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2" r:id="rId2"/>
    <p:sldId id="286" r:id="rId3"/>
    <p:sldId id="276" r:id="rId4"/>
    <p:sldId id="278" r:id="rId5"/>
    <p:sldId id="283" r:id="rId6"/>
    <p:sldId id="279" r:id="rId7"/>
    <p:sldId id="280" r:id="rId8"/>
    <p:sldId id="281" r:id="rId9"/>
    <p:sldId id="285"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996" y="-114"/>
      </p:cViewPr>
      <p:guideLst>
        <p:guide orient="horz" pos="2160"/>
        <p:guide pos="2880"/>
      </p:guideLst>
    </p:cSldViewPr>
  </p:slideViewPr>
  <p:notesTextViewPr>
    <p:cViewPr>
      <p:scale>
        <a:sx n="1" d="1"/>
        <a:sy n="1" d="1"/>
      </p:scale>
      <p:origin x="0" y="0"/>
    </p:cViewPr>
  </p:notesTextViewPr>
  <p:sorterViewPr>
    <p:cViewPr>
      <p:scale>
        <a:sx n="100" d="100"/>
        <a:sy n="100" d="100"/>
      </p:scale>
      <p:origin x="0" y="5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FE648E8-0FD4-43F2-BE9C-C11E2F522214}" type="datetimeFigureOut">
              <a:rPr lang="ar-IQ" smtClean="0"/>
              <a:t>19/09/1441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330899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FE648E8-0FD4-43F2-BE9C-C11E2F522214}" type="datetimeFigureOut">
              <a:rPr lang="ar-IQ" smtClean="0"/>
              <a:t>19/09/1441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692678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FE648E8-0FD4-43F2-BE9C-C11E2F522214}" type="datetimeFigureOut">
              <a:rPr lang="ar-IQ" smtClean="0"/>
              <a:t>19/09/1441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1457018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FE648E8-0FD4-43F2-BE9C-C11E2F522214}" type="datetimeFigureOut">
              <a:rPr lang="ar-IQ" smtClean="0"/>
              <a:t>19/09/1441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3649759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E648E8-0FD4-43F2-BE9C-C11E2F522214}" type="datetimeFigureOut">
              <a:rPr lang="ar-IQ" smtClean="0"/>
              <a:t>19/09/1441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1877229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FE648E8-0FD4-43F2-BE9C-C11E2F522214}" type="datetimeFigureOut">
              <a:rPr lang="ar-IQ" smtClean="0"/>
              <a:t>19/09/1441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634212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FE648E8-0FD4-43F2-BE9C-C11E2F522214}" type="datetimeFigureOut">
              <a:rPr lang="ar-IQ" smtClean="0"/>
              <a:t>19/09/1441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291149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FE648E8-0FD4-43F2-BE9C-C11E2F522214}" type="datetimeFigureOut">
              <a:rPr lang="ar-IQ" smtClean="0"/>
              <a:t>19/09/1441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3913963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648E8-0FD4-43F2-BE9C-C11E2F522214}" type="datetimeFigureOut">
              <a:rPr lang="ar-IQ" smtClean="0"/>
              <a:t>19/09/1441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1245348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E648E8-0FD4-43F2-BE9C-C11E2F522214}" type="datetimeFigureOut">
              <a:rPr lang="ar-IQ" smtClean="0"/>
              <a:t>19/09/1441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1579091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E648E8-0FD4-43F2-BE9C-C11E2F522214}" type="datetimeFigureOut">
              <a:rPr lang="ar-IQ" smtClean="0"/>
              <a:t>19/09/1441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3795402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FE648E8-0FD4-43F2-BE9C-C11E2F522214}" type="datetimeFigureOut">
              <a:rPr lang="ar-IQ" smtClean="0"/>
              <a:t>19/09/1441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66D567B-E4CE-4EDD-9D59-551C99664397}" type="slidenum">
              <a:rPr lang="ar-IQ" smtClean="0"/>
              <a:t>‹#›</a:t>
            </a:fld>
            <a:endParaRPr lang="ar-IQ"/>
          </a:p>
        </p:txBody>
      </p:sp>
    </p:spTree>
    <p:extLst>
      <p:ext uri="{BB962C8B-B14F-4D97-AF65-F5344CB8AC3E}">
        <p14:creationId xmlns:p14="http://schemas.microsoft.com/office/powerpoint/2010/main" val="887438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109639"/>
          </a:xfrm>
          <a:prstGeom prst="rect">
            <a:avLst/>
          </a:prstGeom>
          <a:ln/>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n-US" sz="2400" b="1" dirty="0" smtClean="0">
                <a:latin typeface="Cambria" pitchFamily="18" charset="0"/>
              </a:rPr>
              <a:t>Gestational </a:t>
            </a:r>
            <a:r>
              <a:rPr lang="en-US" sz="2400" b="1" dirty="0">
                <a:latin typeface="Cambria" pitchFamily="18" charset="0"/>
              </a:rPr>
              <a:t>Trophoblastic Disease </a:t>
            </a:r>
            <a:endParaRPr lang="en-US" sz="2400" b="1" dirty="0" smtClean="0">
              <a:latin typeface="Cambria" pitchFamily="18" charset="0"/>
            </a:endParaRPr>
          </a:p>
          <a:p>
            <a:pPr algn="ctr"/>
            <a:r>
              <a:rPr lang="ar-IQ" sz="2400" b="1" dirty="0" smtClean="0">
                <a:latin typeface="Cambria" pitchFamily="18" charset="0"/>
              </a:rPr>
              <a:t>(</a:t>
            </a:r>
            <a:r>
              <a:rPr lang="en-US" sz="2400" b="1" dirty="0" smtClean="0">
                <a:latin typeface="Cambria" pitchFamily="18" charset="0"/>
              </a:rPr>
              <a:t>(</a:t>
            </a:r>
            <a:r>
              <a:rPr lang="en-US" sz="2400" b="1" dirty="0" err="1">
                <a:latin typeface="Cambria" pitchFamily="18" charset="0"/>
              </a:rPr>
              <a:t>Hydatidiform</a:t>
            </a:r>
            <a:r>
              <a:rPr lang="en-US" sz="2400" b="1" dirty="0">
                <a:latin typeface="Cambria" pitchFamily="18" charset="0"/>
              </a:rPr>
              <a:t> Mole &amp;</a:t>
            </a:r>
            <a:r>
              <a:rPr lang="en-US" sz="2400" b="1" dirty="0" err="1" smtClean="0">
                <a:latin typeface="Cambria" pitchFamily="18" charset="0"/>
              </a:rPr>
              <a:t>Choriocarcinoma</a:t>
            </a:r>
            <a:endParaRPr lang="en-US" sz="2400" b="1" dirty="0" smtClean="0">
              <a:latin typeface="Cambria" pitchFamily="18" charset="0"/>
            </a:endParaRPr>
          </a:p>
          <a:p>
            <a:endParaRPr lang="en-US" sz="2400" b="1" dirty="0">
              <a:latin typeface="Cambria" pitchFamily="18" charset="0"/>
            </a:endParaRPr>
          </a:p>
          <a:p>
            <a:endParaRPr lang="en-US" sz="2400" b="1" dirty="0" smtClean="0">
              <a:latin typeface="Cambria" pitchFamily="18" charset="0"/>
            </a:endParaRPr>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pPr algn="ctr"/>
            <a:r>
              <a:rPr lang="en-US" b="1" dirty="0">
                <a:solidFill>
                  <a:srgbClr val="FF0000"/>
                </a:solidFill>
                <a:latin typeface="Cambria" pitchFamily="18" charset="0"/>
              </a:rPr>
              <a:t>DONE BY</a:t>
            </a:r>
            <a:r>
              <a:rPr lang="en-US" sz="2400" b="1" dirty="0">
                <a:solidFill>
                  <a:srgbClr val="FF0000"/>
                </a:solidFill>
                <a:latin typeface="Cambria" pitchFamily="18" charset="0"/>
              </a:rPr>
              <a:t/>
            </a:r>
            <a:br>
              <a:rPr lang="en-US" sz="2400" b="1" dirty="0">
                <a:solidFill>
                  <a:srgbClr val="FF0000"/>
                </a:solidFill>
                <a:latin typeface="Cambria" pitchFamily="18" charset="0"/>
              </a:rPr>
            </a:br>
            <a:r>
              <a:rPr lang="en-US" sz="2400" b="1" dirty="0">
                <a:solidFill>
                  <a:srgbClr val="FF0000"/>
                </a:solidFill>
                <a:latin typeface="Cambria" pitchFamily="18" charset="0"/>
              </a:rPr>
              <a:t>MSC ZAHRAA ABDUL GHANI M.A.</a:t>
            </a:r>
            <a:endParaRPr lang="en-US" sz="2400" b="1" dirty="0" smtClean="0">
              <a:solidFill>
                <a:srgbClr val="FF0000"/>
              </a:solidFill>
            </a:endParaRPr>
          </a:p>
          <a:p>
            <a:endParaRPr lang="en-US" sz="2400" b="1" dirty="0"/>
          </a:p>
          <a:p>
            <a:endParaRPr lang="en-US" sz="2400" b="1" dirty="0" smtClean="0"/>
          </a:p>
          <a:p>
            <a:endParaRPr lang="en-US" b="1" dirty="0"/>
          </a:p>
          <a:p>
            <a:r>
              <a:rPr lang="en-US" b="1" dirty="0" smtClean="0"/>
              <a:t> </a:t>
            </a:r>
            <a:endParaRPr lang="ar-IQ"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608472"/>
            <a:ext cx="5328592" cy="3296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1910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856984" cy="5632311"/>
          </a:xfrm>
          <a:prstGeom prst="rect">
            <a:avLst/>
          </a:prstGeom>
        </p:spPr>
        <p:txBody>
          <a:bodyPr wrap="square">
            <a:spAutoFit/>
          </a:bodyPr>
          <a:lstStyle/>
          <a:p>
            <a:pPr algn="l"/>
            <a:endParaRPr lang="en-US" dirty="0" smtClean="0">
              <a:latin typeface="Cambria" pitchFamily="18" charset="0"/>
            </a:endParaRPr>
          </a:p>
          <a:p>
            <a:pPr algn="l"/>
            <a:r>
              <a:rPr lang="en-US" b="1" dirty="0" smtClean="0">
                <a:solidFill>
                  <a:srgbClr val="FF0000"/>
                </a:solidFill>
                <a:latin typeface="Cambria" pitchFamily="18" charset="0"/>
              </a:rPr>
              <a:t>Case study</a:t>
            </a:r>
            <a:endParaRPr lang="en-US" b="1" dirty="0">
              <a:solidFill>
                <a:srgbClr val="FF0000"/>
              </a:solidFill>
              <a:latin typeface="Cambria" pitchFamily="18" charset="0"/>
            </a:endParaRPr>
          </a:p>
          <a:p>
            <a:pPr algn="l"/>
            <a:r>
              <a:rPr lang="en-US" dirty="0" smtClean="0">
                <a:latin typeface="Cambria" pitchFamily="18" charset="0"/>
              </a:rPr>
              <a:t>A </a:t>
            </a:r>
            <a:r>
              <a:rPr lang="en-US" dirty="0">
                <a:latin typeface="Cambria" pitchFamily="18" charset="0"/>
              </a:rPr>
              <a:t>36-year-old woman presents with vaginal bleeding at 8 weeks 3 days’ gestation. She</a:t>
            </a:r>
          </a:p>
          <a:p>
            <a:pPr algn="l"/>
            <a:r>
              <a:rPr lang="en-US" dirty="0">
                <a:latin typeface="Cambria" pitchFamily="18" charset="0"/>
              </a:rPr>
              <a:t>has never been pregnant before. Bright red ‘spotting’ commenced 7 days ago, which she</a:t>
            </a:r>
          </a:p>
          <a:p>
            <a:pPr algn="l"/>
            <a:r>
              <a:rPr lang="en-US" dirty="0">
                <a:latin typeface="Cambria" pitchFamily="18" charset="0"/>
              </a:rPr>
              <a:t>thought was normal in early pregnancy. However since then the bleeding is now almost</a:t>
            </a:r>
          </a:p>
          <a:p>
            <a:pPr algn="l"/>
            <a:r>
              <a:rPr lang="en-US" dirty="0">
                <a:latin typeface="Cambria" pitchFamily="18" charset="0"/>
              </a:rPr>
              <a:t>as heavy as a period. There are no clots. She has no abdominal pain. Systemically she has</a:t>
            </a:r>
          </a:p>
          <a:p>
            <a:pPr algn="l"/>
            <a:r>
              <a:rPr lang="en-US" dirty="0">
                <a:latin typeface="Cambria" pitchFamily="18" charset="0"/>
              </a:rPr>
              <a:t>felt nausea for 3 weeks and has vomited occasionally. </a:t>
            </a:r>
            <a:endParaRPr lang="en-US" dirty="0" smtClean="0">
              <a:latin typeface="Cambria" pitchFamily="18" charset="0"/>
            </a:endParaRPr>
          </a:p>
          <a:p>
            <a:pPr algn="l"/>
            <a:r>
              <a:rPr lang="en-US" b="1" dirty="0" smtClean="0">
                <a:latin typeface="Cambria" pitchFamily="18" charset="0"/>
              </a:rPr>
              <a:t>Examination</a:t>
            </a:r>
            <a:endParaRPr lang="en-US" b="1" dirty="0">
              <a:latin typeface="Cambria" pitchFamily="18" charset="0"/>
            </a:endParaRPr>
          </a:p>
          <a:p>
            <a:pPr algn="l"/>
            <a:r>
              <a:rPr lang="en-US" dirty="0">
                <a:latin typeface="Cambria" pitchFamily="18" charset="0"/>
              </a:rPr>
              <a:t>The heart rate is 68/min and blood pressure is 108/70 mmHg. The abdomen is soft and</a:t>
            </a:r>
          </a:p>
          <a:p>
            <a:pPr algn="l"/>
            <a:r>
              <a:rPr lang="en-US" dirty="0">
                <a:latin typeface="Cambria" pitchFamily="18" charset="0"/>
              </a:rPr>
              <a:t>non-tender. Speculum reveals a normal closed cervix with a small amount of fresh blood</a:t>
            </a:r>
          </a:p>
          <a:p>
            <a:pPr algn="l"/>
            <a:r>
              <a:rPr lang="en-US" dirty="0">
                <a:latin typeface="Cambria" pitchFamily="18" charset="0"/>
              </a:rPr>
              <a:t>coming from the cervical canal. Bimanually the uterus feels bulky and soft, approximately</a:t>
            </a:r>
          </a:p>
          <a:p>
            <a:pPr algn="l"/>
            <a:r>
              <a:rPr lang="en-US" dirty="0">
                <a:latin typeface="Cambria" pitchFamily="18" charset="0"/>
              </a:rPr>
              <a:t>10 weeks in size. There is no cervical excitation or adnexal tenderness.</a:t>
            </a:r>
          </a:p>
          <a:p>
            <a:pPr algn="l"/>
            <a:r>
              <a:rPr lang="en-US" dirty="0">
                <a:latin typeface="Cambria" pitchFamily="18" charset="0"/>
              </a:rPr>
              <a:t>Urinary pregnancy test: positive</a:t>
            </a:r>
          </a:p>
          <a:p>
            <a:pPr algn="l"/>
            <a:r>
              <a:rPr lang="en-US" dirty="0">
                <a:latin typeface="Cambria" pitchFamily="18" charset="0"/>
              </a:rPr>
              <a:t>Figure 46.1 shows the </a:t>
            </a:r>
            <a:r>
              <a:rPr lang="en-US" dirty="0" err="1">
                <a:latin typeface="Cambria" pitchFamily="18" charset="0"/>
              </a:rPr>
              <a:t>transvaginal</a:t>
            </a:r>
            <a:r>
              <a:rPr lang="en-US" dirty="0">
                <a:latin typeface="Cambria" pitchFamily="18" charset="0"/>
              </a:rPr>
              <a:t> ultrasound findings</a:t>
            </a:r>
            <a:r>
              <a:rPr lang="en-US" dirty="0" smtClean="0">
                <a:latin typeface="Cambria" pitchFamily="18" charset="0"/>
              </a:rPr>
              <a:t>.</a:t>
            </a:r>
          </a:p>
          <a:p>
            <a:pPr algn="l"/>
            <a:endParaRPr lang="en-US" dirty="0">
              <a:latin typeface="Cambria" pitchFamily="18" charset="0"/>
            </a:endParaRPr>
          </a:p>
          <a:p>
            <a:pPr algn="l"/>
            <a:endParaRPr lang="en-US" dirty="0" smtClean="0">
              <a:latin typeface="Cambria" pitchFamily="18" charset="0"/>
            </a:endParaRPr>
          </a:p>
          <a:p>
            <a:pPr algn="l"/>
            <a:endParaRPr lang="en-US" dirty="0">
              <a:latin typeface="Cambria" pitchFamily="18" charset="0"/>
            </a:endParaRPr>
          </a:p>
          <a:p>
            <a:pPr algn="l"/>
            <a:endParaRPr lang="en-US" dirty="0" smtClean="0">
              <a:latin typeface="Cambria" pitchFamily="18" charset="0"/>
            </a:endParaRPr>
          </a:p>
          <a:p>
            <a:pPr algn="l"/>
            <a:endParaRPr lang="ar-IQ" dirty="0">
              <a:latin typeface="Cambria"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4396591"/>
            <a:ext cx="2013588" cy="1412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30706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036496" cy="6740307"/>
          </a:xfrm>
          <a:prstGeom prst="rect">
            <a:avLst/>
          </a:prstGeom>
        </p:spPr>
        <p:txBody>
          <a:bodyPr wrap="square">
            <a:spAutoFit/>
          </a:bodyPr>
          <a:lstStyle/>
          <a:p>
            <a:pPr algn="l"/>
            <a:endParaRPr lang="en-US" sz="2400" dirty="0" smtClean="0">
              <a:latin typeface="Cambria" pitchFamily="18" charset="0"/>
            </a:endParaRPr>
          </a:p>
          <a:p>
            <a:pPr algn="l"/>
            <a:r>
              <a:rPr lang="en-US" sz="2400" b="1" dirty="0" smtClean="0">
                <a:latin typeface="Cambria" pitchFamily="18" charset="0"/>
              </a:rPr>
              <a:t>Gestational </a:t>
            </a:r>
            <a:r>
              <a:rPr lang="en-US" sz="2400" b="1" dirty="0">
                <a:latin typeface="Cambria" pitchFamily="18" charset="0"/>
              </a:rPr>
              <a:t>trophoblastic disease </a:t>
            </a:r>
            <a:r>
              <a:rPr lang="en-US" sz="2400" dirty="0">
                <a:latin typeface="Cambria" pitchFamily="18" charset="0"/>
              </a:rPr>
              <a:t>is a spectrum of disorders that includes </a:t>
            </a:r>
            <a:r>
              <a:rPr lang="en-US" sz="2400" dirty="0" err="1">
                <a:latin typeface="Cambria" pitchFamily="18" charset="0"/>
              </a:rPr>
              <a:t>hydatidiform</a:t>
            </a:r>
            <a:r>
              <a:rPr lang="en-US" sz="2400" dirty="0">
                <a:latin typeface="Cambria" pitchFamily="18" charset="0"/>
              </a:rPr>
              <a:t> mole, invasive mole, and </a:t>
            </a:r>
            <a:r>
              <a:rPr lang="en-US" sz="2400" dirty="0" err="1">
                <a:latin typeface="Cambria" pitchFamily="18" charset="0"/>
              </a:rPr>
              <a:t>choriocarcinoma</a:t>
            </a:r>
            <a:r>
              <a:rPr lang="en-US" sz="2400" dirty="0">
                <a:latin typeface="Cambria" pitchFamily="18" charset="0"/>
              </a:rPr>
              <a:t>. </a:t>
            </a:r>
          </a:p>
          <a:p>
            <a:pPr algn="l"/>
            <a:r>
              <a:rPr lang="en-US" sz="2400" b="1" dirty="0">
                <a:latin typeface="Cambria" pitchFamily="18" charset="0"/>
              </a:rPr>
              <a:t>Causes </a:t>
            </a:r>
            <a:endParaRPr lang="en-US" sz="2400" dirty="0">
              <a:latin typeface="Cambria" pitchFamily="18" charset="0"/>
            </a:endParaRPr>
          </a:p>
          <a:p>
            <a:pPr algn="l"/>
            <a:r>
              <a:rPr lang="en-US" sz="2400" dirty="0">
                <a:latin typeface="Cambria" pitchFamily="18" charset="0"/>
              </a:rPr>
              <a:t>HM, or molar pregnancy, results from abnormal fertilization of the oocyte (egg). It results in an abnormal fetus. The placenta grows normally with little or no growth of the fetal tissue. The placental tissue forms a mass in the uterus. On ultrasound this mass often has </a:t>
            </a:r>
            <a:r>
              <a:rPr lang="en-US" sz="2400" dirty="0" smtClean="0">
                <a:latin typeface="Cambria" pitchFamily="18" charset="0"/>
              </a:rPr>
              <a:t>a </a:t>
            </a:r>
            <a:r>
              <a:rPr lang="en-US" sz="2400" dirty="0">
                <a:latin typeface="Cambria" pitchFamily="18" charset="0"/>
              </a:rPr>
              <a:t>grape-like appearance, as it contains many small cysts</a:t>
            </a:r>
            <a:r>
              <a:rPr lang="en-US" sz="2400" dirty="0" smtClean="0">
                <a:latin typeface="Cambria" pitchFamily="18" charset="0"/>
              </a:rPr>
              <a:t>.</a:t>
            </a:r>
            <a:endParaRPr lang="en-US" sz="2400" dirty="0">
              <a:latin typeface="Cambria" pitchFamily="18" charset="0"/>
            </a:endParaRPr>
          </a:p>
          <a:p>
            <a:pPr algn="l"/>
            <a:r>
              <a:rPr lang="en-US" sz="2400" dirty="0">
                <a:latin typeface="Cambria" pitchFamily="18" charset="0"/>
              </a:rPr>
              <a:t>Chance of mole formation is higher in older women. A history of mole in earlier years is also a risk factor. </a:t>
            </a:r>
          </a:p>
          <a:p>
            <a:pPr algn="l"/>
            <a:r>
              <a:rPr lang="en-US" sz="2400" b="1" dirty="0">
                <a:latin typeface="Cambria" pitchFamily="18" charset="0"/>
              </a:rPr>
              <a:t>Molar pregnancy can be of 2 types: </a:t>
            </a:r>
            <a:endParaRPr lang="en-US" sz="2400" dirty="0">
              <a:latin typeface="Cambria" pitchFamily="18" charset="0"/>
            </a:endParaRPr>
          </a:p>
          <a:p>
            <a:pPr algn="l"/>
            <a:r>
              <a:rPr lang="en-US" sz="2400" dirty="0">
                <a:latin typeface="Cambria" pitchFamily="18" charset="0"/>
              </a:rPr>
              <a:t>-</a:t>
            </a:r>
            <a:r>
              <a:rPr lang="en-US" sz="2400" dirty="0" smtClean="0">
                <a:latin typeface="Cambria" pitchFamily="18" charset="0"/>
              </a:rPr>
              <a:t>Partial </a:t>
            </a:r>
            <a:r>
              <a:rPr lang="en-US" sz="2400" dirty="0">
                <a:latin typeface="Cambria" pitchFamily="18" charset="0"/>
              </a:rPr>
              <a:t>molar pregnancy. There is an abnormal placenta and some fetal development. </a:t>
            </a:r>
          </a:p>
          <a:p>
            <a:pPr algn="l"/>
            <a:r>
              <a:rPr lang="en-US" sz="2400" dirty="0">
                <a:latin typeface="Cambria" pitchFamily="18" charset="0"/>
              </a:rPr>
              <a:t>-</a:t>
            </a:r>
            <a:r>
              <a:rPr lang="en-US" sz="2400" dirty="0" smtClean="0">
                <a:latin typeface="Cambria" pitchFamily="18" charset="0"/>
              </a:rPr>
              <a:t> </a:t>
            </a:r>
            <a:r>
              <a:rPr lang="en-US" sz="2400" dirty="0">
                <a:latin typeface="Cambria" pitchFamily="18" charset="0"/>
              </a:rPr>
              <a:t>Complete molar pregnancy. There is an abnormal placenta and no fetus. </a:t>
            </a:r>
            <a:endParaRPr lang="ar-IQ" sz="2400" dirty="0">
              <a:latin typeface="Cambria" pitchFamily="18" charset="0"/>
            </a:endParaRPr>
          </a:p>
          <a:p>
            <a:pPr algn="l"/>
            <a:r>
              <a:rPr lang="en-US" sz="2400" dirty="0">
                <a:latin typeface="Cambria" pitchFamily="18" charset="0"/>
              </a:rPr>
              <a:t>Partial moles tend to follow a benign course, while complete moles have a greater tendency to become   </a:t>
            </a:r>
            <a:r>
              <a:rPr lang="en-US" sz="2400" dirty="0" err="1">
                <a:latin typeface="Cambria" pitchFamily="18" charset="0"/>
              </a:rPr>
              <a:t>choriocarcinomas</a:t>
            </a:r>
            <a:r>
              <a:rPr lang="en-US" sz="2400" dirty="0" smtClean="0">
                <a:latin typeface="Cambria" pitchFamily="18" charset="0"/>
              </a:rPr>
              <a:t>.</a:t>
            </a:r>
          </a:p>
        </p:txBody>
      </p:sp>
    </p:spTree>
    <p:extLst>
      <p:ext uri="{BB962C8B-B14F-4D97-AF65-F5344CB8AC3E}">
        <p14:creationId xmlns:p14="http://schemas.microsoft.com/office/powerpoint/2010/main" val="7131915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036496" cy="6370975"/>
          </a:xfrm>
          <a:prstGeom prst="rect">
            <a:avLst/>
          </a:prstGeom>
        </p:spPr>
        <p:txBody>
          <a:bodyPr wrap="square">
            <a:spAutoFit/>
          </a:bodyPr>
          <a:lstStyle/>
          <a:p>
            <a:pPr algn="l"/>
            <a:r>
              <a:rPr lang="en-US" sz="2400" b="1" dirty="0">
                <a:latin typeface="Cambria" pitchFamily="18" charset="0"/>
              </a:rPr>
              <a:t>Symptoms </a:t>
            </a:r>
            <a:endParaRPr lang="en-US" sz="2400" dirty="0">
              <a:latin typeface="Cambria" pitchFamily="18" charset="0"/>
            </a:endParaRPr>
          </a:p>
          <a:p>
            <a:pPr algn="l"/>
            <a:r>
              <a:rPr lang="en-US" sz="2400" dirty="0">
                <a:latin typeface="Cambria" pitchFamily="18" charset="0"/>
              </a:rPr>
              <a:t>Symptoms of a molar pregnancy may include: </a:t>
            </a:r>
          </a:p>
          <a:p>
            <a:pPr algn="l"/>
            <a:r>
              <a:rPr lang="en-US" sz="2400" dirty="0" smtClean="0">
                <a:latin typeface="Cambria" pitchFamily="18" charset="0"/>
              </a:rPr>
              <a:t>1- </a:t>
            </a:r>
            <a:r>
              <a:rPr lang="en-US" sz="2400" dirty="0">
                <a:latin typeface="Cambria" pitchFamily="18" charset="0"/>
              </a:rPr>
              <a:t>Abnormal growth of the uterus, either bigger or smaller than usual </a:t>
            </a:r>
          </a:p>
          <a:p>
            <a:pPr algn="l"/>
            <a:r>
              <a:rPr lang="en-US" sz="2400" dirty="0" smtClean="0">
                <a:latin typeface="Cambria" pitchFamily="18" charset="0"/>
              </a:rPr>
              <a:t>2- </a:t>
            </a:r>
            <a:r>
              <a:rPr lang="en-US" sz="2400" dirty="0">
                <a:latin typeface="Cambria" pitchFamily="18" charset="0"/>
              </a:rPr>
              <a:t>Severe nausea and vomiting </a:t>
            </a:r>
          </a:p>
          <a:p>
            <a:pPr algn="l"/>
            <a:r>
              <a:rPr lang="en-US" sz="2400" dirty="0" smtClean="0">
                <a:latin typeface="Cambria" pitchFamily="18" charset="0"/>
              </a:rPr>
              <a:t>3- </a:t>
            </a:r>
            <a:r>
              <a:rPr lang="en-US" sz="2400" dirty="0">
                <a:latin typeface="Cambria" pitchFamily="18" charset="0"/>
              </a:rPr>
              <a:t>Vaginal bleeding during the first 3 months of pregnancy </a:t>
            </a:r>
          </a:p>
          <a:p>
            <a:pPr algn="l"/>
            <a:r>
              <a:rPr lang="en-US" sz="2400" dirty="0" smtClean="0">
                <a:latin typeface="Cambria" pitchFamily="18" charset="0"/>
              </a:rPr>
              <a:t>4-Symptoms </a:t>
            </a:r>
            <a:r>
              <a:rPr lang="en-US" sz="2400" dirty="0">
                <a:latin typeface="Cambria" pitchFamily="18" charset="0"/>
              </a:rPr>
              <a:t>of hyperthyroidism, including heat intolerance, loose stools, rapid heart rate, restlessness or nervousness, warm and moist skin, trembling hands, or unexplained weight loss </a:t>
            </a:r>
          </a:p>
          <a:p>
            <a:pPr algn="l"/>
            <a:r>
              <a:rPr lang="en-US" sz="2400" dirty="0" smtClean="0">
                <a:latin typeface="Cambria" pitchFamily="18" charset="0"/>
              </a:rPr>
              <a:t>5-Bilaterally </a:t>
            </a:r>
            <a:r>
              <a:rPr lang="en-US" sz="2400" dirty="0">
                <a:latin typeface="Cambria" pitchFamily="18" charset="0"/>
              </a:rPr>
              <a:t>enlarged cystic ovaries are sometimes </a:t>
            </a:r>
            <a:r>
              <a:rPr lang="en-US" sz="2400" dirty="0" err="1">
                <a:latin typeface="Cambria" pitchFamily="18" charset="0"/>
              </a:rPr>
              <a:t>palapable</a:t>
            </a:r>
            <a:r>
              <a:rPr lang="en-US" sz="2400" dirty="0">
                <a:latin typeface="Cambria" pitchFamily="18" charset="0"/>
              </a:rPr>
              <a:t> ,as a result of </a:t>
            </a:r>
            <a:r>
              <a:rPr lang="en-US" sz="2400" dirty="0" err="1">
                <a:latin typeface="Cambria" pitchFamily="18" charset="0"/>
              </a:rPr>
              <a:t>ovarien</a:t>
            </a:r>
            <a:r>
              <a:rPr lang="en-US" sz="2400" dirty="0">
                <a:latin typeface="Cambria" pitchFamily="18" charset="0"/>
              </a:rPr>
              <a:t> </a:t>
            </a:r>
            <a:r>
              <a:rPr lang="en-US" sz="2400" dirty="0" err="1">
                <a:latin typeface="Cambria" pitchFamily="18" charset="0"/>
              </a:rPr>
              <a:t>hyperstimulation</a:t>
            </a:r>
            <a:r>
              <a:rPr lang="en-US" sz="2400" dirty="0">
                <a:latin typeface="Cambria" pitchFamily="18" charset="0"/>
              </a:rPr>
              <a:t> due to excess of </a:t>
            </a:r>
            <a:r>
              <a:rPr lang="en-US" sz="2400" dirty="0" err="1">
                <a:latin typeface="Cambria" pitchFamily="18" charset="0"/>
              </a:rPr>
              <a:t>hCG</a:t>
            </a:r>
            <a:r>
              <a:rPr lang="en-US" sz="2400" dirty="0">
                <a:latin typeface="Cambria" pitchFamily="18" charset="0"/>
              </a:rPr>
              <a:t>. </a:t>
            </a:r>
          </a:p>
          <a:p>
            <a:pPr algn="l"/>
            <a:r>
              <a:rPr lang="en-US" sz="2400" dirty="0" smtClean="0">
                <a:latin typeface="Cambria" pitchFamily="18" charset="0"/>
              </a:rPr>
              <a:t>6-Symptoms </a:t>
            </a:r>
            <a:r>
              <a:rPr lang="en-US" sz="2400" dirty="0">
                <a:latin typeface="Cambria" pitchFamily="18" charset="0"/>
              </a:rPr>
              <a:t>similar to preeclampsia that occur in the first trimester or early second trimester, including high blood pressure and swelling in the feet, ankles, and legs (this is almost always a sign of a </a:t>
            </a:r>
            <a:r>
              <a:rPr lang="en-US" sz="2400" dirty="0" err="1">
                <a:latin typeface="Cambria" pitchFamily="18" charset="0"/>
              </a:rPr>
              <a:t>hydatidiform</a:t>
            </a:r>
            <a:r>
              <a:rPr lang="en-US" sz="2400" dirty="0">
                <a:latin typeface="Cambria" pitchFamily="18" charset="0"/>
              </a:rPr>
              <a:t> mole, because preeclampsia is extremely rare this early in a normal pregnancy) </a:t>
            </a:r>
            <a:endParaRPr lang="ar-IQ" sz="2400" dirty="0">
              <a:latin typeface="Cambria" pitchFamily="18" charset="0"/>
            </a:endParaRPr>
          </a:p>
          <a:p>
            <a:pPr algn="l"/>
            <a:r>
              <a:rPr lang="en-US" sz="2400" dirty="0" smtClean="0">
                <a:latin typeface="Cambria" pitchFamily="18" charset="0"/>
              </a:rPr>
              <a:t> </a:t>
            </a:r>
            <a:endParaRPr lang="ar-IQ" sz="2400" dirty="0">
              <a:latin typeface="Cambria" pitchFamily="18" charset="0"/>
            </a:endParaRPr>
          </a:p>
        </p:txBody>
      </p:sp>
    </p:spTree>
    <p:extLst>
      <p:ext uri="{BB962C8B-B14F-4D97-AF65-F5344CB8AC3E}">
        <p14:creationId xmlns:p14="http://schemas.microsoft.com/office/powerpoint/2010/main" val="5799692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836712"/>
            <a:ext cx="8064896" cy="2677656"/>
          </a:xfrm>
          <a:prstGeom prst="rect">
            <a:avLst/>
          </a:prstGeom>
        </p:spPr>
        <p:txBody>
          <a:bodyPr wrap="square">
            <a:spAutoFit/>
          </a:bodyPr>
          <a:lstStyle/>
          <a:p>
            <a:pPr algn="l"/>
            <a:r>
              <a:rPr lang="en-US" sz="2400" dirty="0" err="1">
                <a:latin typeface="Cambria" pitchFamily="18" charset="0"/>
              </a:rPr>
              <a:t>Choriocarcinoma</a:t>
            </a:r>
            <a:r>
              <a:rPr lang="en-US" sz="2400" dirty="0">
                <a:latin typeface="Cambria" pitchFamily="18" charset="0"/>
              </a:rPr>
              <a:t> may be manifested by continued or recurrent uterine bleeding after evacuation of a mole or following delivery, abortion, or ectopic pregnancy. The presence of an ulcerative vaginal tumor, pelvic mass, or evidence of distant metastatic tumor may be the presenting observation. The diagnosis is established by pathologic examination of </a:t>
            </a:r>
            <a:r>
              <a:rPr lang="en-US" sz="2400" dirty="0" err="1">
                <a:latin typeface="Cambria" pitchFamily="18" charset="0"/>
              </a:rPr>
              <a:t>curettings</a:t>
            </a:r>
            <a:r>
              <a:rPr lang="en-US" sz="2400" dirty="0">
                <a:latin typeface="Cambria" pitchFamily="18" charset="0"/>
              </a:rPr>
              <a:t> or by biopsy.</a:t>
            </a:r>
            <a:endParaRPr lang="ar-IQ" sz="2400" dirty="0"/>
          </a:p>
        </p:txBody>
      </p:sp>
    </p:spTree>
    <p:extLst>
      <p:ext uri="{BB962C8B-B14F-4D97-AF65-F5344CB8AC3E}">
        <p14:creationId xmlns:p14="http://schemas.microsoft.com/office/powerpoint/2010/main" val="391783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856984" cy="8586966"/>
          </a:xfrm>
          <a:prstGeom prst="rect">
            <a:avLst/>
          </a:prstGeom>
        </p:spPr>
        <p:txBody>
          <a:bodyPr wrap="square">
            <a:spAutoFit/>
          </a:bodyPr>
          <a:lstStyle/>
          <a:p>
            <a:pPr algn="l"/>
            <a:r>
              <a:rPr lang="en-US" sz="2400" b="1" dirty="0">
                <a:latin typeface="Cambria" pitchFamily="18" charset="0"/>
              </a:rPr>
              <a:t>Tests done may include: </a:t>
            </a:r>
            <a:endParaRPr lang="en-US" sz="2400" dirty="0">
              <a:latin typeface="Cambria" pitchFamily="18" charset="0"/>
            </a:endParaRPr>
          </a:p>
          <a:p>
            <a:pPr algn="l"/>
            <a:r>
              <a:rPr lang="en-US" sz="2400" dirty="0">
                <a:latin typeface="Cambria" pitchFamily="18" charset="0"/>
              </a:rPr>
              <a:t>1-hCG (quantitative levels) blood test </a:t>
            </a:r>
          </a:p>
          <a:p>
            <a:pPr algn="l"/>
            <a:r>
              <a:rPr lang="en-US" sz="2400" dirty="0">
                <a:latin typeface="Cambria" pitchFamily="18" charset="0"/>
              </a:rPr>
              <a:t>2-Abdominal or vaginal ultrasound of the pelvis </a:t>
            </a:r>
          </a:p>
          <a:p>
            <a:pPr algn="l"/>
            <a:r>
              <a:rPr lang="en-US" sz="2400" dirty="0">
                <a:latin typeface="Cambria" pitchFamily="18" charset="0"/>
              </a:rPr>
              <a:t>3-Chest x-ray </a:t>
            </a:r>
          </a:p>
          <a:p>
            <a:pPr algn="l"/>
            <a:r>
              <a:rPr lang="en-US" sz="2400" dirty="0">
                <a:latin typeface="Cambria" pitchFamily="18" charset="0"/>
              </a:rPr>
              <a:t>4-CT or MRI of the abdomen (imaging tests) </a:t>
            </a:r>
          </a:p>
          <a:p>
            <a:pPr algn="l"/>
            <a:r>
              <a:rPr lang="en-US" sz="2400" dirty="0">
                <a:latin typeface="Cambria" pitchFamily="18" charset="0"/>
              </a:rPr>
              <a:t>5-Complete blood count (CBC) </a:t>
            </a:r>
            <a:endParaRPr lang="ar-IQ" sz="2400" dirty="0">
              <a:latin typeface="Cambria" pitchFamily="18" charset="0"/>
            </a:endParaRPr>
          </a:p>
          <a:p>
            <a:pPr algn="l"/>
            <a:r>
              <a:rPr lang="en-US" sz="2400" dirty="0">
                <a:latin typeface="Cambria" pitchFamily="18" charset="0"/>
              </a:rPr>
              <a:t>6-Blood clotting tests </a:t>
            </a:r>
          </a:p>
          <a:p>
            <a:pPr algn="l"/>
            <a:r>
              <a:rPr lang="en-US" sz="2400" dirty="0">
                <a:latin typeface="Cambria" pitchFamily="18" charset="0"/>
              </a:rPr>
              <a:t>7-Kidney and liver function </a:t>
            </a:r>
            <a:r>
              <a:rPr lang="en-US" sz="2400" dirty="0" smtClean="0">
                <a:latin typeface="Cambria" pitchFamily="18" charset="0"/>
              </a:rPr>
              <a:t>tests</a:t>
            </a:r>
          </a:p>
          <a:p>
            <a:pPr algn="l"/>
            <a:endParaRPr lang="en-US" sz="2400" dirty="0" smtClean="0">
              <a:latin typeface="Cambria" pitchFamily="18" charset="0"/>
            </a:endParaRPr>
          </a:p>
          <a:p>
            <a:pPr algn="l"/>
            <a:endParaRPr lang="en-US" sz="2400" dirty="0">
              <a:latin typeface="Cambria" pitchFamily="18" charset="0"/>
            </a:endParaRPr>
          </a:p>
          <a:p>
            <a:pPr algn="l"/>
            <a:r>
              <a:rPr lang="en-US" sz="2400" b="1" dirty="0">
                <a:latin typeface="Cambria" pitchFamily="18" charset="0"/>
              </a:rPr>
              <a:t>Laboratory findings </a:t>
            </a:r>
            <a:endParaRPr lang="en-US" sz="2400" dirty="0">
              <a:latin typeface="Cambria" pitchFamily="18" charset="0"/>
            </a:endParaRPr>
          </a:p>
          <a:p>
            <a:pPr algn="l"/>
            <a:r>
              <a:rPr lang="en-US" sz="2400" dirty="0">
                <a:latin typeface="Cambria" pitchFamily="18" charset="0"/>
              </a:rPr>
              <a:t>A serum </a:t>
            </a:r>
            <a:r>
              <a:rPr lang="en-US" sz="2400" dirty="0" err="1">
                <a:latin typeface="Cambria" pitchFamily="18" charset="0"/>
              </a:rPr>
              <a:t>hCG</a:t>
            </a:r>
            <a:r>
              <a:rPr lang="en-US" sz="2400" dirty="0">
                <a:latin typeface="Cambria" pitchFamily="18" charset="0"/>
              </a:rPr>
              <a:t>( above 40,000 </a:t>
            </a:r>
            <a:r>
              <a:rPr lang="en-US" sz="2400" dirty="0" err="1">
                <a:latin typeface="Cambria" pitchFamily="18" charset="0"/>
              </a:rPr>
              <a:t>mU</a:t>
            </a:r>
            <a:r>
              <a:rPr lang="en-US" sz="2400" dirty="0">
                <a:latin typeface="Cambria" pitchFamily="18" charset="0"/>
              </a:rPr>
              <a:t>/mL ) or a urinary </a:t>
            </a:r>
            <a:r>
              <a:rPr lang="en-US" sz="2400" dirty="0" err="1">
                <a:latin typeface="Cambria" pitchFamily="18" charset="0"/>
              </a:rPr>
              <a:t>hCG</a:t>
            </a:r>
            <a:r>
              <a:rPr lang="en-US" sz="2400" dirty="0">
                <a:latin typeface="Cambria" pitchFamily="18" charset="0"/>
              </a:rPr>
              <a:t> value in excess of 100,000 units/24 h increases the likelihood of </a:t>
            </a:r>
            <a:r>
              <a:rPr lang="en-US" sz="2400" dirty="0" err="1">
                <a:latin typeface="Cambria" pitchFamily="18" charset="0"/>
              </a:rPr>
              <a:t>hydatidiform</a:t>
            </a:r>
            <a:r>
              <a:rPr lang="en-US" sz="2400" dirty="0">
                <a:latin typeface="Cambria" pitchFamily="18" charset="0"/>
              </a:rPr>
              <a:t> mole. </a:t>
            </a:r>
            <a:endParaRPr lang="en-US" sz="2400" dirty="0" smtClean="0">
              <a:latin typeface="Cambria" pitchFamily="18" charset="0"/>
            </a:endParaRPr>
          </a:p>
          <a:p>
            <a:pPr algn="l"/>
            <a:endParaRPr lang="en-US" sz="2400" dirty="0">
              <a:latin typeface="Cambria" pitchFamily="18" charset="0"/>
            </a:endParaRPr>
          </a:p>
          <a:p>
            <a:pPr algn="l"/>
            <a:endParaRPr lang="en-US" sz="2400" dirty="0" smtClean="0">
              <a:latin typeface="Cambria" pitchFamily="18" charset="0"/>
            </a:endParaRPr>
          </a:p>
          <a:p>
            <a:pPr algn="l"/>
            <a:endParaRPr lang="en-US" sz="2400" dirty="0">
              <a:latin typeface="Cambria" pitchFamily="18" charset="0"/>
            </a:endParaRPr>
          </a:p>
          <a:p>
            <a:pPr algn="l"/>
            <a:endParaRPr lang="en-US" sz="2400" dirty="0" smtClean="0">
              <a:latin typeface="Cambria" pitchFamily="18" charset="0"/>
            </a:endParaRPr>
          </a:p>
          <a:p>
            <a:pPr algn="l"/>
            <a:endParaRPr lang="en-US" sz="2400" dirty="0">
              <a:latin typeface="Cambria" pitchFamily="18" charset="0"/>
            </a:endParaRPr>
          </a:p>
          <a:p>
            <a:pPr algn="l"/>
            <a:endParaRPr lang="en-US" sz="2400" dirty="0" smtClean="0">
              <a:latin typeface="Cambria" pitchFamily="18" charset="0"/>
            </a:endParaRPr>
          </a:p>
          <a:p>
            <a:pPr algn="l"/>
            <a:endParaRPr lang="en-US" sz="2400" dirty="0">
              <a:latin typeface="Cambria" pitchFamily="18" charset="0"/>
            </a:endParaRPr>
          </a:p>
          <a:p>
            <a:pPr algn="l"/>
            <a:endParaRPr lang="en-US" sz="2400" dirty="0" smtClean="0">
              <a:latin typeface="Cambria" pitchFamily="18" charset="0"/>
            </a:endParaRPr>
          </a:p>
          <a:p>
            <a:pPr algn="l"/>
            <a:r>
              <a:rPr lang="en-US" sz="2400" dirty="0" smtClean="0">
                <a:latin typeface="Cambria" pitchFamily="18" charset="0"/>
              </a:rPr>
              <a:t> </a:t>
            </a:r>
            <a:endParaRPr lang="ar-IQ" sz="2400" dirty="0">
              <a:latin typeface="Cambria" pitchFamily="18" charset="0"/>
            </a:endParaRPr>
          </a:p>
        </p:txBody>
      </p:sp>
    </p:spTree>
    <p:extLst>
      <p:ext uri="{BB962C8B-B14F-4D97-AF65-F5344CB8AC3E}">
        <p14:creationId xmlns:p14="http://schemas.microsoft.com/office/powerpoint/2010/main" val="38649767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883" y="25602"/>
            <a:ext cx="8964488" cy="6555641"/>
          </a:xfrm>
          <a:prstGeom prst="rect">
            <a:avLst/>
          </a:prstGeom>
        </p:spPr>
        <p:txBody>
          <a:bodyPr wrap="square">
            <a:spAutoFit/>
          </a:bodyPr>
          <a:lstStyle/>
          <a:p>
            <a:pPr algn="l"/>
            <a:endParaRPr lang="en-US" sz="2000" b="1" dirty="0" smtClean="0">
              <a:latin typeface="Cambria" pitchFamily="18" charset="0"/>
            </a:endParaRPr>
          </a:p>
          <a:p>
            <a:pPr algn="l"/>
            <a:r>
              <a:rPr lang="en-US" sz="2000" b="1" dirty="0" smtClean="0">
                <a:latin typeface="Cambria" pitchFamily="18" charset="0"/>
              </a:rPr>
              <a:t>Imaging </a:t>
            </a:r>
            <a:endParaRPr lang="en-US" sz="2000" dirty="0">
              <a:latin typeface="Cambria" pitchFamily="18" charset="0"/>
            </a:endParaRPr>
          </a:p>
          <a:p>
            <a:pPr algn="l"/>
            <a:r>
              <a:rPr lang="en-US" sz="2000" dirty="0">
                <a:latin typeface="Cambria" pitchFamily="18" charset="0"/>
              </a:rPr>
              <a:t>Ultrasound has virtually replaced all other means of preoperative diagnosis of </a:t>
            </a:r>
            <a:r>
              <a:rPr lang="en-US" sz="2000" dirty="0" err="1">
                <a:latin typeface="Cambria" pitchFamily="18" charset="0"/>
              </a:rPr>
              <a:t>hydatidiform</a:t>
            </a:r>
            <a:r>
              <a:rPr lang="en-US" sz="2000" dirty="0">
                <a:latin typeface="Cambria" pitchFamily="18" charset="0"/>
              </a:rPr>
              <a:t> mole. A pregnancy ultrasound will show a snowstorm appearance with an abnormal placenta, with or without some development of a </a:t>
            </a:r>
            <a:r>
              <a:rPr lang="en-US" sz="2000" dirty="0" err="1">
                <a:latin typeface="Cambria" pitchFamily="18" charset="0"/>
              </a:rPr>
              <a:t>baby.A</a:t>
            </a:r>
            <a:r>
              <a:rPr lang="en-US" sz="2000" dirty="0">
                <a:latin typeface="Cambria" pitchFamily="18" charset="0"/>
              </a:rPr>
              <a:t> preoperative chest film is indicated to rule out pulmonary metastases of </a:t>
            </a:r>
            <a:r>
              <a:rPr lang="en-US" sz="2000" dirty="0" err="1">
                <a:latin typeface="Cambria" pitchFamily="18" charset="0"/>
              </a:rPr>
              <a:t>trophoblast</a:t>
            </a:r>
            <a:r>
              <a:rPr lang="en-US" sz="2000" dirty="0">
                <a:latin typeface="Cambria" pitchFamily="18" charset="0"/>
              </a:rPr>
              <a:t>. </a:t>
            </a:r>
          </a:p>
          <a:p>
            <a:pPr algn="l"/>
            <a:r>
              <a:rPr lang="en-US" sz="2000" b="1" dirty="0">
                <a:latin typeface="Cambria" pitchFamily="18" charset="0"/>
              </a:rPr>
              <a:t>Treatment </a:t>
            </a:r>
            <a:endParaRPr lang="en-US" sz="2000" dirty="0">
              <a:latin typeface="Cambria" pitchFamily="18" charset="0"/>
            </a:endParaRPr>
          </a:p>
          <a:p>
            <a:pPr algn="l"/>
            <a:r>
              <a:rPr lang="en-US" sz="2000" dirty="0">
                <a:latin typeface="Cambria" pitchFamily="18" charset="0"/>
              </a:rPr>
              <a:t>The uterus should be emptied as soon as the diagnosis of </a:t>
            </a:r>
            <a:r>
              <a:rPr lang="en-US" sz="2000" dirty="0" err="1">
                <a:latin typeface="Cambria" pitchFamily="18" charset="0"/>
              </a:rPr>
              <a:t>hydatidiform</a:t>
            </a:r>
            <a:r>
              <a:rPr lang="en-US" sz="2000" dirty="0">
                <a:latin typeface="Cambria" pitchFamily="18" charset="0"/>
              </a:rPr>
              <a:t> mole, removal of the abnormal tissue with a dilation and curettage (D &amp; C) will most likely be suggested. D &amp; C may also be done using suction. This is called suction aspiration (The method uses a suction cup to remove contents from the uterus). A hysterectomy (surgery to remove the uterus) may be an option for older women who DO NOT wish to become pregnant in the future. </a:t>
            </a:r>
          </a:p>
          <a:p>
            <a:pPr algn="l"/>
            <a:r>
              <a:rPr lang="en-US" sz="2000" dirty="0">
                <a:latin typeface="Cambria" pitchFamily="18" charset="0"/>
              </a:rPr>
              <a:t>Sometimes a partial molar pregnancy can continue. A woman may choose to continue her pregnancy in the hope of having a successful birth and delivery. However, these are very high-risk pregnancies. Risks may include bleeding, problems with blood pressure, and premature delivery (having the baby before it is fully developed). In rare cases, the fetus is genetically normal. Women need to completely discuss the risks with their provider before continuing the pregnancy. </a:t>
            </a:r>
          </a:p>
          <a:p>
            <a:pPr algn="l"/>
            <a:r>
              <a:rPr lang="en-US" sz="2000" dirty="0" smtClean="0">
                <a:latin typeface="Cambria" pitchFamily="18" charset="0"/>
              </a:rPr>
              <a:t> </a:t>
            </a:r>
            <a:endParaRPr lang="ar-IQ" sz="2000" dirty="0">
              <a:latin typeface="Cambria" pitchFamily="18" charset="0"/>
            </a:endParaRPr>
          </a:p>
        </p:txBody>
      </p:sp>
    </p:spTree>
    <p:extLst>
      <p:ext uri="{BB962C8B-B14F-4D97-AF65-F5344CB8AC3E}">
        <p14:creationId xmlns:p14="http://schemas.microsoft.com/office/powerpoint/2010/main" val="37796916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9653"/>
            <a:ext cx="9144000" cy="5940088"/>
          </a:xfrm>
          <a:prstGeom prst="rect">
            <a:avLst/>
          </a:prstGeom>
        </p:spPr>
        <p:txBody>
          <a:bodyPr wrap="square">
            <a:spAutoFit/>
          </a:bodyPr>
          <a:lstStyle/>
          <a:p>
            <a:pPr algn="l"/>
            <a:endParaRPr lang="en-US" sz="2000" b="1" dirty="0" smtClean="0">
              <a:latin typeface="Cambria" pitchFamily="18" charset="0"/>
            </a:endParaRPr>
          </a:p>
          <a:p>
            <a:pPr algn="l"/>
            <a:r>
              <a:rPr lang="en-US" sz="2000" dirty="0">
                <a:latin typeface="Cambria" pitchFamily="18" charset="0"/>
              </a:rPr>
              <a:t>Ovarian cysts should not be resected nor ovaries removed; spontaneous regression of theca lutein cysts will occur with elimination of the mole. </a:t>
            </a:r>
          </a:p>
          <a:p>
            <a:pPr algn="l"/>
            <a:r>
              <a:rPr lang="en-US" sz="2000" dirty="0">
                <a:latin typeface="Cambria" pitchFamily="18" charset="0"/>
              </a:rPr>
              <a:t>If malignant tissue is discovered at surgery or during the follow-up examination, chemotherapy is indicated. </a:t>
            </a:r>
          </a:p>
          <a:p>
            <a:pPr algn="l"/>
            <a:r>
              <a:rPr lang="en-US" sz="2000" dirty="0">
                <a:latin typeface="Cambria" pitchFamily="18" charset="0"/>
              </a:rPr>
              <a:t>Thyrotoxicosis indistinguishable clinically from that of thyroid origin may occur. While </a:t>
            </a:r>
            <a:r>
              <a:rPr lang="en-US" sz="2000" dirty="0" err="1">
                <a:latin typeface="Cambria" pitchFamily="18" charset="0"/>
              </a:rPr>
              <a:t>hCG</a:t>
            </a:r>
            <a:r>
              <a:rPr lang="en-US" sz="2000" dirty="0">
                <a:latin typeface="Cambria" pitchFamily="18" charset="0"/>
              </a:rPr>
              <a:t> usually has minimal TSH-like activity, the very high </a:t>
            </a:r>
            <a:r>
              <a:rPr lang="en-US" sz="2000" dirty="0" err="1">
                <a:latin typeface="Cambria" pitchFamily="18" charset="0"/>
              </a:rPr>
              <a:t>hCG</a:t>
            </a:r>
            <a:r>
              <a:rPr lang="en-US" sz="2000" dirty="0">
                <a:latin typeface="Cambria" pitchFamily="18" charset="0"/>
              </a:rPr>
              <a:t> levels associated with moles result in the release of T3 and T4 and cause hyperthyroidism. </a:t>
            </a:r>
            <a:r>
              <a:rPr lang="en-US" sz="2000" dirty="0" err="1">
                <a:latin typeface="Cambria" pitchFamily="18" charset="0"/>
              </a:rPr>
              <a:t>Patientsthyrotoxic</a:t>
            </a:r>
            <a:r>
              <a:rPr lang="en-US" sz="2000" dirty="0">
                <a:latin typeface="Cambria" pitchFamily="18" charset="0"/>
              </a:rPr>
              <a:t> on this basis should be stabilized </a:t>
            </a:r>
            <a:r>
              <a:rPr lang="en-US" sz="2000" dirty="0" smtClean="0">
                <a:latin typeface="Cambria" pitchFamily="18" charset="0"/>
              </a:rPr>
              <a:t>with (B-blockers </a:t>
            </a:r>
            <a:r>
              <a:rPr lang="en-US" sz="2000" dirty="0">
                <a:latin typeface="Cambria" pitchFamily="18" charset="0"/>
              </a:rPr>
              <a:t>prior to induction of anesthesia for their surgical evacuation. Surgical removal of the mole promptly corrects the thyroid </a:t>
            </a:r>
            <a:r>
              <a:rPr lang="en-US" sz="2000" dirty="0" err="1">
                <a:latin typeface="Cambria" pitchFamily="18" charset="0"/>
              </a:rPr>
              <a:t>overactivity</a:t>
            </a:r>
            <a:r>
              <a:rPr lang="en-US" sz="2000" dirty="0" smtClean="0">
                <a:latin typeface="Cambria" pitchFamily="18" charset="0"/>
              </a:rPr>
              <a:t>.</a:t>
            </a:r>
            <a:endParaRPr lang="en-US" sz="2000" b="1" dirty="0">
              <a:latin typeface="Cambria" pitchFamily="18" charset="0"/>
            </a:endParaRPr>
          </a:p>
          <a:p>
            <a:pPr algn="l"/>
            <a:endParaRPr lang="en-US" sz="2000" b="1" dirty="0" smtClean="0">
              <a:latin typeface="Cambria" pitchFamily="18" charset="0"/>
            </a:endParaRPr>
          </a:p>
          <a:p>
            <a:pPr algn="l"/>
            <a:r>
              <a:rPr lang="en-US" sz="2000" b="1" dirty="0" smtClean="0">
                <a:latin typeface="Cambria" pitchFamily="18" charset="0"/>
              </a:rPr>
              <a:t>Follow </a:t>
            </a:r>
            <a:r>
              <a:rPr lang="en-US" sz="2000" b="1" dirty="0">
                <a:latin typeface="Cambria" pitchFamily="18" charset="0"/>
              </a:rPr>
              <a:t>up: </a:t>
            </a:r>
            <a:endParaRPr lang="en-US" sz="2000" dirty="0">
              <a:latin typeface="Cambria" pitchFamily="18" charset="0"/>
            </a:endParaRPr>
          </a:p>
          <a:p>
            <a:pPr algn="l"/>
            <a:r>
              <a:rPr lang="en-US" sz="2000" dirty="0">
                <a:latin typeface="Cambria" pitchFamily="18" charset="0"/>
              </a:rPr>
              <a:t>After treatment, the </a:t>
            </a:r>
            <a:r>
              <a:rPr lang="en-US" sz="2000" dirty="0" err="1">
                <a:latin typeface="Cambria" pitchFamily="18" charset="0"/>
              </a:rPr>
              <a:t>hCG</a:t>
            </a:r>
            <a:r>
              <a:rPr lang="en-US" sz="2000" dirty="0">
                <a:latin typeface="Cambria" pitchFamily="18" charset="0"/>
              </a:rPr>
              <a:t> level should be followed. It is important to avoid another pregnancy and to use a reliable contraceptive for 6 to 12 months after treatment for a molar pregnancy. This time allows for accurate testing to be sure that the abnormal tissue does not grow back. Women who get pregnant too soon after a molar pregnancy are at high risk of having another molar pregnancy. </a:t>
            </a:r>
          </a:p>
          <a:p>
            <a:pPr algn="l"/>
            <a:r>
              <a:rPr lang="en-US" sz="2000" dirty="0" smtClean="0">
                <a:latin typeface="Cambria" pitchFamily="18" charset="0"/>
              </a:rPr>
              <a:t> </a:t>
            </a:r>
            <a:endParaRPr lang="en-US" sz="2000" dirty="0">
              <a:latin typeface="Cambria" pitchFamily="18" charset="0"/>
            </a:endParaRPr>
          </a:p>
        </p:txBody>
      </p:sp>
    </p:spTree>
    <p:extLst>
      <p:ext uri="{BB962C8B-B14F-4D97-AF65-F5344CB8AC3E}">
        <p14:creationId xmlns:p14="http://schemas.microsoft.com/office/powerpoint/2010/main" val="10657974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5280" y="457200"/>
            <a:ext cx="8507720"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57140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1021</Words>
  <Application>Microsoft Office PowerPoint</Application>
  <PresentationFormat>On-screen Show (4:3)</PresentationFormat>
  <Paragraphs>94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LARA PC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dc:creator>
  <cp:lastModifiedBy>za</cp:lastModifiedBy>
  <cp:revision>33</cp:revision>
  <dcterms:created xsi:type="dcterms:W3CDTF">2020-05-08T11:26:41Z</dcterms:created>
  <dcterms:modified xsi:type="dcterms:W3CDTF">2020-05-11T19:46:47Z</dcterms:modified>
</cp:coreProperties>
</file>