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2" r:id="rId2"/>
    <p:sldId id="256" r:id="rId3"/>
    <p:sldId id="257" r:id="rId4"/>
    <p:sldId id="283" r:id="rId5"/>
    <p:sldId id="260" r:id="rId6"/>
    <p:sldId id="259" r:id="rId7"/>
    <p:sldId id="261" r:id="rId8"/>
    <p:sldId id="262" r:id="rId9"/>
    <p:sldId id="263" r:id="rId10"/>
    <p:sldId id="264" r:id="rId11"/>
    <p:sldId id="284" r:id="rId12"/>
    <p:sldId id="285" r:id="rId13"/>
    <p:sldId id="286" r:id="rId14"/>
    <p:sldId id="265" r:id="rId15"/>
    <p:sldId id="266" r:id="rId16"/>
    <p:sldId id="267" r:id="rId17"/>
    <p:sldId id="287" r:id="rId18"/>
    <p:sldId id="273" r:id="rId19"/>
    <p:sldId id="271" r:id="rId20"/>
    <p:sldId id="289" r:id="rId21"/>
    <p:sldId id="272" r:id="rId22"/>
    <p:sldId id="290"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996" y="-114"/>
      </p:cViewPr>
      <p:guideLst>
        <p:guide orient="horz" pos="2160"/>
        <p:guide pos="2880"/>
      </p:guideLst>
    </p:cSldViewPr>
  </p:slideViewPr>
  <p:notesTextViewPr>
    <p:cViewPr>
      <p:scale>
        <a:sx n="1" d="1"/>
        <a:sy n="1" d="1"/>
      </p:scale>
      <p:origin x="0" y="0"/>
    </p:cViewPr>
  </p:notesTextViewPr>
  <p:sorterViewPr>
    <p:cViewPr>
      <p:scale>
        <a:sx n="100" d="100"/>
        <a:sy n="100" d="100"/>
      </p:scale>
      <p:origin x="0" y="44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18/09/1441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30899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18/09/1441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692678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18/09/1441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457018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18/09/1441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649759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E648E8-0FD4-43F2-BE9C-C11E2F522214}" type="datetimeFigureOut">
              <a:rPr lang="ar-IQ" smtClean="0"/>
              <a:t>18/09/1441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877229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FE648E8-0FD4-43F2-BE9C-C11E2F522214}" type="datetimeFigureOut">
              <a:rPr lang="ar-IQ" smtClean="0"/>
              <a:t>18/09/1441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634212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FE648E8-0FD4-43F2-BE9C-C11E2F522214}" type="datetimeFigureOut">
              <a:rPr lang="ar-IQ" smtClean="0"/>
              <a:t>18/09/1441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291149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FE648E8-0FD4-43F2-BE9C-C11E2F522214}" type="datetimeFigureOut">
              <a:rPr lang="ar-IQ" smtClean="0"/>
              <a:t>18/09/1441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913963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648E8-0FD4-43F2-BE9C-C11E2F522214}" type="datetimeFigureOut">
              <a:rPr lang="ar-IQ" smtClean="0"/>
              <a:t>18/09/1441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245348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648E8-0FD4-43F2-BE9C-C11E2F522214}" type="datetimeFigureOut">
              <a:rPr lang="ar-IQ" smtClean="0"/>
              <a:t>18/09/1441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57909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648E8-0FD4-43F2-BE9C-C11E2F522214}" type="datetimeFigureOut">
              <a:rPr lang="ar-IQ" smtClean="0"/>
              <a:t>18/09/1441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795402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FE648E8-0FD4-43F2-BE9C-C11E2F522214}" type="datetimeFigureOut">
              <a:rPr lang="ar-IQ" smtClean="0"/>
              <a:t>18/09/1441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66D567B-E4CE-4EDD-9D59-551C99664397}" type="slidenum">
              <a:rPr lang="ar-IQ" smtClean="0"/>
              <a:t>‹#›</a:t>
            </a:fld>
            <a:endParaRPr lang="ar-IQ"/>
          </a:p>
        </p:txBody>
      </p:sp>
    </p:spTree>
    <p:extLst>
      <p:ext uri="{BB962C8B-B14F-4D97-AF65-F5344CB8AC3E}">
        <p14:creationId xmlns:p14="http://schemas.microsoft.com/office/powerpoint/2010/main" val="887438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836712"/>
            <a:ext cx="7846640" cy="4608511"/>
          </a:xfrm>
          <a:solidFill>
            <a:schemeClr val="tx2">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US" b="1" dirty="0" smtClean="0">
                <a:latin typeface="Cambria" pitchFamily="18" charset="0"/>
              </a:rPr>
              <a:t>Hypertensive </a:t>
            </a:r>
            <a:r>
              <a:rPr lang="en-US" b="1" dirty="0">
                <a:latin typeface="Cambria" pitchFamily="18" charset="0"/>
              </a:rPr>
              <a:t>Disorder of Pregnancy </a:t>
            </a:r>
            <a:r>
              <a:rPr lang="en-US" dirty="0">
                <a:latin typeface="Cambria" pitchFamily="18" charset="0"/>
              </a:rPr>
              <a:t/>
            </a:r>
            <a:br>
              <a:rPr lang="en-US" dirty="0">
                <a:latin typeface="Cambria" pitchFamily="18" charset="0"/>
              </a:rPr>
            </a:br>
            <a:r>
              <a:rPr lang="en-US" sz="2000" dirty="0" smtClean="0">
                <a:latin typeface="Cambria" pitchFamily="18" charset="0"/>
              </a:rPr>
              <a:t>DONE BY</a:t>
            </a:r>
            <a:br>
              <a:rPr lang="en-US" sz="2000" dirty="0" smtClean="0">
                <a:latin typeface="Cambria" pitchFamily="18" charset="0"/>
              </a:rPr>
            </a:br>
            <a:r>
              <a:rPr lang="en-US" sz="2000" dirty="0" smtClean="0">
                <a:latin typeface="Cambria" pitchFamily="18" charset="0"/>
              </a:rPr>
              <a:t>MSC ZAHRAA ABDUL GHANI M.A.</a:t>
            </a:r>
            <a:endParaRPr lang="ar-IQ" sz="2000" dirty="0"/>
          </a:p>
        </p:txBody>
      </p:sp>
    </p:spTree>
    <p:extLst>
      <p:ext uri="{BB962C8B-B14F-4D97-AF65-F5344CB8AC3E}">
        <p14:creationId xmlns:p14="http://schemas.microsoft.com/office/powerpoint/2010/main" val="17610794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88640"/>
            <a:ext cx="9144000" cy="6480720"/>
          </a:xfrm>
        </p:spPr>
        <p:txBody>
          <a:bodyPr>
            <a:normAutofit/>
          </a:bodyPr>
          <a:lstStyle/>
          <a:p>
            <a:pPr algn="l"/>
            <a:r>
              <a:rPr lang="en-US" sz="2000" b="1" dirty="0" smtClean="0">
                <a:solidFill>
                  <a:schemeClr val="tx1"/>
                </a:solidFill>
                <a:latin typeface="Cambria" pitchFamily="18" charset="0"/>
              </a:rPr>
              <a:t>-</a:t>
            </a:r>
            <a:r>
              <a:rPr lang="en-US" sz="2000" b="1" dirty="0">
                <a:solidFill>
                  <a:schemeClr val="tx1"/>
                </a:solidFill>
                <a:latin typeface="Cambria" pitchFamily="18" charset="0"/>
              </a:rPr>
              <a:t>First line agent </a:t>
            </a:r>
            <a:endParaRPr lang="en-US" sz="2000" dirty="0">
              <a:solidFill>
                <a:schemeClr val="tx1"/>
              </a:solidFill>
              <a:latin typeface="Cambria" pitchFamily="18" charset="0"/>
            </a:endParaRPr>
          </a:p>
          <a:p>
            <a:pPr algn="l"/>
            <a:r>
              <a:rPr lang="el-GR" sz="2000" b="1" dirty="0">
                <a:solidFill>
                  <a:schemeClr val="tx1"/>
                </a:solidFill>
                <a:latin typeface="Cambria" pitchFamily="18" charset="0"/>
              </a:rPr>
              <a:t>α-</a:t>
            </a:r>
            <a:r>
              <a:rPr lang="en-US" sz="2000" b="1" dirty="0">
                <a:solidFill>
                  <a:schemeClr val="tx1"/>
                </a:solidFill>
                <a:latin typeface="Cambria" pitchFamily="18" charset="0"/>
              </a:rPr>
              <a:t>adrenergic agonists </a:t>
            </a:r>
            <a:endParaRPr lang="en-US" sz="2000" dirty="0">
              <a:solidFill>
                <a:schemeClr val="tx1"/>
              </a:solidFill>
              <a:latin typeface="Cambria" pitchFamily="18" charset="0"/>
            </a:endParaRPr>
          </a:p>
          <a:p>
            <a:pPr algn="l"/>
            <a:r>
              <a:rPr lang="en-US" sz="2000" dirty="0">
                <a:solidFill>
                  <a:schemeClr val="tx1"/>
                </a:solidFill>
                <a:latin typeface="Cambria" pitchFamily="18" charset="0"/>
              </a:rPr>
              <a:t>• Methyldopa </a:t>
            </a:r>
          </a:p>
          <a:p>
            <a:pPr algn="l"/>
            <a:endParaRPr lang="ar-IQ" sz="2000" dirty="0">
              <a:solidFill>
                <a:schemeClr val="tx1"/>
              </a:solidFill>
              <a:latin typeface="Cambria" pitchFamily="18" charset="0"/>
            </a:endParaRPr>
          </a:p>
          <a:p>
            <a:pPr algn="l"/>
            <a:r>
              <a:rPr lang="en-US" sz="2000" b="1" dirty="0">
                <a:solidFill>
                  <a:schemeClr val="tx1"/>
                </a:solidFill>
                <a:latin typeface="Cambria" pitchFamily="18" charset="0"/>
              </a:rPr>
              <a:t>Methyldopa </a:t>
            </a:r>
            <a:endParaRPr lang="en-US" sz="2000" b="1" dirty="0" smtClean="0">
              <a:solidFill>
                <a:schemeClr val="tx1"/>
              </a:solidFill>
              <a:latin typeface="Cambria" pitchFamily="18" charset="0"/>
            </a:endParaRPr>
          </a:p>
          <a:p>
            <a:pPr algn="l"/>
            <a:r>
              <a:rPr lang="en-US" sz="2000" dirty="0" smtClean="0">
                <a:solidFill>
                  <a:schemeClr val="tx1"/>
                </a:solidFill>
                <a:latin typeface="Cambria" pitchFamily="18" charset="0"/>
              </a:rPr>
              <a:t>It </a:t>
            </a:r>
            <a:r>
              <a:rPr lang="en-US" sz="2000" dirty="0">
                <a:solidFill>
                  <a:schemeClr val="tx1"/>
                </a:solidFill>
                <a:latin typeface="Cambria" pitchFamily="18" charset="0"/>
              </a:rPr>
              <a:t>is a centrally acting alpha-adrenergic agonist that appears to inhibit </a:t>
            </a:r>
            <a:r>
              <a:rPr lang="en-US" sz="2000" dirty="0" err="1">
                <a:solidFill>
                  <a:schemeClr val="tx1"/>
                </a:solidFill>
                <a:latin typeface="Cambria" pitchFamily="18" charset="0"/>
              </a:rPr>
              <a:t>vasoconstricting</a:t>
            </a:r>
            <a:r>
              <a:rPr lang="en-US" sz="2000" dirty="0">
                <a:solidFill>
                  <a:schemeClr val="tx1"/>
                </a:solidFill>
                <a:latin typeface="Cambria" pitchFamily="18" charset="0"/>
              </a:rPr>
              <a:t> impulses from the medullary </a:t>
            </a:r>
            <a:r>
              <a:rPr lang="en-US" sz="2000" dirty="0" err="1">
                <a:solidFill>
                  <a:schemeClr val="tx1"/>
                </a:solidFill>
                <a:latin typeface="Cambria" pitchFamily="18" charset="0"/>
              </a:rPr>
              <a:t>vasoregulatory</a:t>
            </a:r>
            <a:r>
              <a:rPr lang="en-US" sz="2000" dirty="0">
                <a:solidFill>
                  <a:schemeClr val="tx1"/>
                </a:solidFill>
                <a:latin typeface="Cambria" pitchFamily="18" charset="0"/>
              </a:rPr>
              <a:t> center and decrease sympathetic tone, and therefore can have many side effects, including sedation and impaired sleep patterns. </a:t>
            </a:r>
          </a:p>
          <a:p>
            <a:pPr algn="l"/>
            <a:r>
              <a:rPr lang="en-US" sz="2000" dirty="0">
                <a:solidFill>
                  <a:schemeClr val="tx1"/>
                </a:solidFill>
                <a:latin typeface="Cambria" pitchFamily="18" charset="0"/>
              </a:rPr>
              <a:t>• One potential side effect is that it may cause mild elevations of liver enzymes, which can lead to diagnostic confusion with HELLP syndrome. </a:t>
            </a:r>
          </a:p>
          <a:p>
            <a:pPr algn="l"/>
            <a:r>
              <a:rPr lang="en-US" sz="2000" dirty="0">
                <a:solidFill>
                  <a:schemeClr val="tx1"/>
                </a:solidFill>
                <a:latin typeface="Cambria" pitchFamily="18" charset="0"/>
              </a:rPr>
              <a:t>• Although it is relatively safe, methyldopa is not a potent BP lowering agent. A positive direct </a:t>
            </a:r>
            <a:r>
              <a:rPr lang="en-US" sz="2000" dirty="0" err="1">
                <a:solidFill>
                  <a:schemeClr val="tx1"/>
                </a:solidFill>
                <a:latin typeface="Cambria" pitchFamily="18" charset="0"/>
              </a:rPr>
              <a:t>Coombs’</a:t>
            </a:r>
            <a:r>
              <a:rPr lang="en-US" sz="2000" dirty="0">
                <a:solidFill>
                  <a:schemeClr val="tx1"/>
                </a:solidFill>
                <a:latin typeface="Cambria" pitchFamily="18" charset="0"/>
              </a:rPr>
              <a:t> test may be seen, usually after 6–12 months of therapy. </a:t>
            </a:r>
          </a:p>
          <a:p>
            <a:pPr algn="l"/>
            <a:endParaRPr lang="ar-IQ" sz="2000" dirty="0">
              <a:solidFill>
                <a:schemeClr val="tx1"/>
              </a:solidFill>
              <a:latin typeface="Cambria" pitchFamily="18" charset="0"/>
            </a:endParaRPr>
          </a:p>
          <a:p>
            <a:pPr algn="l"/>
            <a:r>
              <a:rPr lang="en-US" sz="2000" dirty="0">
                <a:solidFill>
                  <a:schemeClr val="tx1"/>
                </a:solidFill>
                <a:latin typeface="Cambria" pitchFamily="18" charset="0"/>
              </a:rPr>
              <a:t>Hemolytic anemia may occur in these patients and is an indication to stop the medication. Fever, liver function abnormalities, </a:t>
            </a:r>
            <a:r>
              <a:rPr lang="en-US" sz="2000" dirty="0" err="1">
                <a:solidFill>
                  <a:schemeClr val="tx1"/>
                </a:solidFill>
                <a:latin typeface="Cambria" pitchFamily="18" charset="0"/>
              </a:rPr>
              <a:t>granulocytopenia</a:t>
            </a:r>
            <a:r>
              <a:rPr lang="en-US" sz="2000" dirty="0">
                <a:solidFill>
                  <a:schemeClr val="tx1"/>
                </a:solidFill>
                <a:latin typeface="Cambria" pitchFamily="18" charset="0"/>
              </a:rPr>
              <a:t>, and thrombocytopenia are rare side effects. </a:t>
            </a:r>
          </a:p>
          <a:p>
            <a:pPr algn="l"/>
            <a:r>
              <a:rPr lang="en-US" sz="2000" dirty="0">
                <a:solidFill>
                  <a:schemeClr val="tx1"/>
                </a:solidFill>
                <a:latin typeface="Cambria" pitchFamily="18" charset="0"/>
              </a:rPr>
              <a:t>• The total daily dosage of </a:t>
            </a:r>
            <a:r>
              <a:rPr lang="en-US" sz="2000" b="1" dirty="0">
                <a:solidFill>
                  <a:schemeClr val="tx1"/>
                </a:solidFill>
                <a:latin typeface="Cambria" pitchFamily="18" charset="0"/>
              </a:rPr>
              <a:t>500 mg to 2 g </a:t>
            </a:r>
            <a:r>
              <a:rPr lang="en-US" sz="2000" dirty="0">
                <a:solidFill>
                  <a:schemeClr val="tx1"/>
                </a:solidFill>
                <a:latin typeface="Cambria" pitchFamily="18" charset="0"/>
              </a:rPr>
              <a:t>is administered in </a:t>
            </a:r>
            <a:r>
              <a:rPr lang="en-US" sz="2000" b="1" dirty="0">
                <a:solidFill>
                  <a:schemeClr val="tx1"/>
                </a:solidFill>
                <a:latin typeface="Cambria" pitchFamily="18" charset="0"/>
              </a:rPr>
              <a:t>2–4</a:t>
            </a:r>
            <a:r>
              <a:rPr lang="en-US" sz="2000" dirty="0">
                <a:solidFill>
                  <a:schemeClr val="tx1"/>
                </a:solidFill>
                <a:latin typeface="Cambria" pitchFamily="18" charset="0"/>
              </a:rPr>
              <a:t> divided doses </a:t>
            </a:r>
          </a:p>
          <a:p>
            <a:pPr algn="l"/>
            <a:endParaRPr lang="ar-IQ" sz="2000" dirty="0">
              <a:solidFill>
                <a:schemeClr val="tx1"/>
              </a:solidFill>
              <a:latin typeface="Cambria" pitchFamily="18" charset="0"/>
            </a:endParaRPr>
          </a:p>
        </p:txBody>
      </p:sp>
    </p:spTree>
    <p:extLst>
      <p:ext uri="{BB962C8B-B14F-4D97-AF65-F5344CB8AC3E}">
        <p14:creationId xmlns:p14="http://schemas.microsoft.com/office/powerpoint/2010/main" val="10613851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9036496" cy="6863417"/>
          </a:xfrm>
          <a:prstGeom prst="rect">
            <a:avLst/>
          </a:prstGeom>
        </p:spPr>
        <p:txBody>
          <a:bodyPr wrap="square">
            <a:spAutoFit/>
          </a:bodyPr>
          <a:lstStyle/>
          <a:p>
            <a:pPr algn="l"/>
            <a:r>
              <a:rPr lang="en-US" sz="2000" dirty="0">
                <a:latin typeface="Cambria" pitchFamily="18" charset="0"/>
              </a:rPr>
              <a:t>2- </a:t>
            </a:r>
            <a:r>
              <a:rPr lang="en-US" sz="2000" b="1" dirty="0">
                <a:latin typeface="Cambria" pitchFamily="18" charset="0"/>
              </a:rPr>
              <a:t>Second line agents </a:t>
            </a:r>
            <a:endParaRPr lang="en-US" sz="2000" dirty="0">
              <a:latin typeface="Cambria" pitchFamily="18" charset="0"/>
            </a:endParaRPr>
          </a:p>
          <a:p>
            <a:pPr algn="l"/>
            <a:r>
              <a:rPr lang="en-US" sz="2000" b="1" dirty="0">
                <a:latin typeface="Cambria" pitchFamily="18" charset="0"/>
              </a:rPr>
              <a:t>A- Calcium channel blockers </a:t>
            </a:r>
            <a:r>
              <a:rPr lang="ar-IQ" sz="2000" dirty="0" smtClean="0">
                <a:latin typeface="Cambria" pitchFamily="18" charset="0"/>
              </a:rPr>
              <a:t>   </a:t>
            </a:r>
          </a:p>
          <a:p>
            <a:pPr algn="l"/>
            <a:r>
              <a:rPr lang="en-US" sz="2000" b="1" dirty="0" smtClean="0">
                <a:latin typeface="Cambria" pitchFamily="18" charset="0"/>
              </a:rPr>
              <a:t>B- </a:t>
            </a:r>
            <a:r>
              <a:rPr lang="en-US" sz="2000" b="1" dirty="0">
                <a:latin typeface="Cambria" pitchFamily="18" charset="0"/>
              </a:rPr>
              <a:t>Oral hydralazine</a:t>
            </a:r>
            <a:endParaRPr lang="en-US" sz="2000" dirty="0">
              <a:latin typeface="Cambria" pitchFamily="18" charset="0"/>
            </a:endParaRPr>
          </a:p>
          <a:p>
            <a:pPr algn="l"/>
            <a:r>
              <a:rPr lang="en-US" sz="2000" dirty="0" smtClean="0">
                <a:latin typeface="Cambria" pitchFamily="18" charset="0"/>
              </a:rPr>
              <a:t>These </a:t>
            </a:r>
            <a:r>
              <a:rPr lang="en-US" sz="2000" dirty="0">
                <a:latin typeface="Cambria" pitchFamily="18" charset="0"/>
              </a:rPr>
              <a:t>agents should be used when </a:t>
            </a:r>
            <a:r>
              <a:rPr lang="en-US" sz="2000" dirty="0" err="1">
                <a:latin typeface="Cambria" pitchFamily="18" charset="0"/>
              </a:rPr>
              <a:t>monotherapy</a:t>
            </a:r>
            <a:r>
              <a:rPr lang="en-US" sz="2000" dirty="0">
                <a:latin typeface="Cambria" pitchFamily="18" charset="0"/>
              </a:rPr>
              <a:t> with methyldopa is insufficient or when women are unable to tolerate methyldopa. </a:t>
            </a:r>
          </a:p>
          <a:p>
            <a:pPr algn="l"/>
            <a:r>
              <a:rPr lang="en-US" sz="2000" b="1" dirty="0">
                <a:latin typeface="Cambria" pitchFamily="18" charset="0"/>
              </a:rPr>
              <a:t>A- Calcium channel blockers </a:t>
            </a:r>
            <a:endParaRPr lang="en-US" sz="2000" dirty="0">
              <a:latin typeface="Cambria" pitchFamily="18" charset="0"/>
            </a:endParaRPr>
          </a:p>
          <a:p>
            <a:pPr algn="l"/>
            <a:r>
              <a:rPr lang="en-US" sz="2000" dirty="0">
                <a:latin typeface="Cambria" pitchFamily="18" charset="0"/>
              </a:rPr>
              <a:t>• </a:t>
            </a:r>
            <a:r>
              <a:rPr lang="en-US" sz="2000" b="1" dirty="0" err="1">
                <a:latin typeface="Cambria" pitchFamily="18" charset="0"/>
              </a:rPr>
              <a:t>Nifedipine</a:t>
            </a:r>
            <a:r>
              <a:rPr lang="en-US" sz="2000" b="1" dirty="0">
                <a:latin typeface="Cambria" pitchFamily="18" charset="0"/>
              </a:rPr>
              <a:t> </a:t>
            </a:r>
            <a:r>
              <a:rPr lang="en-US" sz="2000" dirty="0">
                <a:latin typeface="Cambria" pitchFamily="18" charset="0"/>
              </a:rPr>
              <a:t>is a calcium channel blocker that has been used during pregnancy for </a:t>
            </a:r>
            <a:r>
              <a:rPr lang="en-US" sz="2000" dirty="0" err="1">
                <a:latin typeface="Cambria" pitchFamily="18" charset="0"/>
              </a:rPr>
              <a:t>tocolysis</a:t>
            </a:r>
            <a:r>
              <a:rPr lang="en-US" sz="2000" dirty="0">
                <a:latin typeface="Cambria" pitchFamily="18" charset="0"/>
              </a:rPr>
              <a:t> and treatment of hypertension. </a:t>
            </a:r>
          </a:p>
          <a:p>
            <a:pPr algn="l"/>
            <a:r>
              <a:rPr lang="en-US" sz="2000" dirty="0">
                <a:latin typeface="Cambria" pitchFamily="18" charset="0"/>
              </a:rPr>
              <a:t>• When </a:t>
            </a:r>
            <a:r>
              <a:rPr lang="en-US" sz="2000" dirty="0" err="1">
                <a:latin typeface="Cambria" pitchFamily="18" charset="0"/>
              </a:rPr>
              <a:t>nifedipine</a:t>
            </a:r>
            <a:r>
              <a:rPr lang="en-US" sz="2000" dirty="0">
                <a:latin typeface="Cambria" pitchFamily="18" charset="0"/>
              </a:rPr>
              <a:t> is used for treatment of chronic hypertension during pregnancy, the long acting formulation (Procardia XL, </a:t>
            </a:r>
            <a:r>
              <a:rPr lang="en-US" sz="2000" dirty="0" err="1">
                <a:latin typeface="Cambria" pitchFamily="18" charset="0"/>
              </a:rPr>
              <a:t>Adalat</a:t>
            </a:r>
            <a:r>
              <a:rPr lang="en-US" sz="2000" dirty="0">
                <a:latin typeface="Cambria" pitchFamily="18" charset="0"/>
              </a:rPr>
              <a:t> CC) may improve patient compliance. The principal benefit of this agent is once-daily dosing. </a:t>
            </a:r>
          </a:p>
          <a:p>
            <a:pPr algn="l"/>
            <a:r>
              <a:rPr lang="en-US" sz="2000" dirty="0">
                <a:latin typeface="Cambria" pitchFamily="18" charset="0"/>
              </a:rPr>
              <a:t>• The usual starting dose is </a:t>
            </a:r>
            <a:r>
              <a:rPr lang="en-US" sz="2000" b="1" dirty="0">
                <a:latin typeface="Cambria" pitchFamily="18" charset="0"/>
              </a:rPr>
              <a:t>30 mg </a:t>
            </a:r>
            <a:r>
              <a:rPr lang="en-US" sz="2000" dirty="0">
                <a:latin typeface="Cambria" pitchFamily="18" charset="0"/>
              </a:rPr>
              <a:t>daily. If necessary, the dose may be increased to </a:t>
            </a:r>
            <a:r>
              <a:rPr lang="en-US" sz="2000" b="1" dirty="0">
                <a:latin typeface="Cambria" pitchFamily="18" charset="0"/>
              </a:rPr>
              <a:t>60–90 </a:t>
            </a:r>
            <a:r>
              <a:rPr lang="en-US" sz="2000" dirty="0">
                <a:latin typeface="Cambria" pitchFamily="18" charset="0"/>
              </a:rPr>
              <a:t>mg daily. The </a:t>
            </a:r>
            <a:r>
              <a:rPr lang="en-US" sz="2000" dirty="0" err="1">
                <a:latin typeface="Cambria" pitchFamily="18" charset="0"/>
              </a:rPr>
              <a:t>neuro</a:t>
            </a:r>
            <a:r>
              <a:rPr lang="en-US" sz="2000" dirty="0">
                <a:latin typeface="Cambria" pitchFamily="18" charset="0"/>
              </a:rPr>
              <a:t>-muscular-blocking action of magnesium may be potentiated by simultaneous calcium channel blockade; therefore, </a:t>
            </a:r>
            <a:r>
              <a:rPr lang="en-US" sz="2000" dirty="0" err="1">
                <a:latin typeface="Cambria" pitchFamily="18" charset="0"/>
              </a:rPr>
              <a:t>nifedipine</a:t>
            </a:r>
            <a:r>
              <a:rPr lang="en-US" sz="2000" dirty="0">
                <a:latin typeface="Cambria" pitchFamily="18" charset="0"/>
              </a:rPr>
              <a:t> should be used with caution in patients receiving magnesium sulfate. </a:t>
            </a:r>
          </a:p>
          <a:p>
            <a:pPr algn="l"/>
            <a:r>
              <a:rPr lang="en-US" sz="2000" dirty="0">
                <a:latin typeface="Cambria" pitchFamily="18" charset="0"/>
              </a:rPr>
              <a:t>• The sublingual route of administration is associated with unpredictable blood levels and should be avoided. </a:t>
            </a:r>
            <a:endParaRPr lang="ar-IQ" sz="2000" dirty="0">
              <a:latin typeface="Cambria" pitchFamily="18" charset="0"/>
            </a:endParaRPr>
          </a:p>
          <a:p>
            <a:pPr algn="l"/>
            <a:r>
              <a:rPr lang="en-US" sz="2000" b="1" dirty="0">
                <a:latin typeface="Cambria" pitchFamily="18" charset="0"/>
              </a:rPr>
              <a:t>B- Oral hydralazine </a:t>
            </a:r>
            <a:endParaRPr lang="en-US" sz="2000" dirty="0">
              <a:latin typeface="Cambria" pitchFamily="18" charset="0"/>
            </a:endParaRPr>
          </a:p>
          <a:p>
            <a:pPr algn="l"/>
            <a:r>
              <a:rPr lang="en-US" sz="2000" dirty="0">
                <a:latin typeface="Cambria" pitchFamily="18" charset="0"/>
              </a:rPr>
              <a:t>• Hydralazine is safe throughout pregnancy, although the occurrence of maternal and neonatal lupus-like syndromes have been reported. </a:t>
            </a:r>
          </a:p>
          <a:p>
            <a:pPr algn="l"/>
            <a:r>
              <a:rPr lang="en-US" sz="2000" dirty="0">
                <a:latin typeface="Cambria" pitchFamily="18" charset="0"/>
              </a:rPr>
              <a:t>• Hydralazine is more frequently used as an infusion for the treatment of acute severe hypertension. </a:t>
            </a:r>
            <a:r>
              <a:rPr lang="en-US" sz="2000" dirty="0" smtClean="0">
                <a:latin typeface="Cambria" pitchFamily="18" charset="0"/>
              </a:rPr>
              <a:t> </a:t>
            </a:r>
            <a:endParaRPr lang="en-US" sz="2000" b="1" dirty="0">
              <a:latin typeface="Cambria" pitchFamily="18" charset="0"/>
            </a:endParaRPr>
          </a:p>
        </p:txBody>
      </p:sp>
    </p:spTree>
    <p:extLst>
      <p:ext uri="{BB962C8B-B14F-4D97-AF65-F5344CB8AC3E}">
        <p14:creationId xmlns:p14="http://schemas.microsoft.com/office/powerpoint/2010/main" val="30529473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928992" cy="6863417"/>
          </a:xfrm>
          <a:prstGeom prst="rect">
            <a:avLst/>
          </a:prstGeom>
        </p:spPr>
        <p:txBody>
          <a:bodyPr wrap="square">
            <a:spAutoFit/>
          </a:bodyPr>
          <a:lstStyle/>
          <a:p>
            <a:pPr algn="l"/>
            <a:r>
              <a:rPr lang="en-US" sz="2000" b="1" i="1" dirty="0">
                <a:latin typeface="Cambria" pitchFamily="18" charset="0"/>
              </a:rPr>
              <a:t>- </a:t>
            </a:r>
            <a:r>
              <a:rPr lang="en-US" sz="2000" b="1" dirty="0">
                <a:latin typeface="Cambria" pitchFamily="18" charset="0"/>
              </a:rPr>
              <a:t>Third line agents </a:t>
            </a:r>
            <a:endParaRPr lang="en-US" sz="2000" dirty="0">
              <a:latin typeface="Cambria" pitchFamily="18" charset="0"/>
            </a:endParaRPr>
          </a:p>
          <a:p>
            <a:pPr algn="l"/>
            <a:r>
              <a:rPr lang="en-US" sz="2000" b="1" dirty="0" smtClean="0">
                <a:latin typeface="Cambria" pitchFamily="18" charset="0"/>
              </a:rPr>
              <a:t>A- </a:t>
            </a:r>
            <a:r>
              <a:rPr lang="el-GR" sz="2000" b="1" dirty="0">
                <a:latin typeface="Cambria" pitchFamily="18" charset="0"/>
              </a:rPr>
              <a:t>β-</a:t>
            </a:r>
            <a:r>
              <a:rPr lang="en-US" sz="2000" b="1" dirty="0">
                <a:latin typeface="Cambria" pitchFamily="18" charset="0"/>
              </a:rPr>
              <a:t>blockers </a:t>
            </a:r>
            <a:endParaRPr lang="en-US" sz="2000" dirty="0">
              <a:latin typeface="Cambria" pitchFamily="18" charset="0"/>
            </a:endParaRPr>
          </a:p>
          <a:p>
            <a:pPr algn="l"/>
            <a:r>
              <a:rPr lang="en-US" sz="2000" dirty="0">
                <a:latin typeface="Cambria" pitchFamily="18" charset="0"/>
              </a:rPr>
              <a:t>• β-blockers are safe throughout pregnancy and there is wide experience with </a:t>
            </a:r>
            <a:r>
              <a:rPr lang="en-US" sz="2000" dirty="0" err="1">
                <a:latin typeface="Cambria" pitchFamily="18" charset="0"/>
              </a:rPr>
              <a:t>oxprenolol</a:t>
            </a:r>
            <a:r>
              <a:rPr lang="en-US" sz="2000" dirty="0">
                <a:latin typeface="Cambria" pitchFamily="18" charset="0"/>
              </a:rPr>
              <a:t> and labetalol. </a:t>
            </a:r>
          </a:p>
          <a:p>
            <a:pPr algn="l"/>
            <a:r>
              <a:rPr lang="en-US" sz="2000" dirty="0">
                <a:latin typeface="Cambria" pitchFamily="18" charset="0"/>
              </a:rPr>
              <a:t>• Labetalol is becoming one of the favored therapies for hypertension in pregnancy. It is a non-selective beta blocker that antagonizes beta and alpha-1 receptors, the beta blockade/ alpha-blockade ratio is 7:1. </a:t>
            </a:r>
          </a:p>
          <a:p>
            <a:pPr algn="l"/>
            <a:endParaRPr lang="en-US" sz="2000" b="1" dirty="0" smtClean="0">
              <a:latin typeface="Cambria" pitchFamily="18" charset="0"/>
            </a:endParaRPr>
          </a:p>
          <a:p>
            <a:pPr algn="l"/>
            <a:endParaRPr lang="ar-IQ" sz="2000" dirty="0">
              <a:latin typeface="Cambria" pitchFamily="18" charset="0"/>
            </a:endParaRPr>
          </a:p>
          <a:p>
            <a:pPr algn="l"/>
            <a:r>
              <a:rPr lang="en-US" sz="2000" dirty="0">
                <a:latin typeface="Cambria" pitchFamily="18" charset="0"/>
              </a:rPr>
              <a:t>Its side effects include fatigue, decreased exercise tolerance, as well as bronchospasm in individuals with reactive airway disease. </a:t>
            </a:r>
          </a:p>
          <a:p>
            <a:pPr algn="l"/>
            <a:r>
              <a:rPr lang="en-US" sz="2000" dirty="0">
                <a:latin typeface="Cambria" pitchFamily="18" charset="0"/>
              </a:rPr>
              <a:t>• It is available in both oral and intravenous forms, so it may be used for both outpatient and inpatient management </a:t>
            </a:r>
          </a:p>
          <a:p>
            <a:pPr algn="l"/>
            <a:r>
              <a:rPr lang="en-US" sz="2000" dirty="0">
                <a:latin typeface="Cambria" pitchFamily="18" charset="0"/>
              </a:rPr>
              <a:t>• The usual starting dose is 100 mg twice per day (BID), and the dose can be increased weekly to a maximum of 2400 mg daily. Titration increments should not exceed 200 mg BID. </a:t>
            </a:r>
          </a:p>
          <a:p>
            <a:pPr algn="l"/>
            <a:r>
              <a:rPr lang="en-US" sz="2000" dirty="0">
                <a:latin typeface="Cambria" pitchFamily="18" charset="0"/>
              </a:rPr>
              <a:t>• Atenolol has been shown to have minimal effects on systolic BP in preeclampsia women, and it is also associated with intrauterine growth retardation </a:t>
            </a:r>
          </a:p>
          <a:p>
            <a:pPr algn="l"/>
            <a:endParaRPr lang="en-US" sz="2000" b="1" dirty="0">
              <a:latin typeface="Cambria" pitchFamily="18" charset="0"/>
            </a:endParaRPr>
          </a:p>
          <a:p>
            <a:pPr algn="l"/>
            <a:endParaRPr lang="en-US" sz="2000" b="1" dirty="0" smtClean="0">
              <a:latin typeface="Cambria" pitchFamily="18" charset="0"/>
            </a:endParaRPr>
          </a:p>
          <a:p>
            <a:pPr algn="l"/>
            <a:endParaRPr lang="en-US" sz="2000" b="1" dirty="0">
              <a:latin typeface="Cambria" pitchFamily="18" charset="0"/>
            </a:endParaRPr>
          </a:p>
          <a:p>
            <a:pPr algn="l"/>
            <a:r>
              <a:rPr lang="en-US" sz="2000" b="1" dirty="0" smtClean="0">
                <a:latin typeface="Cambria" pitchFamily="18" charset="0"/>
              </a:rPr>
              <a:t> </a:t>
            </a:r>
            <a:endParaRPr lang="en-US" sz="2000" dirty="0">
              <a:latin typeface="Cambria" pitchFamily="18" charset="0"/>
            </a:endParaRPr>
          </a:p>
        </p:txBody>
      </p:sp>
    </p:spTree>
    <p:extLst>
      <p:ext uri="{BB962C8B-B14F-4D97-AF65-F5344CB8AC3E}">
        <p14:creationId xmlns:p14="http://schemas.microsoft.com/office/powerpoint/2010/main" val="42114396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14" y="188640"/>
            <a:ext cx="8960274" cy="6247864"/>
          </a:xfrm>
          <a:prstGeom prst="rect">
            <a:avLst/>
          </a:prstGeom>
        </p:spPr>
        <p:txBody>
          <a:bodyPr wrap="square">
            <a:spAutoFit/>
          </a:bodyPr>
          <a:lstStyle/>
          <a:p>
            <a:pPr algn="l"/>
            <a:r>
              <a:rPr lang="en-US" sz="2000" b="1" dirty="0">
                <a:latin typeface="Cambria" pitchFamily="18" charset="0"/>
              </a:rPr>
              <a:t>B- </a:t>
            </a:r>
            <a:r>
              <a:rPr lang="el-GR" sz="2000" b="1" dirty="0">
                <a:latin typeface="Cambria" pitchFamily="18" charset="0"/>
              </a:rPr>
              <a:t>α- </a:t>
            </a:r>
            <a:r>
              <a:rPr lang="en-US" sz="2000" b="1" dirty="0">
                <a:latin typeface="Cambria" pitchFamily="18" charset="0"/>
              </a:rPr>
              <a:t>Adrenergic blockers</a:t>
            </a:r>
          </a:p>
          <a:p>
            <a:pPr algn="l"/>
            <a:endParaRPr lang="en-US" sz="2000" dirty="0">
              <a:latin typeface="Cambria" pitchFamily="18" charset="0"/>
            </a:endParaRPr>
          </a:p>
          <a:p>
            <a:pPr algn="l"/>
            <a:r>
              <a:rPr lang="en-US" sz="2000" dirty="0">
                <a:latin typeface="Cambria" pitchFamily="18" charset="0"/>
              </a:rPr>
              <a:t>• α- adrenergic blockers are still avoided in the first half of pregnancy because of concerns about growth restriction and are viewed as third line agents for the treatment of hypertension in pregnancy. </a:t>
            </a:r>
          </a:p>
          <a:p>
            <a:pPr algn="l"/>
            <a:r>
              <a:rPr lang="en-US" sz="2000" dirty="0">
                <a:latin typeface="Cambria" pitchFamily="18" charset="0"/>
              </a:rPr>
              <a:t>• The safety and efficacy of </a:t>
            </a:r>
            <a:r>
              <a:rPr lang="en-US" sz="2000" dirty="0" err="1">
                <a:latin typeface="Cambria" pitchFamily="18" charset="0"/>
              </a:rPr>
              <a:t>prazosin</a:t>
            </a:r>
            <a:r>
              <a:rPr lang="en-US" sz="2000" dirty="0">
                <a:latin typeface="Cambria" pitchFamily="18" charset="0"/>
              </a:rPr>
              <a:t> in pregnancy has been demonstrated. </a:t>
            </a:r>
            <a:r>
              <a:rPr lang="en-US" sz="2000" dirty="0" err="1">
                <a:latin typeface="Cambria" pitchFamily="18" charset="0"/>
              </a:rPr>
              <a:t>Doxazosin</a:t>
            </a:r>
            <a:r>
              <a:rPr lang="en-US" sz="2000" dirty="0">
                <a:latin typeface="Cambria" pitchFamily="18" charset="0"/>
              </a:rPr>
              <a:t> appears to be safe, although data are limited. </a:t>
            </a:r>
          </a:p>
          <a:p>
            <a:pPr algn="l"/>
            <a:endParaRPr lang="ar-IQ" sz="2000" dirty="0">
              <a:latin typeface="Cambria" pitchFamily="18" charset="0"/>
            </a:endParaRPr>
          </a:p>
          <a:p>
            <a:pPr algn="l"/>
            <a:r>
              <a:rPr lang="en-US" sz="2000" b="1" dirty="0">
                <a:latin typeface="Cambria" pitchFamily="18" charset="0"/>
              </a:rPr>
              <a:t>C- Thiazide diuretics </a:t>
            </a:r>
            <a:endParaRPr lang="en-US" sz="2000" dirty="0">
              <a:latin typeface="Cambria" pitchFamily="18" charset="0"/>
            </a:endParaRPr>
          </a:p>
          <a:p>
            <a:pPr algn="l"/>
            <a:r>
              <a:rPr lang="en-US" sz="2000" dirty="0">
                <a:latin typeface="Cambria" pitchFamily="18" charset="0"/>
              </a:rPr>
              <a:t>• Thiazide diuretics are used infrequently in pregnancy. The drugs do not appear to be </a:t>
            </a:r>
            <a:r>
              <a:rPr lang="en-US" sz="2000" dirty="0" err="1">
                <a:latin typeface="Cambria" pitchFamily="18" charset="0"/>
              </a:rPr>
              <a:t>teratogenic</a:t>
            </a:r>
            <a:r>
              <a:rPr lang="en-US" sz="2000" dirty="0">
                <a:latin typeface="Cambria" pitchFamily="18" charset="0"/>
              </a:rPr>
              <a:t> and although such drugs abbreviate the plasma volume expansion associated with normal pregnancy, this has not been proven to impair fetal growth. </a:t>
            </a:r>
          </a:p>
          <a:p>
            <a:pPr algn="l"/>
            <a:r>
              <a:rPr lang="en-US" sz="2000" dirty="0">
                <a:latin typeface="Cambria" pitchFamily="18" charset="0"/>
              </a:rPr>
              <a:t>• The obstetric community remains reluctant to use these antihypertensive agents because of concern about potentiating the plasma volume contraction, which occurs with pre-</a:t>
            </a:r>
            <a:r>
              <a:rPr lang="en-US" sz="2000" dirty="0" err="1">
                <a:latin typeface="Cambria" pitchFamily="18" charset="0"/>
              </a:rPr>
              <a:t>eclampsia</a:t>
            </a:r>
            <a:r>
              <a:rPr lang="en-US" sz="2000" dirty="0">
                <a:latin typeface="Cambria" pitchFamily="18" charset="0"/>
              </a:rPr>
              <a:t>. </a:t>
            </a:r>
          </a:p>
          <a:p>
            <a:pPr algn="l"/>
            <a:r>
              <a:rPr lang="en-US" sz="2000" dirty="0">
                <a:latin typeface="Cambria" pitchFamily="18" charset="0"/>
              </a:rPr>
              <a:t>• However, women with chronic hypertension who, before conception, responded well to a thiazide diuretic, could have the drug reinstituted in pregnancy but it should be withdrawn if pre-</a:t>
            </a:r>
            <a:r>
              <a:rPr lang="en-US" sz="2000" dirty="0" err="1">
                <a:latin typeface="Cambria" pitchFamily="18" charset="0"/>
              </a:rPr>
              <a:t>eclampsia</a:t>
            </a:r>
            <a:r>
              <a:rPr lang="en-US" sz="2000" dirty="0">
                <a:latin typeface="Cambria" pitchFamily="18" charset="0"/>
              </a:rPr>
              <a:t> develops. </a:t>
            </a:r>
            <a:endParaRPr lang="en-US" sz="2000" dirty="0" smtClean="0">
              <a:latin typeface="Cambria" pitchFamily="18" charset="0"/>
            </a:endParaRPr>
          </a:p>
          <a:p>
            <a:pPr algn="l"/>
            <a:endParaRPr lang="en-US" sz="2000" b="1" dirty="0">
              <a:latin typeface="Cambria" pitchFamily="18" charset="0"/>
            </a:endParaRPr>
          </a:p>
        </p:txBody>
      </p:sp>
    </p:spTree>
    <p:extLst>
      <p:ext uri="{BB962C8B-B14F-4D97-AF65-F5344CB8AC3E}">
        <p14:creationId xmlns:p14="http://schemas.microsoft.com/office/powerpoint/2010/main" val="1539715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0"/>
            <a:ext cx="8712968" cy="6669360"/>
          </a:xfrm>
        </p:spPr>
        <p:txBody>
          <a:bodyPr>
            <a:noAutofit/>
          </a:bodyPr>
          <a:lstStyle/>
          <a:p>
            <a:pPr algn="l"/>
            <a:r>
              <a:rPr lang="en-US" sz="2400" b="1" dirty="0">
                <a:solidFill>
                  <a:srgbClr val="FF0000"/>
                </a:solidFill>
                <a:latin typeface="Cambria" pitchFamily="18" charset="0"/>
              </a:rPr>
              <a:t>SEVERE PREECLAMPSIA</a:t>
            </a:r>
            <a:r>
              <a:rPr lang="en-US" sz="2400" dirty="0">
                <a:solidFill>
                  <a:schemeClr val="tx1"/>
                </a:solidFill>
                <a:latin typeface="Cambria" pitchFamily="18" charset="0"/>
              </a:rPr>
              <a:t> </a:t>
            </a:r>
          </a:p>
          <a:p>
            <a:pPr algn="l"/>
            <a:r>
              <a:rPr lang="en-US" sz="2400" dirty="0">
                <a:solidFill>
                  <a:schemeClr val="tx1"/>
                </a:solidFill>
                <a:latin typeface="Cambria" pitchFamily="18" charset="0"/>
              </a:rPr>
              <a:t>• The clinical course of severe preeclampsia is usually characterized by progressive deterioration in both maternal </a:t>
            </a:r>
            <a:r>
              <a:rPr lang="en-US" sz="2400" dirty="0" smtClean="0">
                <a:solidFill>
                  <a:schemeClr val="tx1"/>
                </a:solidFill>
                <a:latin typeface="Cambria" pitchFamily="18" charset="0"/>
              </a:rPr>
              <a:t>and fetal </a:t>
            </a:r>
            <a:r>
              <a:rPr lang="en-US" sz="2400" dirty="0">
                <a:solidFill>
                  <a:schemeClr val="tx1"/>
                </a:solidFill>
                <a:latin typeface="Cambria" pitchFamily="18" charset="0"/>
              </a:rPr>
              <a:t>status. </a:t>
            </a:r>
            <a:endParaRPr lang="ar-IQ" sz="2400" dirty="0">
              <a:solidFill>
                <a:schemeClr val="tx1"/>
              </a:solidFill>
              <a:latin typeface="Cambria" pitchFamily="18" charset="0"/>
            </a:endParaRPr>
          </a:p>
          <a:p>
            <a:pPr algn="l"/>
            <a:r>
              <a:rPr lang="en-US" sz="2400" dirty="0">
                <a:solidFill>
                  <a:schemeClr val="tx1"/>
                </a:solidFill>
                <a:latin typeface="Cambria" pitchFamily="18" charset="0"/>
              </a:rPr>
              <a:t>• Most of the fetal or neonatal complications are related to intrauterine fetal growth retardation, placenta abruption, or prematurity. </a:t>
            </a:r>
          </a:p>
          <a:p>
            <a:pPr algn="l"/>
            <a:r>
              <a:rPr lang="en-US" sz="2400" b="1" dirty="0">
                <a:solidFill>
                  <a:schemeClr val="tx1"/>
                </a:solidFill>
                <a:latin typeface="Cambria" pitchFamily="18" charset="0"/>
              </a:rPr>
              <a:t>Diagnosis</a:t>
            </a:r>
            <a:r>
              <a:rPr lang="en-US" sz="2400" dirty="0">
                <a:solidFill>
                  <a:schemeClr val="tx1"/>
                </a:solidFill>
                <a:latin typeface="Cambria" pitchFamily="18" charset="0"/>
              </a:rPr>
              <a:t> </a:t>
            </a:r>
          </a:p>
          <a:p>
            <a:pPr algn="l"/>
            <a:r>
              <a:rPr lang="en-US" sz="2400" dirty="0">
                <a:solidFill>
                  <a:schemeClr val="tx1"/>
                </a:solidFill>
                <a:latin typeface="Cambria" pitchFamily="18" charset="0"/>
              </a:rPr>
              <a:t>1• Blood pressure ≥160 mm Hg systolic or ≥110 mm Hg diastolic on two occasions </a:t>
            </a:r>
            <a:r>
              <a:rPr lang="en-US" sz="2400" dirty="0" err="1">
                <a:solidFill>
                  <a:schemeClr val="tx1"/>
                </a:solidFill>
                <a:latin typeface="Cambria" pitchFamily="18" charset="0"/>
              </a:rPr>
              <a:t>atleast</a:t>
            </a:r>
            <a:r>
              <a:rPr lang="en-US" sz="2400" dirty="0">
                <a:solidFill>
                  <a:schemeClr val="tx1"/>
                </a:solidFill>
                <a:latin typeface="Cambria" pitchFamily="18" charset="0"/>
              </a:rPr>
              <a:t> 4 hours apart with the patient on bed rest. </a:t>
            </a:r>
          </a:p>
          <a:p>
            <a:pPr algn="l"/>
            <a:r>
              <a:rPr lang="en-US" sz="2400" dirty="0">
                <a:solidFill>
                  <a:schemeClr val="tx1"/>
                </a:solidFill>
                <a:latin typeface="Cambria" pitchFamily="18" charset="0"/>
              </a:rPr>
              <a:t>2• Persistent occipital or frontal headaches, Cerebral or visual disturbances. </a:t>
            </a:r>
          </a:p>
          <a:p>
            <a:pPr algn="l"/>
            <a:r>
              <a:rPr lang="en-US" sz="2400" dirty="0">
                <a:solidFill>
                  <a:schemeClr val="tx1"/>
                </a:solidFill>
                <a:latin typeface="Cambria" pitchFamily="18" charset="0"/>
              </a:rPr>
              <a:t>3• Severe and persistent </a:t>
            </a:r>
            <a:r>
              <a:rPr lang="en-US" sz="2400" dirty="0" err="1">
                <a:solidFill>
                  <a:schemeClr val="tx1"/>
                </a:solidFill>
                <a:latin typeface="Cambria" pitchFamily="18" charset="0"/>
              </a:rPr>
              <a:t>epigastric</a:t>
            </a:r>
            <a:r>
              <a:rPr lang="en-US" sz="2400" dirty="0">
                <a:solidFill>
                  <a:schemeClr val="tx1"/>
                </a:solidFill>
                <a:latin typeface="Cambria" pitchFamily="18" charset="0"/>
              </a:rPr>
              <a:t> or right upper quadrant abdominal pain. </a:t>
            </a:r>
          </a:p>
          <a:p>
            <a:pPr algn="l"/>
            <a:r>
              <a:rPr lang="en-US" sz="2400" dirty="0">
                <a:solidFill>
                  <a:schemeClr val="tx1"/>
                </a:solidFill>
                <a:latin typeface="Cambria" pitchFamily="18" charset="0"/>
              </a:rPr>
              <a:t>4• Pulmonary edema or cyanosis. </a:t>
            </a:r>
            <a:endParaRPr lang="ar-IQ" sz="2400" dirty="0">
              <a:solidFill>
                <a:schemeClr val="tx1"/>
              </a:solidFill>
              <a:latin typeface="Cambria" pitchFamily="18" charset="0"/>
            </a:endParaRPr>
          </a:p>
        </p:txBody>
      </p:sp>
    </p:spTree>
    <p:extLst>
      <p:ext uri="{BB962C8B-B14F-4D97-AF65-F5344CB8AC3E}">
        <p14:creationId xmlns:p14="http://schemas.microsoft.com/office/powerpoint/2010/main" val="373993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subTitle" idx="1"/>
          </p:nvPr>
        </p:nvSpPr>
        <p:spPr>
          <a:xfrm>
            <a:off x="0" y="188913"/>
            <a:ext cx="8748713" cy="6408737"/>
          </a:xfrm>
        </p:spPr>
        <p:txBody>
          <a:bodyPr>
            <a:normAutofit/>
          </a:bodyPr>
          <a:lstStyle/>
          <a:p>
            <a:pPr algn="l"/>
            <a:r>
              <a:rPr lang="en-US" sz="2400" b="1" dirty="0">
                <a:solidFill>
                  <a:schemeClr val="tx1"/>
                </a:solidFill>
                <a:latin typeface="Cambria" pitchFamily="18" charset="0"/>
              </a:rPr>
              <a:t>Management </a:t>
            </a:r>
            <a:endParaRPr lang="en-US" sz="2400" dirty="0">
              <a:solidFill>
                <a:schemeClr val="tx1"/>
              </a:solidFill>
              <a:latin typeface="Cambria" pitchFamily="18" charset="0"/>
            </a:endParaRPr>
          </a:p>
          <a:p>
            <a:pPr algn="l"/>
            <a:r>
              <a:rPr lang="en-US" sz="2400" dirty="0">
                <a:solidFill>
                  <a:schemeClr val="tx1"/>
                </a:solidFill>
                <a:latin typeface="Cambria" pitchFamily="18" charset="0"/>
              </a:rPr>
              <a:t>• Initiating delivery </a:t>
            </a:r>
          </a:p>
          <a:p>
            <a:pPr algn="l"/>
            <a:r>
              <a:rPr lang="en-US" sz="2400" dirty="0">
                <a:solidFill>
                  <a:schemeClr val="tx1"/>
                </a:solidFill>
                <a:latin typeface="Cambria" pitchFamily="18" charset="0"/>
              </a:rPr>
              <a:t>• </a:t>
            </a:r>
            <a:r>
              <a:rPr lang="en-US" sz="2400" b="1" dirty="0">
                <a:solidFill>
                  <a:schemeClr val="tx1"/>
                </a:solidFill>
                <a:latin typeface="Cambria" pitchFamily="18" charset="0"/>
              </a:rPr>
              <a:t>All patients with severe preeclampsia </a:t>
            </a:r>
            <a:r>
              <a:rPr lang="en-US" sz="2400" dirty="0">
                <a:solidFill>
                  <a:schemeClr val="tx1"/>
                </a:solidFill>
                <a:latin typeface="Cambria" pitchFamily="18" charset="0"/>
              </a:rPr>
              <a:t>should be admitted to the labor and delivery area for close observation of maternal and fetal condition and provided steroids for lung maturity if less than 34 weeks’ gestation during initial evaluation and with the decision for delivery. </a:t>
            </a:r>
          </a:p>
          <a:p>
            <a:pPr algn="l"/>
            <a:r>
              <a:rPr lang="en-US" sz="2400" dirty="0">
                <a:solidFill>
                  <a:schemeClr val="tx1"/>
                </a:solidFill>
                <a:latin typeface="Cambria" pitchFamily="18" charset="0"/>
              </a:rPr>
              <a:t>• All patients should receive intravenous magnesium sulfate to prevent convulsions. </a:t>
            </a:r>
          </a:p>
          <a:p>
            <a:pPr algn="l"/>
            <a:r>
              <a:rPr lang="en-US" sz="2400" dirty="0">
                <a:solidFill>
                  <a:schemeClr val="tx1"/>
                </a:solidFill>
                <a:latin typeface="Cambria" pitchFamily="18" charset="0"/>
              </a:rPr>
              <a:t>• Control of maternal blood pressure within a safe range </a:t>
            </a:r>
            <a:endParaRPr lang="ar-IQ" sz="2400" dirty="0">
              <a:solidFill>
                <a:schemeClr val="tx1"/>
              </a:solidFill>
              <a:latin typeface="Cambria" pitchFamily="18" charset="0"/>
            </a:endParaRPr>
          </a:p>
        </p:txBody>
      </p:sp>
    </p:spTree>
    <p:extLst>
      <p:ext uri="{BB962C8B-B14F-4D97-AF65-F5344CB8AC3E}">
        <p14:creationId xmlns:p14="http://schemas.microsoft.com/office/powerpoint/2010/main" val="2444798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964488" cy="6552728"/>
          </a:xfrm>
        </p:spPr>
        <p:txBody>
          <a:bodyPr>
            <a:normAutofit/>
          </a:bodyPr>
          <a:lstStyle/>
          <a:p>
            <a:pPr marL="0" indent="0" algn="l">
              <a:buNone/>
            </a:pPr>
            <a:r>
              <a:rPr lang="en-US" sz="2400" b="1" dirty="0">
                <a:latin typeface="Cambria" pitchFamily="18" charset="0"/>
              </a:rPr>
              <a:t>Control of Severe Hypertension [chronic </a:t>
            </a:r>
            <a:r>
              <a:rPr lang="en-US" sz="2400" b="1" dirty="0" err="1">
                <a:latin typeface="Cambria" pitchFamily="18" charset="0"/>
              </a:rPr>
              <a:t>hypertention</a:t>
            </a:r>
            <a:r>
              <a:rPr lang="en-US" sz="2400" b="1" dirty="0">
                <a:latin typeface="Cambria" pitchFamily="18" charset="0"/>
              </a:rPr>
              <a:t>, Gestational hypertension, preeclampsia] </a:t>
            </a:r>
            <a:endParaRPr lang="en-US" sz="2400" dirty="0">
              <a:latin typeface="Cambria" pitchFamily="18" charset="0"/>
            </a:endParaRPr>
          </a:p>
          <a:p>
            <a:pPr marL="0" indent="0" algn="l">
              <a:buNone/>
            </a:pPr>
            <a:r>
              <a:rPr lang="en-US" sz="2400" dirty="0">
                <a:latin typeface="Cambria" pitchFamily="18" charset="0"/>
              </a:rPr>
              <a:t>• The objective of treating severe hypertension is to </a:t>
            </a:r>
            <a:r>
              <a:rPr lang="en-US" sz="2400" dirty="0" smtClean="0">
                <a:latin typeface="Cambria" pitchFamily="18" charset="0"/>
              </a:rPr>
              <a:t>prevent maternal </a:t>
            </a:r>
            <a:r>
              <a:rPr lang="en-US" sz="2400" dirty="0">
                <a:latin typeface="Cambria" pitchFamily="18" charset="0"/>
              </a:rPr>
              <a:t>cerebrovascular accidents and congestive heart failure </a:t>
            </a:r>
            <a:endParaRPr lang="en-US" sz="2400" dirty="0" smtClean="0">
              <a:latin typeface="Cambria" pitchFamily="18" charset="0"/>
            </a:endParaRPr>
          </a:p>
          <a:p>
            <a:pPr marL="0" indent="0" algn="l">
              <a:buNone/>
            </a:pPr>
            <a:r>
              <a:rPr lang="en-US" sz="2400" b="1" dirty="0" smtClean="0">
                <a:latin typeface="Cambria" pitchFamily="18" charset="0"/>
              </a:rPr>
              <a:t>• </a:t>
            </a:r>
            <a:r>
              <a:rPr lang="en-US" sz="2400" b="1" dirty="0">
                <a:latin typeface="Cambria" pitchFamily="18" charset="0"/>
              </a:rPr>
              <a:t>Labetalol </a:t>
            </a:r>
            <a:endParaRPr lang="en-US" sz="2400" dirty="0">
              <a:latin typeface="Cambria" pitchFamily="18" charset="0"/>
            </a:endParaRPr>
          </a:p>
          <a:p>
            <a:pPr marL="0" indent="0" algn="l">
              <a:buNone/>
            </a:pPr>
            <a:r>
              <a:rPr lang="en-US" sz="2400" b="1" dirty="0" smtClean="0">
                <a:latin typeface="Cambria" pitchFamily="18" charset="0"/>
              </a:rPr>
              <a:t>• </a:t>
            </a:r>
            <a:r>
              <a:rPr lang="en-US" sz="2400" b="1" dirty="0">
                <a:latin typeface="Cambria" pitchFamily="18" charset="0"/>
              </a:rPr>
              <a:t>Hydralazine </a:t>
            </a:r>
            <a:endParaRPr lang="en-US" sz="2400" dirty="0">
              <a:latin typeface="Cambria" pitchFamily="18" charset="0"/>
            </a:endParaRPr>
          </a:p>
          <a:p>
            <a:pPr marL="0" indent="0" algn="l">
              <a:buNone/>
            </a:pPr>
            <a:r>
              <a:rPr lang="en-US" sz="2400" b="1" dirty="0">
                <a:latin typeface="Cambria" pitchFamily="18" charset="0"/>
              </a:rPr>
              <a:t>• </a:t>
            </a:r>
            <a:r>
              <a:rPr lang="en-US" sz="2400" b="1" dirty="0" err="1">
                <a:latin typeface="Cambria" pitchFamily="18" charset="0"/>
              </a:rPr>
              <a:t>Nifedipine</a:t>
            </a:r>
            <a:r>
              <a:rPr lang="en-US" sz="2400" b="1" dirty="0">
                <a:latin typeface="Cambria" pitchFamily="18" charset="0"/>
              </a:rPr>
              <a:t> </a:t>
            </a:r>
            <a:endParaRPr lang="en-US" sz="2400" dirty="0" smtClean="0">
              <a:latin typeface="Cambria" pitchFamily="18" charset="0"/>
            </a:endParaRPr>
          </a:p>
          <a:p>
            <a:pPr marL="0" indent="0" algn="l">
              <a:buNone/>
            </a:pPr>
            <a:r>
              <a:rPr lang="en-US" sz="2400" b="1" dirty="0" smtClean="0">
                <a:latin typeface="Cambria" pitchFamily="18" charset="0"/>
              </a:rPr>
              <a:t>• Sodium </a:t>
            </a:r>
            <a:r>
              <a:rPr lang="en-US" sz="2400" b="1" dirty="0" err="1" smtClean="0">
                <a:latin typeface="Cambria" pitchFamily="18" charset="0"/>
              </a:rPr>
              <a:t>nitroprusside</a:t>
            </a:r>
            <a:endParaRPr lang="ar-IQ" sz="2400" dirty="0">
              <a:latin typeface="Cambria" pitchFamily="18" charset="0"/>
            </a:endParaRPr>
          </a:p>
        </p:txBody>
      </p:sp>
    </p:spTree>
    <p:extLst>
      <p:ext uri="{BB962C8B-B14F-4D97-AF65-F5344CB8AC3E}">
        <p14:creationId xmlns:p14="http://schemas.microsoft.com/office/powerpoint/2010/main" val="19752703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64488" cy="6863417"/>
          </a:xfrm>
          <a:prstGeom prst="rect">
            <a:avLst/>
          </a:prstGeom>
        </p:spPr>
        <p:txBody>
          <a:bodyPr wrap="square">
            <a:spAutoFit/>
          </a:bodyPr>
          <a:lstStyle/>
          <a:p>
            <a:pPr algn="l"/>
            <a:r>
              <a:rPr lang="en-US" sz="2000" b="1" dirty="0">
                <a:latin typeface="Cambria" pitchFamily="18" charset="0"/>
              </a:rPr>
              <a:t>Labetalol </a:t>
            </a:r>
            <a:endParaRPr lang="en-US" sz="2000" dirty="0">
              <a:latin typeface="Cambria" pitchFamily="18" charset="0"/>
            </a:endParaRPr>
          </a:p>
          <a:p>
            <a:pPr algn="l"/>
            <a:r>
              <a:rPr lang="en-US" sz="2000" dirty="0" smtClean="0">
                <a:latin typeface="Cambria" pitchFamily="18" charset="0"/>
              </a:rPr>
              <a:t> </a:t>
            </a:r>
            <a:endParaRPr lang="en-US" sz="2000" dirty="0">
              <a:latin typeface="Cambria" pitchFamily="18" charset="0"/>
            </a:endParaRPr>
          </a:p>
          <a:p>
            <a:pPr algn="l"/>
            <a:r>
              <a:rPr lang="en-US" sz="2000" dirty="0">
                <a:latin typeface="Cambria" pitchFamily="18" charset="0"/>
              </a:rPr>
              <a:t>Labetalol is administered in intermittent intravenous boluses of 20 to 80 mg. </a:t>
            </a:r>
          </a:p>
          <a:p>
            <a:pPr algn="l"/>
            <a:r>
              <a:rPr lang="en-US" sz="2000" b="1" dirty="0">
                <a:latin typeface="Cambria" pitchFamily="18" charset="0"/>
              </a:rPr>
              <a:t>• Hydralazine </a:t>
            </a:r>
            <a:endParaRPr lang="en-US" sz="2000" dirty="0">
              <a:latin typeface="Cambria" pitchFamily="18" charset="0"/>
            </a:endParaRPr>
          </a:p>
          <a:p>
            <a:pPr algn="l"/>
            <a:r>
              <a:rPr lang="en-US" sz="2000" dirty="0" smtClean="0">
                <a:latin typeface="Cambria" pitchFamily="18" charset="0"/>
              </a:rPr>
              <a:t>Hydralazine </a:t>
            </a:r>
            <a:r>
              <a:rPr lang="en-US" sz="2000" dirty="0">
                <a:latin typeface="Cambria" pitchFamily="18" charset="0"/>
              </a:rPr>
              <a:t>is administered in intermittent bolus injections with an initial dose of 5 mg. Blood pressure should be recorded every 5 </a:t>
            </a:r>
            <a:r>
              <a:rPr lang="en-US" sz="2000" dirty="0" smtClean="0">
                <a:latin typeface="Cambria" pitchFamily="18" charset="0"/>
              </a:rPr>
              <a:t>minutes</a:t>
            </a:r>
            <a:endParaRPr lang="en-US" sz="2000" dirty="0">
              <a:latin typeface="Cambria" pitchFamily="18" charset="0"/>
            </a:endParaRPr>
          </a:p>
          <a:p>
            <a:pPr algn="l"/>
            <a:r>
              <a:rPr lang="en-US" sz="2000" dirty="0">
                <a:latin typeface="Cambria" pitchFamily="18" charset="0"/>
              </a:rPr>
              <a:t>If an adequate reduction in blood pressure is not achieved 20 to 30 minutes after the initial dose, then a repeat dose of 5 mg for a maximum of 25 mg/h. </a:t>
            </a:r>
          </a:p>
          <a:p>
            <a:pPr algn="l"/>
            <a:r>
              <a:rPr lang="en-US" sz="2000" b="1" dirty="0">
                <a:latin typeface="Cambria" pitchFamily="18" charset="0"/>
              </a:rPr>
              <a:t>• </a:t>
            </a:r>
            <a:r>
              <a:rPr lang="en-US" sz="2000" b="1" dirty="0" err="1">
                <a:latin typeface="Cambria" pitchFamily="18" charset="0"/>
              </a:rPr>
              <a:t>Nifedipine</a:t>
            </a:r>
            <a:r>
              <a:rPr lang="en-US" sz="2000" b="1" dirty="0">
                <a:latin typeface="Cambria" pitchFamily="18" charset="0"/>
              </a:rPr>
              <a:t> </a:t>
            </a:r>
            <a:endParaRPr lang="en-US" sz="2000" dirty="0">
              <a:latin typeface="Cambria" pitchFamily="18" charset="0"/>
            </a:endParaRPr>
          </a:p>
          <a:p>
            <a:pPr algn="l"/>
            <a:r>
              <a:rPr lang="en-US" sz="2000" dirty="0" err="1">
                <a:latin typeface="Cambria" pitchFamily="18" charset="0"/>
              </a:rPr>
              <a:t>Nifedipine</a:t>
            </a:r>
            <a:r>
              <a:rPr lang="en-US" sz="2000" dirty="0">
                <a:latin typeface="Cambria" pitchFamily="18" charset="0"/>
              </a:rPr>
              <a:t> improves renal function with a beneficial effect on urine output when treating preeclampsia in the postpartum period. </a:t>
            </a:r>
          </a:p>
          <a:p>
            <a:pPr algn="l"/>
            <a:r>
              <a:rPr lang="en-US" sz="2000" dirty="0" err="1">
                <a:latin typeface="Cambria" pitchFamily="18" charset="0"/>
              </a:rPr>
              <a:t>Nifedipine</a:t>
            </a:r>
            <a:r>
              <a:rPr lang="en-US" sz="2000" dirty="0">
                <a:latin typeface="Cambria" pitchFamily="18" charset="0"/>
              </a:rPr>
              <a:t> is administered 10 to 20 mg orally every 4 hours. </a:t>
            </a:r>
          </a:p>
          <a:p>
            <a:pPr algn="l"/>
            <a:r>
              <a:rPr lang="en-US" sz="2000" b="1" dirty="0" smtClean="0">
                <a:latin typeface="Cambria" pitchFamily="18" charset="0"/>
              </a:rPr>
              <a:t>• </a:t>
            </a:r>
            <a:r>
              <a:rPr lang="en-US" sz="2000" b="1" dirty="0">
                <a:latin typeface="Cambria" pitchFamily="18" charset="0"/>
              </a:rPr>
              <a:t>Sodium </a:t>
            </a:r>
            <a:r>
              <a:rPr lang="en-US" sz="2000" b="1" dirty="0" err="1">
                <a:latin typeface="Cambria" pitchFamily="18" charset="0"/>
              </a:rPr>
              <a:t>nitroprusside</a:t>
            </a:r>
            <a:r>
              <a:rPr lang="en-US" sz="2000" b="1" dirty="0">
                <a:latin typeface="Cambria" pitchFamily="18" charset="0"/>
              </a:rPr>
              <a:t> </a:t>
            </a:r>
            <a:endParaRPr lang="en-US" sz="2000" dirty="0">
              <a:latin typeface="Cambria" pitchFamily="18" charset="0"/>
            </a:endParaRPr>
          </a:p>
          <a:p>
            <a:pPr algn="l"/>
            <a:r>
              <a:rPr lang="en-US" sz="2000" dirty="0" smtClean="0">
                <a:latin typeface="Cambria" pitchFamily="18" charset="0"/>
              </a:rPr>
              <a:t>Onset </a:t>
            </a:r>
            <a:r>
              <a:rPr lang="en-US" sz="2000" dirty="0">
                <a:latin typeface="Cambria" pitchFamily="18" charset="0"/>
              </a:rPr>
              <a:t>of action is immediate, and duration of action is very short (1 to 10 minutes). </a:t>
            </a:r>
          </a:p>
          <a:p>
            <a:pPr algn="l"/>
            <a:r>
              <a:rPr lang="en-US" sz="2000" dirty="0">
                <a:latin typeface="Cambria" pitchFamily="18" charset="0"/>
              </a:rPr>
              <a:t>Because </a:t>
            </a:r>
            <a:r>
              <a:rPr lang="en-US" sz="2000" dirty="0" err="1">
                <a:latin typeface="Cambria" pitchFamily="18" charset="0"/>
              </a:rPr>
              <a:t>preeclamptic</a:t>
            </a:r>
            <a:r>
              <a:rPr lang="en-US" sz="2000" dirty="0">
                <a:latin typeface="Cambria" pitchFamily="18" charset="0"/>
              </a:rPr>
              <a:t> patients have a propensity for depleted intravascular volume, they are especially sensitive to its effects. The initial infusion dose should therefore be 0.2 </a:t>
            </a:r>
            <a:r>
              <a:rPr lang="en-US" sz="2000" dirty="0" err="1">
                <a:latin typeface="Cambria" pitchFamily="18" charset="0"/>
              </a:rPr>
              <a:t>μg</a:t>
            </a:r>
            <a:r>
              <a:rPr lang="en-US" sz="2000" dirty="0">
                <a:latin typeface="Cambria" pitchFamily="18" charset="0"/>
              </a:rPr>
              <a:t>/kg/min, rather than 0.5 </a:t>
            </a:r>
            <a:r>
              <a:rPr lang="en-US" sz="2000" dirty="0" err="1">
                <a:latin typeface="Cambria" pitchFamily="18" charset="0"/>
              </a:rPr>
              <a:t>μg</a:t>
            </a:r>
            <a:r>
              <a:rPr lang="en-US" sz="2000" dirty="0">
                <a:latin typeface="Cambria" pitchFamily="18" charset="0"/>
              </a:rPr>
              <a:t>/kg/min as is standard in </a:t>
            </a:r>
            <a:r>
              <a:rPr lang="en-US" sz="2000" dirty="0" err="1">
                <a:latin typeface="Cambria" pitchFamily="18" charset="0"/>
              </a:rPr>
              <a:t>nonpregnant</a:t>
            </a:r>
            <a:r>
              <a:rPr lang="en-US" sz="2000" dirty="0">
                <a:latin typeface="Cambria" pitchFamily="18" charset="0"/>
              </a:rPr>
              <a:t> patients. </a:t>
            </a:r>
          </a:p>
          <a:p>
            <a:pPr algn="l"/>
            <a:r>
              <a:rPr lang="en-US" sz="2000" dirty="0">
                <a:latin typeface="Cambria" pitchFamily="18" charset="0"/>
              </a:rPr>
              <a:t>Cyanide and </a:t>
            </a:r>
            <a:r>
              <a:rPr lang="en-US" sz="2000" dirty="0" err="1">
                <a:latin typeface="Cambria" pitchFamily="18" charset="0"/>
              </a:rPr>
              <a:t>thiocyanate</a:t>
            </a:r>
            <a:r>
              <a:rPr lang="en-US" sz="2000" dirty="0">
                <a:latin typeface="Cambria" pitchFamily="18" charset="0"/>
              </a:rPr>
              <a:t> are products of metabolism of this drug with potential deleterious effects for the fetus. </a:t>
            </a:r>
            <a:endParaRPr lang="en-US" sz="2000" dirty="0" smtClean="0">
              <a:latin typeface="Cambria" pitchFamily="18" charset="0"/>
            </a:endParaRPr>
          </a:p>
          <a:p>
            <a:pPr algn="l"/>
            <a:r>
              <a:rPr lang="en-US" sz="2000" dirty="0" smtClean="0">
                <a:latin typeface="Cambria" pitchFamily="18" charset="0"/>
              </a:rPr>
              <a:t> </a:t>
            </a:r>
            <a:endParaRPr lang="ar-IQ" sz="2000" dirty="0">
              <a:latin typeface="Cambria" pitchFamily="18" charset="0"/>
            </a:endParaRPr>
          </a:p>
        </p:txBody>
      </p:sp>
    </p:spTree>
    <p:extLst>
      <p:ext uri="{BB962C8B-B14F-4D97-AF65-F5344CB8AC3E}">
        <p14:creationId xmlns:p14="http://schemas.microsoft.com/office/powerpoint/2010/main" val="41078267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260648"/>
            <a:ext cx="8640960" cy="4524315"/>
          </a:xfrm>
          <a:prstGeom prst="rect">
            <a:avLst/>
          </a:prstGeom>
        </p:spPr>
        <p:txBody>
          <a:bodyPr wrap="square">
            <a:spAutoFit/>
          </a:bodyPr>
          <a:lstStyle/>
          <a:p>
            <a:pPr algn="l"/>
            <a:r>
              <a:rPr lang="en-US" sz="2400" b="1" dirty="0" smtClean="0">
                <a:latin typeface="Cambria" pitchFamily="18" charset="0"/>
              </a:rPr>
              <a:t>Complications of pre-</a:t>
            </a:r>
            <a:r>
              <a:rPr lang="en-US" sz="2400" b="1" dirty="0" err="1" smtClean="0">
                <a:latin typeface="Cambria" pitchFamily="18" charset="0"/>
              </a:rPr>
              <a:t>eclampsia</a:t>
            </a:r>
            <a:endParaRPr lang="en-US" sz="2400" b="1" dirty="0" smtClean="0">
              <a:latin typeface="Cambria" pitchFamily="18" charset="0"/>
            </a:endParaRPr>
          </a:p>
          <a:p>
            <a:pPr algn="l"/>
            <a:endParaRPr lang="en-US" sz="2400" dirty="0" smtClean="0">
              <a:latin typeface="Cambria" pitchFamily="18" charset="0"/>
            </a:endParaRPr>
          </a:p>
          <a:p>
            <a:pPr algn="l"/>
            <a:endParaRPr lang="en-US" sz="2400" dirty="0" smtClean="0">
              <a:latin typeface="Cambria" pitchFamily="18" charset="0"/>
            </a:endParaRPr>
          </a:p>
          <a:p>
            <a:pPr algn="l"/>
            <a:r>
              <a:rPr lang="en-US" sz="2400" dirty="0" smtClean="0">
                <a:latin typeface="Cambria" pitchFamily="18" charset="0"/>
              </a:rPr>
              <a:t>1. </a:t>
            </a:r>
            <a:r>
              <a:rPr lang="en-US" sz="2400" dirty="0" err="1" smtClean="0">
                <a:latin typeface="Cambria" pitchFamily="18" charset="0"/>
              </a:rPr>
              <a:t>Eclampsia</a:t>
            </a:r>
            <a:r>
              <a:rPr lang="en-US" sz="2400" dirty="0" smtClean="0">
                <a:latin typeface="Cambria" pitchFamily="18" charset="0"/>
              </a:rPr>
              <a:t>. </a:t>
            </a:r>
          </a:p>
          <a:p>
            <a:pPr algn="l"/>
            <a:r>
              <a:rPr lang="en-US" sz="2400" dirty="0" smtClean="0">
                <a:latin typeface="Cambria" pitchFamily="18" charset="0"/>
              </a:rPr>
              <a:t>2. Liver, kidney, and lung problems. </a:t>
            </a:r>
          </a:p>
          <a:p>
            <a:pPr algn="l"/>
            <a:r>
              <a:rPr lang="en-US" sz="2400" dirty="0" smtClean="0">
                <a:latin typeface="Cambria" pitchFamily="18" charset="0"/>
              </a:rPr>
              <a:t>3. A blood clotting disorder. </a:t>
            </a:r>
          </a:p>
          <a:p>
            <a:pPr algn="l"/>
            <a:r>
              <a:rPr lang="en-US" sz="2400" dirty="0" smtClean="0">
                <a:latin typeface="Cambria" pitchFamily="18" charset="0"/>
              </a:rPr>
              <a:t>4. A stroke. </a:t>
            </a:r>
          </a:p>
          <a:p>
            <a:pPr algn="l"/>
            <a:r>
              <a:rPr lang="en-US" sz="2400" dirty="0" smtClean="0">
                <a:latin typeface="Cambria" pitchFamily="18" charset="0"/>
              </a:rPr>
              <a:t>5. Severe bleeding from the placenta. </a:t>
            </a:r>
          </a:p>
          <a:p>
            <a:pPr algn="l"/>
            <a:r>
              <a:rPr lang="en-US" sz="2400" dirty="0" smtClean="0">
                <a:latin typeface="Cambria" pitchFamily="18" charset="0"/>
              </a:rPr>
              <a:t>6. </a:t>
            </a:r>
            <a:r>
              <a:rPr lang="en-US" sz="2400" i="1" dirty="0" err="1" smtClean="0">
                <a:latin typeface="Cambria" pitchFamily="18" charset="0"/>
              </a:rPr>
              <a:t>Hellp</a:t>
            </a:r>
            <a:r>
              <a:rPr lang="en-US" sz="2400" i="1" dirty="0" smtClean="0">
                <a:latin typeface="Cambria" pitchFamily="18" charset="0"/>
              </a:rPr>
              <a:t> </a:t>
            </a:r>
            <a:r>
              <a:rPr lang="en-US" sz="2400" dirty="0" smtClean="0">
                <a:latin typeface="Cambria" pitchFamily="18" charset="0"/>
              </a:rPr>
              <a:t>syndrome occurs in about 1 in 5 women who have severe pre-</a:t>
            </a:r>
            <a:r>
              <a:rPr lang="en-US" sz="2400" dirty="0" err="1" smtClean="0">
                <a:latin typeface="Cambria" pitchFamily="18" charset="0"/>
              </a:rPr>
              <a:t>eclampsia</a:t>
            </a:r>
            <a:r>
              <a:rPr lang="en-US" sz="2400" dirty="0" smtClean="0">
                <a:latin typeface="Cambria" pitchFamily="18" charset="0"/>
              </a:rPr>
              <a:t>. </a:t>
            </a:r>
            <a:r>
              <a:rPr lang="en-US" sz="2400" dirty="0" err="1" smtClean="0">
                <a:latin typeface="Cambria" pitchFamily="18" charset="0"/>
              </a:rPr>
              <a:t>Hellp</a:t>
            </a:r>
            <a:r>
              <a:rPr lang="en-US" sz="2400" dirty="0" smtClean="0">
                <a:latin typeface="Cambria" pitchFamily="18" charset="0"/>
              </a:rPr>
              <a:t> stands for '</a:t>
            </a:r>
            <a:r>
              <a:rPr lang="en-US" sz="2400" dirty="0" err="1" smtClean="0">
                <a:latin typeface="Cambria" pitchFamily="18" charset="0"/>
              </a:rPr>
              <a:t>haemolysis</a:t>
            </a:r>
            <a:r>
              <a:rPr lang="en-US" sz="2400" dirty="0" smtClean="0">
                <a:latin typeface="Cambria" pitchFamily="18" charset="0"/>
              </a:rPr>
              <a:t>, elevated liver enzymes and low platelets' which are some of the medical features of this severe form of pre-</a:t>
            </a:r>
            <a:r>
              <a:rPr lang="en-US" sz="2400" dirty="0" err="1" smtClean="0">
                <a:latin typeface="Cambria" pitchFamily="18" charset="0"/>
              </a:rPr>
              <a:t>eclampsia</a:t>
            </a:r>
            <a:r>
              <a:rPr lang="en-US" sz="2400" dirty="0" smtClean="0">
                <a:latin typeface="Cambria" pitchFamily="18" charset="0"/>
              </a:rPr>
              <a:t>. </a:t>
            </a:r>
            <a:endParaRPr lang="en-US" sz="2400" dirty="0">
              <a:latin typeface="Cambria" pitchFamily="18" charset="0"/>
            </a:endParaRPr>
          </a:p>
        </p:txBody>
      </p:sp>
    </p:spTree>
    <p:extLst>
      <p:ext uri="{BB962C8B-B14F-4D97-AF65-F5344CB8AC3E}">
        <p14:creationId xmlns:p14="http://schemas.microsoft.com/office/powerpoint/2010/main" val="35726735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16632"/>
            <a:ext cx="9036496" cy="6840760"/>
          </a:xfrm>
        </p:spPr>
        <p:txBody>
          <a:bodyPr>
            <a:noAutofit/>
          </a:bodyPr>
          <a:lstStyle/>
          <a:p>
            <a:pPr algn="l"/>
            <a:endParaRPr lang="ar-IQ" sz="2400" b="1" dirty="0" smtClean="0">
              <a:solidFill>
                <a:schemeClr val="tx1"/>
              </a:solidFill>
              <a:latin typeface="Cambria" pitchFamily="18" charset="0"/>
            </a:endParaRPr>
          </a:p>
          <a:p>
            <a:pPr algn="l"/>
            <a:r>
              <a:rPr lang="en-US" sz="2400" b="1" dirty="0" err="1" smtClean="0">
                <a:solidFill>
                  <a:schemeClr val="tx1"/>
                </a:solidFill>
                <a:latin typeface="Cambria" pitchFamily="18" charset="0"/>
              </a:rPr>
              <a:t>Eclampsia</a:t>
            </a:r>
            <a:r>
              <a:rPr lang="en-US" sz="2400" dirty="0">
                <a:solidFill>
                  <a:schemeClr val="tx1"/>
                </a:solidFill>
                <a:latin typeface="Cambria" pitchFamily="18" charset="0"/>
              </a:rPr>
              <a:t>: </a:t>
            </a:r>
            <a:endParaRPr lang="en-US" sz="2400" dirty="0" smtClean="0">
              <a:solidFill>
                <a:schemeClr val="tx1"/>
              </a:solidFill>
              <a:latin typeface="Cambria" pitchFamily="18" charset="0"/>
            </a:endParaRPr>
          </a:p>
          <a:p>
            <a:pPr algn="l"/>
            <a:r>
              <a:rPr lang="en-US" sz="2400" dirty="0">
                <a:solidFill>
                  <a:schemeClr val="tx1"/>
                </a:solidFill>
                <a:latin typeface="Cambria" pitchFamily="18" charset="0"/>
              </a:rPr>
              <a:t>I</a:t>
            </a:r>
            <a:r>
              <a:rPr lang="en-US" sz="2400" dirty="0" smtClean="0">
                <a:solidFill>
                  <a:schemeClr val="tx1"/>
                </a:solidFill>
                <a:latin typeface="Cambria" pitchFamily="18" charset="0"/>
              </a:rPr>
              <a:t>s </a:t>
            </a:r>
            <a:r>
              <a:rPr lang="en-US" sz="2400" dirty="0">
                <a:solidFill>
                  <a:schemeClr val="tx1"/>
                </a:solidFill>
                <a:latin typeface="Cambria" pitchFamily="18" charset="0"/>
              </a:rPr>
              <a:t>a type of seizure (convulsion) unrelated to other cerebral conditions during pregnancy which is a life-threatening complication of pregnancy. About 1 in 100 women with pre-</a:t>
            </a:r>
            <a:r>
              <a:rPr lang="en-US" sz="2400" dirty="0" err="1">
                <a:solidFill>
                  <a:schemeClr val="tx1"/>
                </a:solidFill>
                <a:latin typeface="Cambria" pitchFamily="18" charset="0"/>
              </a:rPr>
              <a:t>eclampsia</a:t>
            </a:r>
            <a:r>
              <a:rPr lang="en-US" sz="2400" dirty="0">
                <a:solidFill>
                  <a:schemeClr val="tx1"/>
                </a:solidFill>
                <a:latin typeface="Cambria" pitchFamily="18" charset="0"/>
              </a:rPr>
              <a:t> develop </a:t>
            </a:r>
            <a:r>
              <a:rPr lang="en-US" sz="2400" dirty="0" err="1">
                <a:solidFill>
                  <a:schemeClr val="tx1"/>
                </a:solidFill>
                <a:latin typeface="Cambria" pitchFamily="18" charset="0"/>
              </a:rPr>
              <a:t>eclampsia</a:t>
            </a:r>
            <a:r>
              <a:rPr lang="en-US" sz="2400" dirty="0">
                <a:solidFill>
                  <a:schemeClr val="tx1"/>
                </a:solidFill>
                <a:latin typeface="Cambria" pitchFamily="18" charset="0"/>
              </a:rPr>
              <a:t>. So, most women with pre-</a:t>
            </a:r>
            <a:r>
              <a:rPr lang="en-US" sz="2400" dirty="0" err="1">
                <a:solidFill>
                  <a:schemeClr val="tx1"/>
                </a:solidFill>
                <a:latin typeface="Cambria" pitchFamily="18" charset="0"/>
              </a:rPr>
              <a:t>eclampsia</a:t>
            </a:r>
            <a:r>
              <a:rPr lang="en-US" sz="2400" dirty="0">
                <a:solidFill>
                  <a:schemeClr val="tx1"/>
                </a:solidFill>
                <a:latin typeface="Cambria" pitchFamily="18" charset="0"/>
              </a:rPr>
              <a:t> do not progress to have </a:t>
            </a:r>
            <a:r>
              <a:rPr lang="en-US" sz="2400" dirty="0" err="1">
                <a:solidFill>
                  <a:schemeClr val="tx1"/>
                </a:solidFill>
                <a:latin typeface="Cambria" pitchFamily="18" charset="0"/>
              </a:rPr>
              <a:t>eclampsia</a:t>
            </a:r>
            <a:r>
              <a:rPr lang="en-US" sz="2400" dirty="0">
                <a:solidFill>
                  <a:schemeClr val="tx1"/>
                </a:solidFill>
                <a:latin typeface="Cambria" pitchFamily="18" charset="0"/>
              </a:rPr>
              <a:t>. However, a main aim of treatment and care of women with pre-</a:t>
            </a:r>
            <a:r>
              <a:rPr lang="en-US" sz="2400" dirty="0" err="1">
                <a:solidFill>
                  <a:schemeClr val="tx1"/>
                </a:solidFill>
                <a:latin typeface="Cambria" pitchFamily="18" charset="0"/>
              </a:rPr>
              <a:t>eclampsia</a:t>
            </a:r>
            <a:r>
              <a:rPr lang="en-US" sz="2400" dirty="0">
                <a:solidFill>
                  <a:schemeClr val="tx1"/>
                </a:solidFill>
                <a:latin typeface="Cambria" pitchFamily="18" charset="0"/>
              </a:rPr>
              <a:t> is to prevent </a:t>
            </a:r>
            <a:r>
              <a:rPr lang="en-US" sz="2400" dirty="0" err="1">
                <a:solidFill>
                  <a:schemeClr val="tx1"/>
                </a:solidFill>
                <a:latin typeface="Cambria" pitchFamily="18" charset="0"/>
              </a:rPr>
              <a:t>eclampsia</a:t>
            </a:r>
            <a:r>
              <a:rPr lang="en-US" sz="2400" dirty="0">
                <a:solidFill>
                  <a:schemeClr val="tx1"/>
                </a:solidFill>
                <a:latin typeface="Cambria" pitchFamily="18" charset="0"/>
              </a:rPr>
              <a:t> and other possible complications. </a:t>
            </a:r>
            <a:endParaRPr lang="en-US" sz="2400" b="1" dirty="0" smtClean="0">
              <a:solidFill>
                <a:schemeClr val="tx1"/>
              </a:solidFill>
              <a:latin typeface="Cambria" pitchFamily="18" charset="0"/>
            </a:endParaRPr>
          </a:p>
          <a:p>
            <a:pPr algn="l"/>
            <a:r>
              <a:rPr lang="en-US" sz="2400" b="1" dirty="0" smtClean="0">
                <a:solidFill>
                  <a:schemeClr val="tx1"/>
                </a:solidFill>
                <a:latin typeface="Cambria" pitchFamily="18" charset="0"/>
              </a:rPr>
              <a:t>Treatment </a:t>
            </a:r>
            <a:r>
              <a:rPr lang="en-US" sz="2400" b="1" dirty="0">
                <a:solidFill>
                  <a:schemeClr val="tx1"/>
                </a:solidFill>
                <a:latin typeface="Cambria" pitchFamily="18" charset="0"/>
              </a:rPr>
              <a:t>of </a:t>
            </a:r>
            <a:r>
              <a:rPr lang="en-US" sz="2400" b="1" dirty="0" err="1">
                <a:solidFill>
                  <a:schemeClr val="tx1"/>
                </a:solidFill>
                <a:latin typeface="Cambria" pitchFamily="18" charset="0"/>
              </a:rPr>
              <a:t>Eclampsia</a:t>
            </a:r>
            <a:r>
              <a:rPr lang="en-US" sz="2400" b="1" dirty="0">
                <a:solidFill>
                  <a:schemeClr val="tx1"/>
                </a:solidFill>
                <a:latin typeface="Cambria" pitchFamily="18" charset="0"/>
              </a:rPr>
              <a:t> </a:t>
            </a:r>
            <a:endParaRPr lang="en-US" sz="2400" dirty="0">
              <a:solidFill>
                <a:schemeClr val="tx1"/>
              </a:solidFill>
              <a:latin typeface="Cambria" pitchFamily="18" charset="0"/>
            </a:endParaRPr>
          </a:p>
          <a:p>
            <a:pPr algn="l"/>
            <a:r>
              <a:rPr lang="en-US" sz="2400" dirty="0" smtClean="0">
                <a:solidFill>
                  <a:schemeClr val="tx1"/>
                </a:solidFill>
                <a:latin typeface="Cambria" pitchFamily="18" charset="0"/>
              </a:rPr>
              <a:t>If </a:t>
            </a:r>
            <a:r>
              <a:rPr lang="en-US" sz="2400" dirty="0">
                <a:solidFill>
                  <a:schemeClr val="tx1"/>
                </a:solidFill>
                <a:latin typeface="Cambria" pitchFamily="18" charset="0"/>
              </a:rPr>
              <a:t>the patient is convulsing, should be turned on her side to prevent aspiration and to improve blood flow to the placenta. Fluid or food is aspirated from the glottis or trachea. The seizure may be stopped by giving IV bolus of magnesium </a:t>
            </a:r>
            <a:r>
              <a:rPr lang="en-US" sz="2400" dirty="0" err="1">
                <a:solidFill>
                  <a:schemeClr val="tx1"/>
                </a:solidFill>
                <a:latin typeface="Cambria" pitchFamily="18" charset="0"/>
              </a:rPr>
              <a:t>sulphate</a:t>
            </a:r>
            <a:r>
              <a:rPr lang="en-US" sz="2400" dirty="0">
                <a:solidFill>
                  <a:schemeClr val="tx1"/>
                </a:solidFill>
                <a:latin typeface="Cambria" pitchFamily="18" charset="0"/>
              </a:rPr>
              <a:t> </a:t>
            </a:r>
            <a:r>
              <a:rPr lang="en-US" sz="2400" dirty="0" smtClean="0">
                <a:solidFill>
                  <a:schemeClr val="tx1"/>
                </a:solidFill>
                <a:latin typeface="Cambria" pitchFamily="18" charset="0"/>
              </a:rPr>
              <a:t>,</a:t>
            </a:r>
            <a:endParaRPr lang="ar-IQ" sz="2400" dirty="0">
              <a:solidFill>
                <a:schemeClr val="tx1"/>
              </a:solidFill>
              <a:latin typeface="Cambria" pitchFamily="18" charset="0"/>
            </a:endParaRPr>
          </a:p>
        </p:txBody>
      </p:sp>
    </p:spTree>
    <p:extLst>
      <p:ext uri="{BB962C8B-B14F-4D97-AF65-F5344CB8AC3E}">
        <p14:creationId xmlns:p14="http://schemas.microsoft.com/office/powerpoint/2010/main" val="2415967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subTitle" idx="1"/>
          </p:nvPr>
        </p:nvSpPr>
        <p:spPr>
          <a:xfrm>
            <a:off x="0" y="188913"/>
            <a:ext cx="9036050" cy="6552455"/>
          </a:xfrm>
        </p:spPr>
        <p:txBody>
          <a:bodyPr>
            <a:noAutofit/>
          </a:bodyPr>
          <a:lstStyle/>
          <a:p>
            <a:pPr algn="l"/>
            <a:r>
              <a:rPr lang="en-US" sz="2800" b="1" u="sng" dirty="0" smtClean="0">
                <a:solidFill>
                  <a:srgbClr val="FF0000"/>
                </a:solidFill>
                <a:latin typeface="Cambria" pitchFamily="18" charset="0"/>
              </a:rPr>
              <a:t>Hypertensive </a:t>
            </a:r>
            <a:r>
              <a:rPr lang="en-US" sz="2800" b="1" u="sng" dirty="0">
                <a:solidFill>
                  <a:srgbClr val="FF0000"/>
                </a:solidFill>
                <a:latin typeface="Cambria" pitchFamily="18" charset="0"/>
              </a:rPr>
              <a:t>Disorder of Pregnancy </a:t>
            </a:r>
            <a:endParaRPr lang="en-US" sz="2800" u="sng" dirty="0">
              <a:solidFill>
                <a:srgbClr val="FF0000"/>
              </a:solidFill>
              <a:latin typeface="Cambria" pitchFamily="18" charset="0"/>
            </a:endParaRPr>
          </a:p>
          <a:p>
            <a:pPr algn="l"/>
            <a:r>
              <a:rPr lang="en-US" sz="2000" b="1" dirty="0">
                <a:solidFill>
                  <a:schemeClr val="tx1"/>
                </a:solidFill>
                <a:latin typeface="Cambria" pitchFamily="18" charset="0"/>
              </a:rPr>
              <a:t>I. Gestational hypertension </a:t>
            </a:r>
            <a:endParaRPr lang="en-US" sz="2000" dirty="0">
              <a:solidFill>
                <a:schemeClr val="tx1"/>
              </a:solidFill>
              <a:latin typeface="Cambria" pitchFamily="18" charset="0"/>
            </a:endParaRPr>
          </a:p>
          <a:p>
            <a:pPr algn="l"/>
            <a:r>
              <a:rPr lang="en-US" sz="2000" dirty="0">
                <a:solidFill>
                  <a:schemeClr val="tx1"/>
                </a:solidFill>
                <a:latin typeface="Cambria" pitchFamily="18" charset="0"/>
              </a:rPr>
              <a:t>Is defined as a persistent systolic blood pressure level of 140 mm Hg or greater or a diastolic blood pressure level of 90 mm Hg or greater </a:t>
            </a:r>
            <a:r>
              <a:rPr lang="en-US" sz="2000" dirty="0" smtClean="0">
                <a:solidFill>
                  <a:schemeClr val="tx1"/>
                </a:solidFill>
                <a:latin typeface="Cambria" pitchFamily="18" charset="0"/>
              </a:rPr>
              <a:t>that  occurs </a:t>
            </a:r>
            <a:r>
              <a:rPr lang="en-US" sz="2000" dirty="0">
                <a:solidFill>
                  <a:schemeClr val="tx1"/>
                </a:solidFill>
                <a:latin typeface="Cambria" pitchFamily="18" charset="0"/>
              </a:rPr>
              <a:t>on two occasions 4 hours apart after 20 weeks of gestation in a woman with previously normal blood pressure. </a:t>
            </a:r>
          </a:p>
          <a:p>
            <a:pPr algn="l"/>
            <a:r>
              <a:rPr lang="en-US" sz="2000" b="1" dirty="0">
                <a:solidFill>
                  <a:schemeClr val="tx1"/>
                </a:solidFill>
                <a:latin typeface="Cambria" pitchFamily="18" charset="0"/>
              </a:rPr>
              <a:t>II. Chronic hypertension </a:t>
            </a:r>
            <a:endParaRPr lang="en-US" sz="2000" dirty="0">
              <a:solidFill>
                <a:schemeClr val="tx1"/>
              </a:solidFill>
              <a:latin typeface="Cambria" pitchFamily="18" charset="0"/>
            </a:endParaRPr>
          </a:p>
          <a:p>
            <a:pPr algn="l"/>
            <a:r>
              <a:rPr lang="en-US" sz="2000" dirty="0" smtClean="0">
                <a:solidFill>
                  <a:schemeClr val="tx1"/>
                </a:solidFill>
                <a:latin typeface="Cambria" pitchFamily="18" charset="0"/>
              </a:rPr>
              <a:t> </a:t>
            </a:r>
            <a:r>
              <a:rPr lang="en-US" sz="2000" dirty="0">
                <a:solidFill>
                  <a:schemeClr val="tx1"/>
                </a:solidFill>
                <a:latin typeface="Cambria" pitchFamily="18" charset="0"/>
              </a:rPr>
              <a:t>Patients with a persistent elevation of blood pressure to at least 140/90 mm Hg on two occasions before 20 weeks’ gestation, and patients with hypertension that </a:t>
            </a:r>
            <a:endParaRPr lang="ar-IQ" sz="2000" dirty="0" smtClean="0">
              <a:solidFill>
                <a:schemeClr val="tx1"/>
              </a:solidFill>
              <a:latin typeface="Cambria" pitchFamily="18" charset="0"/>
            </a:endParaRPr>
          </a:p>
          <a:p>
            <a:pPr algn="l"/>
            <a:r>
              <a:rPr lang="en-US" sz="2000" dirty="0" smtClean="0">
                <a:solidFill>
                  <a:schemeClr val="tx1"/>
                </a:solidFill>
                <a:latin typeface="Cambria" pitchFamily="18" charset="0"/>
              </a:rPr>
              <a:t>persists </a:t>
            </a:r>
            <a:r>
              <a:rPr lang="en-US" sz="2000" dirty="0">
                <a:solidFill>
                  <a:schemeClr val="tx1"/>
                </a:solidFill>
                <a:latin typeface="Cambria" pitchFamily="18" charset="0"/>
              </a:rPr>
              <a:t>for more than 6 weeks postpartum. </a:t>
            </a:r>
            <a:endParaRPr lang="en-US" sz="2000" dirty="0" smtClean="0">
              <a:solidFill>
                <a:schemeClr val="tx1"/>
              </a:solidFill>
              <a:latin typeface="Cambria" pitchFamily="18" charset="0"/>
            </a:endParaRPr>
          </a:p>
          <a:p>
            <a:pPr algn="l"/>
            <a:r>
              <a:rPr lang="en-US" sz="2000" u="sng" dirty="0">
                <a:solidFill>
                  <a:schemeClr val="tx1"/>
                </a:solidFill>
                <a:latin typeface="Cambria" pitchFamily="18" charset="0"/>
              </a:rPr>
              <a:t>-</a:t>
            </a:r>
            <a:r>
              <a:rPr lang="en-US" sz="2000" u="sng" dirty="0" smtClean="0">
                <a:solidFill>
                  <a:schemeClr val="tx1"/>
                </a:solidFill>
                <a:latin typeface="Cambria" pitchFamily="18" charset="0"/>
              </a:rPr>
              <a:t>Complications </a:t>
            </a:r>
            <a:r>
              <a:rPr lang="en-US" sz="2000" dirty="0">
                <a:solidFill>
                  <a:schemeClr val="tx1"/>
                </a:solidFill>
                <a:latin typeface="Cambria" pitchFamily="18" charset="0"/>
              </a:rPr>
              <a:t>related to chronic hypertension include superimposed preeclampsia, fetal </a:t>
            </a:r>
            <a:r>
              <a:rPr lang="en-US" sz="2000" dirty="0" err="1">
                <a:solidFill>
                  <a:schemeClr val="tx1"/>
                </a:solidFill>
                <a:latin typeface="Cambria" pitchFamily="18" charset="0"/>
              </a:rPr>
              <a:t>growthrestriction</a:t>
            </a:r>
            <a:r>
              <a:rPr lang="en-US" sz="2000" dirty="0">
                <a:solidFill>
                  <a:schemeClr val="tx1"/>
                </a:solidFill>
                <a:latin typeface="Cambria" pitchFamily="18" charset="0"/>
              </a:rPr>
              <a:t>, pre-term birth, and placental abruption. The risk of developing one of these </a:t>
            </a:r>
            <a:r>
              <a:rPr lang="en-US" sz="2000" dirty="0" smtClean="0">
                <a:solidFill>
                  <a:schemeClr val="tx1"/>
                </a:solidFill>
                <a:latin typeface="Cambria" pitchFamily="18" charset="0"/>
              </a:rPr>
              <a:t>complications correlates </a:t>
            </a:r>
            <a:r>
              <a:rPr lang="en-US" sz="2000" dirty="0">
                <a:solidFill>
                  <a:schemeClr val="tx1"/>
                </a:solidFill>
                <a:latin typeface="Cambria" pitchFamily="18" charset="0"/>
              </a:rPr>
              <a:t>with the degree of maternal blood pressure elevation; the higher the blood pressure, </a:t>
            </a:r>
            <a:r>
              <a:rPr lang="en-US" sz="2000" dirty="0" smtClean="0">
                <a:solidFill>
                  <a:schemeClr val="tx1"/>
                </a:solidFill>
                <a:latin typeface="Cambria" pitchFamily="18" charset="0"/>
              </a:rPr>
              <a:t>the greater </a:t>
            </a:r>
            <a:r>
              <a:rPr lang="en-US" sz="2000" dirty="0">
                <a:solidFill>
                  <a:schemeClr val="tx1"/>
                </a:solidFill>
                <a:latin typeface="Cambria" pitchFamily="18" charset="0"/>
              </a:rPr>
              <a:t>the risk of one of these complications. </a:t>
            </a:r>
          </a:p>
        </p:txBody>
      </p:sp>
    </p:spTree>
    <p:extLst>
      <p:ext uri="{BB962C8B-B14F-4D97-AF65-F5344CB8AC3E}">
        <p14:creationId xmlns:p14="http://schemas.microsoft.com/office/powerpoint/2010/main" val="1676118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5846"/>
            <a:ext cx="8856984" cy="5262979"/>
          </a:xfrm>
          <a:prstGeom prst="rect">
            <a:avLst/>
          </a:prstGeom>
        </p:spPr>
        <p:txBody>
          <a:bodyPr wrap="square">
            <a:spAutoFit/>
          </a:bodyPr>
          <a:lstStyle/>
          <a:p>
            <a:pPr algn="l"/>
            <a:r>
              <a:rPr lang="en-US" sz="2400" dirty="0">
                <a:latin typeface="Cambria" pitchFamily="18" charset="0"/>
              </a:rPr>
              <a:t>There are several regimens of magnesium sulfate used to prevent convulsions. The most commonly used is an intravenous loading dose of 6 g of magnesium sulfate (MgSO4·7H2O) prepared as 6 g diluted in 150 mL D5W or lactated Ringer solution is administered via infusion pump over 20 to 30 minutes. </a:t>
            </a:r>
          </a:p>
          <a:p>
            <a:pPr algn="l"/>
            <a:r>
              <a:rPr lang="en-US" sz="2400" dirty="0">
                <a:latin typeface="Cambria" pitchFamily="18" charset="0"/>
              </a:rPr>
              <a:t>If the patient develops recurrent convulsions after the initial infusion of magnesium sulfate, a further dose of 2 g can be infused over 5 to 10 </a:t>
            </a:r>
            <a:r>
              <a:rPr lang="en-US" sz="2400" dirty="0" err="1">
                <a:latin typeface="Cambria" pitchFamily="18" charset="0"/>
              </a:rPr>
              <a:t>minutes.On</a:t>
            </a:r>
            <a:r>
              <a:rPr lang="en-US" sz="2400" dirty="0">
                <a:latin typeface="Cambria" pitchFamily="18" charset="0"/>
              </a:rPr>
              <a:t> completion of the magnesium sulfate loading infusion, a maintenance infusion of 2 to 3 g/h is used. </a:t>
            </a:r>
          </a:p>
          <a:p>
            <a:pPr algn="l"/>
            <a:r>
              <a:rPr lang="en-US" sz="2400" dirty="0">
                <a:latin typeface="Cambria" pitchFamily="18" charset="0"/>
              </a:rPr>
              <a:t>Magnesium blood level are then checked every 4-6 </a:t>
            </a:r>
            <a:r>
              <a:rPr lang="en-US" sz="2400" dirty="0" err="1">
                <a:latin typeface="Cambria" pitchFamily="18" charset="0"/>
              </a:rPr>
              <a:t>hr</a:t>
            </a:r>
            <a:r>
              <a:rPr lang="en-US" sz="2400" dirty="0">
                <a:latin typeface="Cambria" pitchFamily="18" charset="0"/>
              </a:rPr>
              <a:t> and the infusion rate adjusted Urinary output is checked hourly and the patient assessed for signs of possible magnesium toxicity such as loss of tendon reflexes or decrease in respiratory rate and depth, which can be reversed with calcium </a:t>
            </a:r>
            <a:r>
              <a:rPr lang="en-US" sz="2400" dirty="0" err="1">
                <a:latin typeface="Cambria" pitchFamily="18" charset="0"/>
              </a:rPr>
              <a:t>gluconate</a:t>
            </a:r>
            <a:r>
              <a:rPr lang="en-US" sz="2400" dirty="0">
                <a:latin typeface="Cambria" pitchFamily="18" charset="0"/>
              </a:rPr>
              <a:t>. </a:t>
            </a:r>
          </a:p>
        </p:txBody>
      </p:sp>
    </p:spTree>
    <p:extLst>
      <p:ext uri="{BB962C8B-B14F-4D97-AF65-F5344CB8AC3E}">
        <p14:creationId xmlns:p14="http://schemas.microsoft.com/office/powerpoint/2010/main" val="14278738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8847"/>
            <a:ext cx="8784976" cy="6740307"/>
          </a:xfrm>
          <a:prstGeom prst="rect">
            <a:avLst/>
          </a:prstGeom>
        </p:spPr>
        <p:txBody>
          <a:bodyPr wrap="square">
            <a:spAutoFit/>
          </a:bodyPr>
          <a:lstStyle/>
          <a:p>
            <a:pPr algn="l"/>
            <a:endParaRPr lang="ar-IQ" sz="2400" b="1" dirty="0" smtClean="0">
              <a:latin typeface="Cambria" pitchFamily="18" charset="0"/>
            </a:endParaRPr>
          </a:p>
          <a:p>
            <a:pPr algn="l"/>
            <a:r>
              <a:rPr lang="en-US" sz="2400" b="1" dirty="0" smtClean="0">
                <a:latin typeface="Cambria" pitchFamily="18" charset="0"/>
              </a:rPr>
              <a:t>If </a:t>
            </a:r>
            <a:r>
              <a:rPr lang="en-US" sz="2400" b="1" dirty="0">
                <a:latin typeface="Cambria" pitchFamily="18" charset="0"/>
              </a:rPr>
              <a:t>magnesium toxicity is suspected, the following steps should be taken: </a:t>
            </a:r>
            <a:endParaRPr lang="en-US" sz="2400" dirty="0">
              <a:latin typeface="Cambria" pitchFamily="18" charset="0"/>
            </a:endParaRPr>
          </a:p>
          <a:p>
            <a:pPr algn="l"/>
            <a:r>
              <a:rPr lang="en-US" sz="2400" dirty="0">
                <a:latin typeface="Cambria" pitchFamily="18" charset="0"/>
              </a:rPr>
              <a:t>1-The magnesium sulfate infusion should be discontinued. </a:t>
            </a:r>
          </a:p>
          <a:p>
            <a:pPr algn="l"/>
            <a:r>
              <a:rPr lang="en-US" sz="2400" dirty="0">
                <a:latin typeface="Cambria" pitchFamily="18" charset="0"/>
              </a:rPr>
              <a:t>2-Supplemental oxygen should be administered. </a:t>
            </a:r>
          </a:p>
          <a:p>
            <a:pPr algn="l"/>
            <a:r>
              <a:rPr lang="en-US" sz="2400" dirty="0">
                <a:latin typeface="Cambria" pitchFamily="18" charset="0"/>
              </a:rPr>
              <a:t>3-A serum magnesium level should be assessed. </a:t>
            </a:r>
          </a:p>
          <a:p>
            <a:pPr algn="l"/>
            <a:r>
              <a:rPr lang="en-US" sz="2400" dirty="0">
                <a:latin typeface="Cambria" pitchFamily="18" charset="0"/>
              </a:rPr>
              <a:t>4-If magnesium toxicity is recognized, 10 mL of 10% calcium </a:t>
            </a:r>
            <a:r>
              <a:rPr lang="en-US" sz="2400" dirty="0" err="1">
                <a:latin typeface="Cambria" pitchFamily="18" charset="0"/>
              </a:rPr>
              <a:t>gluconate</a:t>
            </a:r>
            <a:r>
              <a:rPr lang="en-US" sz="2400" dirty="0">
                <a:latin typeface="Cambria" pitchFamily="18" charset="0"/>
              </a:rPr>
              <a:t> is administered (1 g total) intravenously. This medication must be given slowly (i.e., 2 to 5 mL/min) to avoid hypotension, </a:t>
            </a:r>
            <a:r>
              <a:rPr lang="en-US" sz="2400" dirty="0" err="1">
                <a:latin typeface="Cambria" pitchFamily="18" charset="0"/>
              </a:rPr>
              <a:t>bradycardia</a:t>
            </a:r>
            <a:r>
              <a:rPr lang="en-US" sz="2400" dirty="0">
                <a:latin typeface="Cambria" pitchFamily="18" charset="0"/>
              </a:rPr>
              <a:t>, and vomiting. </a:t>
            </a:r>
          </a:p>
          <a:p>
            <a:pPr algn="l"/>
            <a:r>
              <a:rPr lang="en-US" sz="2400" dirty="0">
                <a:latin typeface="Cambria" pitchFamily="18" charset="0"/>
              </a:rPr>
              <a:t>-Calcium competitively inhibits magnesium at the neuromuscular junction, but its effect is only transient because the serum concentration is unchanged. Symptoms of magnesium toxicity can recur following calcium </a:t>
            </a:r>
            <a:r>
              <a:rPr lang="en-US" sz="2400" dirty="0" err="1">
                <a:latin typeface="Cambria" pitchFamily="18" charset="0"/>
              </a:rPr>
              <a:t>gluconate</a:t>
            </a:r>
            <a:r>
              <a:rPr lang="en-US" sz="2400" dirty="0">
                <a:latin typeface="Cambria" pitchFamily="18" charset="0"/>
              </a:rPr>
              <a:t> administration if the magnesium level remains elevated. </a:t>
            </a:r>
          </a:p>
          <a:p>
            <a:pPr algn="l"/>
            <a:r>
              <a:rPr lang="en-US" sz="2400" dirty="0">
                <a:latin typeface="Cambria" pitchFamily="18" charset="0"/>
              </a:rPr>
              <a:t>• At delivery, neonatal side effects of maternal administration of magnesium sulfate include; Hypotension, </a:t>
            </a:r>
            <a:r>
              <a:rPr lang="en-US" sz="2400" dirty="0" err="1">
                <a:latin typeface="Cambria" pitchFamily="18" charset="0"/>
              </a:rPr>
              <a:t>Hypotonia</a:t>
            </a:r>
            <a:r>
              <a:rPr lang="en-US" sz="2400" dirty="0">
                <a:latin typeface="Cambria" pitchFamily="18" charset="0"/>
              </a:rPr>
              <a:t>, Respiratory depression, Lethargy, Decreased suck reflex </a:t>
            </a:r>
            <a:endParaRPr lang="ar-IQ" sz="2400" dirty="0">
              <a:latin typeface="Cambria" pitchFamily="18" charset="0"/>
            </a:endParaRPr>
          </a:p>
        </p:txBody>
      </p:sp>
    </p:spTree>
    <p:extLst>
      <p:ext uri="{BB962C8B-B14F-4D97-AF65-F5344CB8AC3E}">
        <p14:creationId xmlns:p14="http://schemas.microsoft.com/office/powerpoint/2010/main" val="532320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5280" y="457200"/>
            <a:ext cx="850772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57140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0"/>
            <a:ext cx="8856984" cy="6669360"/>
          </a:xfrm>
        </p:spPr>
        <p:txBody>
          <a:bodyPr>
            <a:normAutofit/>
          </a:bodyPr>
          <a:lstStyle/>
          <a:p>
            <a:pPr algn="l"/>
            <a:r>
              <a:rPr lang="en-US" sz="2400" b="1" u="sng" dirty="0">
                <a:solidFill>
                  <a:schemeClr val="tx1"/>
                </a:solidFill>
                <a:latin typeface="Cambria" pitchFamily="18" charset="0"/>
              </a:rPr>
              <a:t>PREECLAMPSIA </a:t>
            </a:r>
          </a:p>
          <a:p>
            <a:pPr algn="l"/>
            <a:r>
              <a:rPr lang="en-US" sz="2400" dirty="0">
                <a:solidFill>
                  <a:schemeClr val="tx1"/>
                </a:solidFill>
                <a:latin typeface="Cambria" pitchFamily="18" charset="0"/>
              </a:rPr>
              <a:t>Preeclampsia: a syndrome of gestational hypertension plus end-organ manifestations including proteinuria [proteinuria defined as urinary excretion of 0.3 g protein or more in a 24-hour urine </a:t>
            </a:r>
            <a:r>
              <a:rPr lang="en-US" sz="2400" dirty="0" smtClean="0">
                <a:solidFill>
                  <a:schemeClr val="tx1"/>
                </a:solidFill>
                <a:latin typeface="Cambria" pitchFamily="18" charset="0"/>
              </a:rPr>
              <a:t>specimen </a:t>
            </a:r>
            <a:r>
              <a:rPr lang="en-US" sz="2400" dirty="0">
                <a:solidFill>
                  <a:schemeClr val="tx1"/>
                </a:solidFill>
                <a:latin typeface="Cambria" pitchFamily="18" charset="0"/>
              </a:rPr>
              <a:t>or a protein/</a:t>
            </a:r>
            <a:r>
              <a:rPr lang="en-US" sz="2400" dirty="0" err="1">
                <a:solidFill>
                  <a:schemeClr val="tx1"/>
                </a:solidFill>
                <a:latin typeface="Cambria" pitchFamily="18" charset="0"/>
              </a:rPr>
              <a:t>creatinine</a:t>
            </a:r>
            <a:r>
              <a:rPr lang="en-US" sz="2400" dirty="0">
                <a:solidFill>
                  <a:schemeClr val="tx1"/>
                </a:solidFill>
                <a:latin typeface="Cambria" pitchFamily="18" charset="0"/>
              </a:rPr>
              <a:t> ratio ≥0.3 mg/DL]. </a:t>
            </a:r>
          </a:p>
          <a:p>
            <a:pPr algn="l"/>
            <a:endParaRPr lang="en-US" sz="2400" dirty="0" smtClean="0">
              <a:solidFill>
                <a:schemeClr val="tx1"/>
              </a:solidFill>
              <a:latin typeface="Cambria" pitchFamily="18" charset="0"/>
            </a:endParaRPr>
          </a:p>
          <a:p>
            <a:pPr algn="l"/>
            <a:r>
              <a:rPr lang="en-US" sz="2400" dirty="0" smtClean="0">
                <a:solidFill>
                  <a:schemeClr val="tx1"/>
                </a:solidFill>
                <a:latin typeface="Cambria" pitchFamily="18" charset="0"/>
              </a:rPr>
              <a:t>In </a:t>
            </a:r>
            <a:r>
              <a:rPr lang="en-US" sz="2400" dirty="0">
                <a:solidFill>
                  <a:schemeClr val="tx1"/>
                </a:solidFill>
                <a:latin typeface="Cambria" pitchFamily="18" charset="0"/>
              </a:rPr>
              <a:t>the absence of proteinuria, new-onset hypertension with thrombocytopenia (less than 100,000 platelets/mL) or renal insufficiency (serum </a:t>
            </a:r>
            <a:r>
              <a:rPr lang="en-US" sz="2400" dirty="0" err="1">
                <a:solidFill>
                  <a:schemeClr val="tx1"/>
                </a:solidFill>
                <a:latin typeface="Cambria" pitchFamily="18" charset="0"/>
              </a:rPr>
              <a:t>creatinine</a:t>
            </a:r>
            <a:r>
              <a:rPr lang="en-US" sz="2400" dirty="0">
                <a:solidFill>
                  <a:schemeClr val="tx1"/>
                </a:solidFill>
                <a:latin typeface="Cambria" pitchFamily="18" charset="0"/>
              </a:rPr>
              <a:t> concentration greater than 1.1 mg/</a:t>
            </a:r>
            <a:r>
              <a:rPr lang="en-US" sz="2400" dirty="0" err="1">
                <a:solidFill>
                  <a:schemeClr val="tx1"/>
                </a:solidFill>
                <a:latin typeface="Cambria" pitchFamily="18" charset="0"/>
              </a:rPr>
              <a:t>dL</a:t>
            </a:r>
            <a:r>
              <a:rPr lang="en-US" sz="2400" dirty="0">
                <a:solidFill>
                  <a:schemeClr val="tx1"/>
                </a:solidFill>
                <a:latin typeface="Cambria" pitchFamily="18" charset="0"/>
              </a:rPr>
              <a:t>) or impaired liver functions (transaminases twice the upper limits of normal concentration) constitute diagnostic criteria of preeclampsia. There are only two types of preeclampsia: mild and severe. </a:t>
            </a:r>
            <a:endParaRPr lang="ar-IQ" sz="2400" dirty="0">
              <a:solidFill>
                <a:schemeClr val="tx1"/>
              </a:solidFill>
              <a:latin typeface="Cambria" pitchFamily="18" charset="0"/>
            </a:endParaRPr>
          </a:p>
        </p:txBody>
      </p:sp>
    </p:spTree>
    <p:extLst>
      <p:ext uri="{BB962C8B-B14F-4D97-AF65-F5344CB8AC3E}">
        <p14:creationId xmlns:p14="http://schemas.microsoft.com/office/powerpoint/2010/main" val="7129889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60648"/>
            <a:ext cx="8640960" cy="6336704"/>
          </a:xfrm>
        </p:spPr>
        <p:txBody>
          <a:bodyPr>
            <a:normAutofit/>
          </a:bodyPr>
          <a:lstStyle/>
          <a:p>
            <a:r>
              <a:rPr lang="en-US" sz="2400" b="1" dirty="0">
                <a:solidFill>
                  <a:srgbClr val="FF0000"/>
                </a:solidFill>
                <a:latin typeface="Cambria" pitchFamily="18" charset="0"/>
              </a:rPr>
              <a:t>Risk Factors for preeclampsia </a:t>
            </a:r>
            <a:r>
              <a:rPr lang="en-US" sz="2400" dirty="0">
                <a:solidFill>
                  <a:schemeClr val="tx1"/>
                </a:solidFill>
                <a:latin typeface="Cambria" pitchFamily="18" charset="0"/>
              </a:rPr>
              <a:t>	</a:t>
            </a:r>
          </a:p>
          <a:p>
            <a:pPr algn="l"/>
            <a:r>
              <a:rPr lang="en-US" sz="2400" dirty="0">
                <a:solidFill>
                  <a:schemeClr val="tx1"/>
                </a:solidFill>
                <a:latin typeface="Cambria" pitchFamily="18" charset="0"/>
              </a:rPr>
              <a:t>a-</a:t>
            </a:r>
            <a:r>
              <a:rPr lang="en-US" sz="2400" dirty="0" err="1">
                <a:solidFill>
                  <a:schemeClr val="tx1"/>
                </a:solidFill>
                <a:latin typeface="Cambria" pitchFamily="18" charset="0"/>
              </a:rPr>
              <a:t>Antiphospholipid</a:t>
            </a:r>
            <a:r>
              <a:rPr lang="en-US" sz="2400" dirty="0">
                <a:solidFill>
                  <a:schemeClr val="tx1"/>
                </a:solidFill>
                <a:latin typeface="Cambria" pitchFamily="18" charset="0"/>
              </a:rPr>
              <a:t> syndrome </a:t>
            </a:r>
          </a:p>
          <a:p>
            <a:pPr algn="l"/>
            <a:r>
              <a:rPr lang="en-US" sz="2400" dirty="0">
                <a:solidFill>
                  <a:schemeClr val="tx1"/>
                </a:solidFill>
                <a:latin typeface="Cambria" pitchFamily="18" charset="0"/>
              </a:rPr>
              <a:t>b- </a:t>
            </a:r>
            <a:r>
              <a:rPr lang="en-US" sz="2400" dirty="0" err="1">
                <a:solidFill>
                  <a:schemeClr val="tx1"/>
                </a:solidFill>
                <a:latin typeface="Cambria" pitchFamily="18" charset="0"/>
              </a:rPr>
              <a:t>Nulliparity</a:t>
            </a:r>
            <a:r>
              <a:rPr lang="en-US" sz="2400" dirty="0">
                <a:solidFill>
                  <a:schemeClr val="tx1"/>
                </a:solidFill>
                <a:latin typeface="Cambria" pitchFamily="18" charset="0"/>
              </a:rPr>
              <a:t> </a:t>
            </a:r>
          </a:p>
          <a:p>
            <a:pPr algn="l"/>
            <a:r>
              <a:rPr lang="en-US" sz="2400" dirty="0">
                <a:solidFill>
                  <a:schemeClr val="tx1"/>
                </a:solidFill>
                <a:latin typeface="Cambria" pitchFamily="18" charset="0"/>
              </a:rPr>
              <a:t>c-Multiple gestation </a:t>
            </a:r>
          </a:p>
          <a:p>
            <a:pPr algn="l"/>
            <a:r>
              <a:rPr lang="en-US" sz="2400" dirty="0">
                <a:solidFill>
                  <a:schemeClr val="tx1"/>
                </a:solidFill>
                <a:latin typeface="Cambria" pitchFamily="18" charset="0"/>
              </a:rPr>
              <a:t>d-Previous pregnancy with preeclampsia </a:t>
            </a:r>
          </a:p>
          <a:p>
            <a:pPr algn="l"/>
            <a:r>
              <a:rPr lang="en-US" sz="2400" dirty="0">
                <a:solidFill>
                  <a:schemeClr val="tx1"/>
                </a:solidFill>
                <a:latin typeface="Cambria" pitchFamily="18" charset="0"/>
              </a:rPr>
              <a:t>e-Family history of preeclampsia or </a:t>
            </a:r>
            <a:r>
              <a:rPr lang="en-US" sz="2400" dirty="0" err="1">
                <a:solidFill>
                  <a:schemeClr val="tx1"/>
                </a:solidFill>
                <a:latin typeface="Cambria" pitchFamily="18" charset="0"/>
              </a:rPr>
              <a:t>eclampsia</a:t>
            </a:r>
            <a:r>
              <a:rPr lang="en-US" sz="2400" dirty="0">
                <a:solidFill>
                  <a:schemeClr val="tx1"/>
                </a:solidFill>
                <a:latin typeface="Cambria" pitchFamily="18" charset="0"/>
              </a:rPr>
              <a:t> </a:t>
            </a:r>
          </a:p>
          <a:p>
            <a:pPr algn="l"/>
            <a:r>
              <a:rPr lang="en-US" sz="2400" dirty="0">
                <a:solidFill>
                  <a:schemeClr val="tx1"/>
                </a:solidFill>
                <a:latin typeface="Cambria" pitchFamily="18" charset="0"/>
              </a:rPr>
              <a:t>f-Preexisting hypertension or renal disease </a:t>
            </a:r>
          </a:p>
          <a:p>
            <a:pPr algn="l"/>
            <a:r>
              <a:rPr lang="en-US" sz="2400" dirty="0">
                <a:solidFill>
                  <a:schemeClr val="tx1"/>
                </a:solidFill>
                <a:latin typeface="Cambria" pitchFamily="18" charset="0"/>
              </a:rPr>
              <a:t>g-Pre-gestational diabetes </a:t>
            </a:r>
          </a:p>
          <a:p>
            <a:pPr algn="l"/>
            <a:r>
              <a:rPr lang="en-US" sz="2400" dirty="0">
                <a:solidFill>
                  <a:schemeClr val="tx1"/>
                </a:solidFill>
                <a:latin typeface="Cambria" pitchFamily="18" charset="0"/>
              </a:rPr>
              <a:t>h-Age over 40 </a:t>
            </a:r>
          </a:p>
          <a:p>
            <a:pPr algn="l"/>
            <a:r>
              <a:rPr lang="en-US" sz="2400" dirty="0">
                <a:solidFill>
                  <a:schemeClr val="tx1"/>
                </a:solidFill>
                <a:latin typeface="Cambria" pitchFamily="18" charset="0"/>
              </a:rPr>
              <a:t>i-Raised BMI 	</a:t>
            </a:r>
          </a:p>
          <a:p>
            <a:pPr algn="l"/>
            <a:endParaRPr lang="ar-IQ" sz="2400" dirty="0">
              <a:solidFill>
                <a:schemeClr val="tx1"/>
              </a:solidFill>
              <a:latin typeface="Cambria" pitchFamily="18" charset="0"/>
            </a:endParaRPr>
          </a:p>
        </p:txBody>
      </p:sp>
    </p:spTree>
    <p:extLst>
      <p:ext uri="{BB962C8B-B14F-4D97-AF65-F5344CB8AC3E}">
        <p14:creationId xmlns:p14="http://schemas.microsoft.com/office/powerpoint/2010/main" val="898194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subTitle" idx="1"/>
          </p:nvPr>
        </p:nvSpPr>
        <p:spPr>
          <a:xfrm>
            <a:off x="0" y="1"/>
            <a:ext cx="8964613" cy="6597650"/>
          </a:xfrm>
        </p:spPr>
        <p:txBody>
          <a:bodyPr>
            <a:noAutofit/>
          </a:bodyPr>
          <a:lstStyle/>
          <a:p>
            <a:pPr algn="l"/>
            <a:r>
              <a:rPr lang="en-US" b="1" u="sng" dirty="0" smtClean="0">
                <a:solidFill>
                  <a:srgbClr val="FF0000"/>
                </a:solidFill>
                <a:latin typeface="Cambria" pitchFamily="18" charset="0"/>
              </a:rPr>
              <a:t>Case study:</a:t>
            </a:r>
          </a:p>
          <a:p>
            <a:pPr algn="l"/>
            <a:r>
              <a:rPr lang="en-US" sz="2400" dirty="0" smtClean="0">
                <a:solidFill>
                  <a:schemeClr val="tx1"/>
                </a:solidFill>
                <a:latin typeface="Cambria" pitchFamily="18" charset="0"/>
              </a:rPr>
              <a:t>RA is </a:t>
            </a:r>
            <a:r>
              <a:rPr lang="en-US" sz="2400" dirty="0">
                <a:solidFill>
                  <a:schemeClr val="tx1"/>
                </a:solidFill>
                <a:latin typeface="Cambria" pitchFamily="18" charset="0"/>
              </a:rPr>
              <a:t>an </a:t>
            </a:r>
            <a:r>
              <a:rPr lang="en-US" sz="2400" dirty="0" smtClean="0">
                <a:solidFill>
                  <a:schemeClr val="tx1"/>
                </a:solidFill>
                <a:latin typeface="Cambria" pitchFamily="18" charset="0"/>
              </a:rPr>
              <a:t>20-years </a:t>
            </a:r>
            <a:r>
              <a:rPr lang="en-US" sz="2400" dirty="0">
                <a:solidFill>
                  <a:schemeClr val="tx1"/>
                </a:solidFill>
                <a:latin typeface="Cambria" pitchFamily="18" charset="0"/>
              </a:rPr>
              <a:t>old woman admitted to the hospital at her 1</a:t>
            </a:r>
            <a:r>
              <a:rPr lang="en-US" sz="2400" baseline="30000" dirty="0">
                <a:solidFill>
                  <a:schemeClr val="tx1"/>
                </a:solidFill>
                <a:latin typeface="Cambria" pitchFamily="18" charset="0"/>
              </a:rPr>
              <a:t>st</a:t>
            </a:r>
            <a:r>
              <a:rPr lang="en-US" sz="2400" dirty="0">
                <a:solidFill>
                  <a:schemeClr val="tx1"/>
                </a:solidFill>
                <a:latin typeface="Cambria" pitchFamily="18" charset="0"/>
              </a:rPr>
              <a:t> pregnancy with 27-wk gestational age suffering from severe frontal headache, visual disturbances and decrease fetal movement. At admission, her blood pressure was160/110 mmHg and then 164/112 mmHg after 4-hrs measurement, her HR was 83 </a:t>
            </a:r>
            <a:r>
              <a:rPr lang="en-US" sz="2400" dirty="0" err="1">
                <a:solidFill>
                  <a:schemeClr val="tx1"/>
                </a:solidFill>
                <a:latin typeface="Cambria" pitchFamily="18" charset="0"/>
              </a:rPr>
              <a:t>puls</a:t>
            </a:r>
            <a:r>
              <a:rPr lang="en-US" sz="2400" dirty="0">
                <a:solidFill>
                  <a:schemeClr val="tx1"/>
                </a:solidFill>
                <a:latin typeface="Cambria" pitchFamily="18" charset="0"/>
              </a:rPr>
              <a:t>/min. Her face minimally swallow ,cardiac and respiratory examination were normal ,abdominally she had </a:t>
            </a:r>
            <a:r>
              <a:rPr lang="en-US" sz="2400" dirty="0" err="1">
                <a:solidFill>
                  <a:schemeClr val="tx1"/>
                </a:solidFill>
                <a:latin typeface="Cambria" pitchFamily="18" charset="0"/>
              </a:rPr>
              <a:t>epigasric</a:t>
            </a:r>
            <a:r>
              <a:rPr lang="en-US" sz="2400" dirty="0">
                <a:solidFill>
                  <a:schemeClr val="tx1"/>
                </a:solidFill>
                <a:latin typeface="Cambria" pitchFamily="18" charset="0"/>
              </a:rPr>
              <a:t> pain and her legs and finger were mildly edematous on investigation there was protein (++++) in urine.</a:t>
            </a:r>
          </a:p>
          <a:p>
            <a:pPr algn="l"/>
            <a:r>
              <a:rPr lang="en-US" sz="2400" dirty="0">
                <a:solidFill>
                  <a:schemeClr val="tx1"/>
                </a:solidFill>
                <a:latin typeface="Cambria" pitchFamily="18" charset="0"/>
              </a:rPr>
              <a:t>1. What is the diagnosis of </a:t>
            </a:r>
            <a:r>
              <a:rPr lang="en-US" sz="2400" dirty="0" smtClean="0">
                <a:solidFill>
                  <a:schemeClr val="tx1"/>
                </a:solidFill>
                <a:latin typeface="Cambria" pitchFamily="18" charset="0"/>
              </a:rPr>
              <a:t>RA?</a:t>
            </a:r>
            <a:r>
              <a:rPr lang="en-US" sz="2400" b="1" dirty="0" smtClean="0">
                <a:solidFill>
                  <a:schemeClr val="tx1"/>
                </a:solidFill>
                <a:latin typeface="Cambria" pitchFamily="18" charset="0"/>
              </a:rPr>
              <a:t>                                                               </a:t>
            </a:r>
            <a:r>
              <a:rPr lang="en-US" sz="2400" dirty="0">
                <a:solidFill>
                  <a:schemeClr val="tx1"/>
                </a:solidFill>
                <a:latin typeface="Cambria" pitchFamily="18" charset="0"/>
              </a:rPr>
              <a:t> </a:t>
            </a:r>
          </a:p>
          <a:p>
            <a:pPr algn="l"/>
            <a:r>
              <a:rPr lang="en-US" sz="2400" dirty="0">
                <a:solidFill>
                  <a:schemeClr val="tx1"/>
                </a:solidFill>
                <a:latin typeface="Cambria" pitchFamily="18" charset="0"/>
              </a:rPr>
              <a:t>2. What are the essential evaluating procedures that should be done for the mother and the fetus?                                                                </a:t>
            </a:r>
            <a:r>
              <a:rPr lang="en-US" sz="2400" dirty="0" smtClean="0">
                <a:solidFill>
                  <a:schemeClr val="tx1"/>
                </a:solidFill>
                <a:latin typeface="Cambria" pitchFamily="18" charset="0"/>
              </a:rPr>
              <a:t>3</a:t>
            </a:r>
            <a:r>
              <a:rPr lang="en-US" sz="2400" dirty="0">
                <a:solidFill>
                  <a:schemeClr val="tx1"/>
                </a:solidFill>
                <a:latin typeface="Cambria" pitchFamily="18" charset="0"/>
              </a:rPr>
              <a:t>. How you can you manage the problems of </a:t>
            </a:r>
            <a:r>
              <a:rPr lang="en-US" sz="2400" dirty="0" smtClean="0">
                <a:solidFill>
                  <a:schemeClr val="tx1"/>
                </a:solidFill>
                <a:latin typeface="Cambria" pitchFamily="18" charset="0"/>
              </a:rPr>
              <a:t>RA?                                      4</a:t>
            </a:r>
            <a:r>
              <a:rPr lang="en-US" sz="2400" dirty="0">
                <a:solidFill>
                  <a:schemeClr val="tx1"/>
                </a:solidFill>
                <a:latin typeface="Cambria" pitchFamily="18" charset="0"/>
              </a:rPr>
              <a:t>. If the blood pressure of </a:t>
            </a:r>
            <a:r>
              <a:rPr lang="en-US" sz="2400" dirty="0" smtClean="0">
                <a:solidFill>
                  <a:schemeClr val="tx1"/>
                </a:solidFill>
                <a:latin typeface="Cambria" pitchFamily="18" charset="0"/>
              </a:rPr>
              <a:t>RA </a:t>
            </a:r>
            <a:r>
              <a:rPr lang="en-US" sz="2400" dirty="0">
                <a:solidFill>
                  <a:schemeClr val="tx1"/>
                </a:solidFill>
                <a:latin typeface="Cambria" pitchFamily="18" charset="0"/>
              </a:rPr>
              <a:t>remains out of control, what are the probable complications and management?                                           </a:t>
            </a:r>
          </a:p>
          <a:p>
            <a:pPr algn="l"/>
            <a:endParaRPr lang="ar-IQ" sz="2400" dirty="0">
              <a:solidFill>
                <a:schemeClr val="tx1"/>
              </a:solidFill>
              <a:latin typeface="Cambria" pitchFamily="18" charset="0"/>
            </a:endParaRPr>
          </a:p>
        </p:txBody>
      </p:sp>
    </p:spTree>
    <p:extLst>
      <p:ext uri="{BB962C8B-B14F-4D97-AF65-F5344CB8AC3E}">
        <p14:creationId xmlns:p14="http://schemas.microsoft.com/office/powerpoint/2010/main" val="16981511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subTitle" idx="1"/>
          </p:nvPr>
        </p:nvSpPr>
        <p:spPr>
          <a:xfrm>
            <a:off x="250825" y="188913"/>
            <a:ext cx="8713788" cy="6480175"/>
          </a:xfrm>
        </p:spPr>
        <p:txBody>
          <a:bodyPr>
            <a:normAutofit/>
          </a:bodyPr>
          <a:lstStyle/>
          <a:p>
            <a:pPr algn="l"/>
            <a:r>
              <a:rPr lang="en-US" sz="2400" b="1" dirty="0">
                <a:solidFill>
                  <a:srgbClr val="FF0000"/>
                </a:solidFill>
                <a:latin typeface="Cambria" pitchFamily="18" charset="0"/>
              </a:rPr>
              <a:t>Laboratory Evaluation</a:t>
            </a:r>
            <a:endParaRPr lang="en-US" sz="2400" b="1" dirty="0" smtClean="0">
              <a:solidFill>
                <a:srgbClr val="FF0000"/>
              </a:solidFill>
              <a:latin typeface="Cambria" pitchFamily="18" charset="0"/>
            </a:endParaRPr>
          </a:p>
          <a:p>
            <a:pPr algn="l"/>
            <a:r>
              <a:rPr lang="en-US" sz="2400" b="1" dirty="0" smtClean="0">
                <a:solidFill>
                  <a:schemeClr val="tx1"/>
                </a:solidFill>
                <a:latin typeface="Cambria" pitchFamily="18" charset="0"/>
              </a:rPr>
              <a:t>Maternal Evaluation</a:t>
            </a:r>
            <a:endParaRPr lang="en-US" sz="2400" dirty="0">
              <a:solidFill>
                <a:schemeClr val="tx1"/>
              </a:solidFill>
              <a:latin typeface="Cambria" pitchFamily="18" charset="0"/>
            </a:endParaRPr>
          </a:p>
          <a:p>
            <a:pPr algn="l"/>
            <a:r>
              <a:rPr lang="en-US" sz="2400" dirty="0">
                <a:solidFill>
                  <a:schemeClr val="tx1"/>
                </a:solidFill>
                <a:latin typeface="Cambria" pitchFamily="18" charset="0"/>
              </a:rPr>
              <a:t>•Hematocrit and platelet count once per week </a:t>
            </a:r>
          </a:p>
          <a:p>
            <a:pPr algn="l"/>
            <a:r>
              <a:rPr lang="en-US" sz="2400" dirty="0">
                <a:solidFill>
                  <a:schemeClr val="tx1"/>
                </a:solidFill>
                <a:latin typeface="Cambria" pitchFamily="18" charset="0"/>
              </a:rPr>
              <a:t>• Liver function tests once per week </a:t>
            </a:r>
          </a:p>
          <a:p>
            <a:pPr algn="l"/>
            <a:r>
              <a:rPr lang="en-US" sz="2400" dirty="0">
                <a:solidFill>
                  <a:schemeClr val="tx1"/>
                </a:solidFill>
                <a:latin typeface="Cambria" pitchFamily="18" charset="0"/>
              </a:rPr>
              <a:t>•Twenty-four–hour urine collection at diagnosis for total protein excretion and </a:t>
            </a:r>
            <a:r>
              <a:rPr lang="en-US" sz="2400" dirty="0" err="1">
                <a:solidFill>
                  <a:schemeClr val="tx1"/>
                </a:solidFill>
                <a:latin typeface="Cambria" pitchFamily="18" charset="0"/>
              </a:rPr>
              <a:t>creatinine</a:t>
            </a:r>
            <a:r>
              <a:rPr lang="en-US" sz="2400" dirty="0">
                <a:solidFill>
                  <a:schemeClr val="tx1"/>
                </a:solidFill>
                <a:latin typeface="Cambria" pitchFamily="18" charset="0"/>
              </a:rPr>
              <a:t> clearance or a protein/</a:t>
            </a:r>
            <a:r>
              <a:rPr lang="en-US" sz="2400" dirty="0" err="1">
                <a:solidFill>
                  <a:schemeClr val="tx1"/>
                </a:solidFill>
                <a:latin typeface="Cambria" pitchFamily="18" charset="0"/>
              </a:rPr>
              <a:t>creatinine</a:t>
            </a:r>
            <a:r>
              <a:rPr lang="en-US" sz="2400" dirty="0">
                <a:solidFill>
                  <a:schemeClr val="tx1"/>
                </a:solidFill>
                <a:latin typeface="Cambria" pitchFamily="18" charset="0"/>
              </a:rPr>
              <a:t> ratio to confirm the diagnosis </a:t>
            </a:r>
            <a:r>
              <a:rPr lang="en-US" sz="2400" dirty="0" smtClean="0">
                <a:solidFill>
                  <a:schemeClr val="tx1"/>
                </a:solidFill>
                <a:latin typeface="Cambria" pitchFamily="18" charset="0"/>
              </a:rPr>
              <a:t> </a:t>
            </a:r>
          </a:p>
          <a:p>
            <a:pPr algn="l"/>
            <a:r>
              <a:rPr lang="en-US" sz="2400" b="1" dirty="0">
                <a:solidFill>
                  <a:schemeClr val="tx1"/>
                </a:solidFill>
                <a:latin typeface="Cambria" pitchFamily="18" charset="0"/>
              </a:rPr>
              <a:t>Fetal </a:t>
            </a:r>
            <a:r>
              <a:rPr lang="en-US" sz="2400" b="1" dirty="0" smtClean="0">
                <a:solidFill>
                  <a:schemeClr val="tx1"/>
                </a:solidFill>
                <a:latin typeface="Cambria" pitchFamily="18" charset="0"/>
              </a:rPr>
              <a:t>Evaluation</a:t>
            </a:r>
            <a:endParaRPr lang="en-US" sz="2400" dirty="0" smtClean="0">
              <a:solidFill>
                <a:schemeClr val="tx1"/>
              </a:solidFill>
              <a:latin typeface="Cambria" pitchFamily="18" charset="0"/>
            </a:endParaRPr>
          </a:p>
          <a:p>
            <a:pPr algn="l"/>
            <a:r>
              <a:rPr lang="en-US" sz="2400" dirty="0" smtClean="0">
                <a:solidFill>
                  <a:schemeClr val="tx1"/>
                </a:solidFill>
                <a:latin typeface="Cambria" pitchFamily="18" charset="0"/>
              </a:rPr>
              <a:t>-Daily </a:t>
            </a:r>
            <a:r>
              <a:rPr lang="en-US" sz="2400" dirty="0">
                <a:solidFill>
                  <a:schemeClr val="tx1"/>
                </a:solidFill>
                <a:latin typeface="Cambria" pitchFamily="18" charset="0"/>
              </a:rPr>
              <a:t>fetal movement assessment (kick counts) </a:t>
            </a:r>
          </a:p>
          <a:p>
            <a:pPr algn="l"/>
            <a:r>
              <a:rPr lang="en-US" sz="2400" dirty="0">
                <a:solidFill>
                  <a:schemeClr val="tx1"/>
                </a:solidFill>
                <a:latin typeface="Cambria" pitchFamily="18" charset="0"/>
              </a:rPr>
              <a:t>-</a:t>
            </a:r>
            <a:r>
              <a:rPr lang="en-US" sz="2400" dirty="0" smtClean="0">
                <a:solidFill>
                  <a:schemeClr val="tx1"/>
                </a:solidFill>
                <a:latin typeface="Cambria" pitchFamily="18" charset="0"/>
              </a:rPr>
              <a:t>Non </a:t>
            </a:r>
            <a:r>
              <a:rPr lang="en-US" sz="2400" dirty="0">
                <a:solidFill>
                  <a:schemeClr val="tx1"/>
                </a:solidFill>
                <a:latin typeface="Cambria" pitchFamily="18" charset="0"/>
              </a:rPr>
              <a:t>stress test (NST) twice weekly </a:t>
            </a:r>
          </a:p>
          <a:p>
            <a:pPr algn="l"/>
            <a:r>
              <a:rPr lang="en-US" sz="2400" dirty="0">
                <a:solidFill>
                  <a:schemeClr val="tx1"/>
                </a:solidFill>
                <a:latin typeface="Cambria" pitchFamily="18" charset="0"/>
              </a:rPr>
              <a:t>-</a:t>
            </a:r>
            <a:r>
              <a:rPr lang="en-US" sz="2400" dirty="0" smtClean="0">
                <a:solidFill>
                  <a:schemeClr val="tx1"/>
                </a:solidFill>
                <a:latin typeface="Cambria" pitchFamily="18" charset="0"/>
              </a:rPr>
              <a:t>Biophysical </a:t>
            </a:r>
            <a:r>
              <a:rPr lang="en-US" sz="2400" dirty="0">
                <a:solidFill>
                  <a:schemeClr val="tx1"/>
                </a:solidFill>
                <a:latin typeface="Cambria" pitchFamily="18" charset="0"/>
              </a:rPr>
              <a:t>profile if nonreactive NST </a:t>
            </a:r>
          </a:p>
          <a:p>
            <a:pPr algn="l"/>
            <a:r>
              <a:rPr lang="en-US" sz="2400" dirty="0">
                <a:solidFill>
                  <a:schemeClr val="tx1"/>
                </a:solidFill>
                <a:latin typeface="Cambria" pitchFamily="18" charset="0"/>
              </a:rPr>
              <a:t>-</a:t>
            </a:r>
            <a:r>
              <a:rPr lang="en-US" sz="2400" dirty="0" smtClean="0">
                <a:solidFill>
                  <a:schemeClr val="tx1"/>
                </a:solidFill>
                <a:latin typeface="Cambria" pitchFamily="18" charset="0"/>
              </a:rPr>
              <a:t>Amniotic </a:t>
            </a:r>
            <a:r>
              <a:rPr lang="en-US" sz="2400" dirty="0">
                <a:solidFill>
                  <a:schemeClr val="tx1"/>
                </a:solidFill>
                <a:latin typeface="Cambria" pitchFamily="18" charset="0"/>
              </a:rPr>
              <a:t>fluid volume assessment weekly </a:t>
            </a:r>
          </a:p>
          <a:p>
            <a:pPr algn="l"/>
            <a:r>
              <a:rPr lang="en-US" sz="2400" dirty="0" smtClean="0">
                <a:solidFill>
                  <a:schemeClr val="tx1"/>
                </a:solidFill>
                <a:latin typeface="Cambria" pitchFamily="18" charset="0"/>
              </a:rPr>
              <a:t>-Ultrasound </a:t>
            </a:r>
            <a:r>
              <a:rPr lang="en-US" sz="2400" dirty="0">
                <a:solidFill>
                  <a:schemeClr val="tx1"/>
                </a:solidFill>
                <a:latin typeface="Cambria" pitchFamily="18" charset="0"/>
              </a:rPr>
              <a:t>evaluation of fetal growth every 3 weeks. </a:t>
            </a:r>
          </a:p>
          <a:p>
            <a:pPr algn="l"/>
            <a:endParaRPr lang="ar-IQ" sz="2400" dirty="0">
              <a:solidFill>
                <a:schemeClr val="tx1"/>
              </a:solidFill>
              <a:latin typeface="Cambria" pitchFamily="18" charset="0"/>
            </a:endParaRPr>
          </a:p>
        </p:txBody>
      </p:sp>
    </p:spTree>
    <p:extLst>
      <p:ext uri="{BB962C8B-B14F-4D97-AF65-F5344CB8AC3E}">
        <p14:creationId xmlns:p14="http://schemas.microsoft.com/office/powerpoint/2010/main" val="22732110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subTitle" idx="1"/>
          </p:nvPr>
        </p:nvSpPr>
        <p:spPr>
          <a:xfrm>
            <a:off x="179388" y="188913"/>
            <a:ext cx="8713787" cy="6480175"/>
          </a:xfrm>
        </p:spPr>
        <p:txBody>
          <a:bodyPr>
            <a:normAutofit/>
          </a:bodyPr>
          <a:lstStyle/>
          <a:p>
            <a:pPr algn="l"/>
            <a:r>
              <a:rPr lang="en-US" sz="2800" b="1" dirty="0">
                <a:solidFill>
                  <a:schemeClr val="tx1"/>
                </a:solidFill>
                <a:latin typeface="Cambria" pitchFamily="18" charset="0"/>
              </a:rPr>
              <a:t>Treatment of Preeclampsia </a:t>
            </a:r>
            <a:endParaRPr lang="en-US" sz="2800" dirty="0">
              <a:solidFill>
                <a:schemeClr val="tx1"/>
              </a:solidFill>
              <a:latin typeface="Cambria" pitchFamily="18" charset="0"/>
            </a:endParaRPr>
          </a:p>
          <a:p>
            <a:pPr algn="l"/>
            <a:r>
              <a:rPr lang="en-US" sz="2800" b="1" dirty="0">
                <a:solidFill>
                  <a:schemeClr val="tx1"/>
                </a:solidFill>
                <a:latin typeface="Cambria" pitchFamily="18" charset="0"/>
              </a:rPr>
              <a:t>1-Delivering the baby </a:t>
            </a:r>
            <a:endParaRPr lang="en-US" sz="2800" dirty="0">
              <a:solidFill>
                <a:schemeClr val="tx1"/>
              </a:solidFill>
              <a:latin typeface="Cambria" pitchFamily="18" charset="0"/>
            </a:endParaRPr>
          </a:p>
          <a:p>
            <a:pPr algn="l"/>
            <a:r>
              <a:rPr lang="en-US" sz="2800" dirty="0">
                <a:solidFill>
                  <a:schemeClr val="tx1"/>
                </a:solidFill>
                <a:latin typeface="Cambria" pitchFamily="18" charset="0"/>
              </a:rPr>
              <a:t>Once the diagnosis of preeclampsia has been made, definitive therapy in the form of delivery is the desired goal because it is the only cure for the disease </a:t>
            </a:r>
          </a:p>
          <a:p>
            <a:pPr algn="l"/>
            <a:r>
              <a:rPr lang="en-US" sz="2800" b="1" dirty="0">
                <a:solidFill>
                  <a:schemeClr val="tx1"/>
                </a:solidFill>
                <a:latin typeface="Cambria" pitchFamily="18" charset="0"/>
              </a:rPr>
              <a:t>2-Rest: </a:t>
            </a:r>
            <a:r>
              <a:rPr lang="en-US" sz="2800" dirty="0">
                <a:solidFill>
                  <a:schemeClr val="tx1"/>
                </a:solidFill>
                <a:latin typeface="Cambria" pitchFamily="18" charset="0"/>
              </a:rPr>
              <a:t>it is common practice to admit women with pre-</a:t>
            </a:r>
            <a:r>
              <a:rPr lang="en-US" sz="2800" dirty="0" err="1">
                <a:solidFill>
                  <a:schemeClr val="tx1"/>
                </a:solidFill>
                <a:latin typeface="Cambria" pitchFamily="18" charset="0"/>
              </a:rPr>
              <a:t>eclampsia</a:t>
            </a:r>
            <a:r>
              <a:rPr lang="en-US" sz="2800" dirty="0">
                <a:solidFill>
                  <a:schemeClr val="tx1"/>
                </a:solidFill>
                <a:latin typeface="Cambria" pitchFamily="18" charset="0"/>
              </a:rPr>
              <a:t> to hospital, particularly if it is severe. </a:t>
            </a:r>
          </a:p>
          <a:p>
            <a:pPr algn="l"/>
            <a:r>
              <a:rPr lang="en-US" sz="2800" b="1" dirty="0">
                <a:solidFill>
                  <a:schemeClr val="tx1"/>
                </a:solidFill>
                <a:latin typeface="Cambria" pitchFamily="18" charset="0"/>
              </a:rPr>
              <a:t>3-Drug therapy </a:t>
            </a:r>
            <a:endParaRPr lang="en-US" sz="2800" dirty="0">
              <a:solidFill>
                <a:schemeClr val="tx1"/>
              </a:solidFill>
              <a:latin typeface="Cambria" pitchFamily="18" charset="0"/>
            </a:endParaRPr>
          </a:p>
          <a:p>
            <a:pPr algn="l"/>
            <a:r>
              <a:rPr lang="en-US" sz="2800" dirty="0">
                <a:solidFill>
                  <a:schemeClr val="tx1"/>
                </a:solidFill>
                <a:latin typeface="Cambria" pitchFamily="18" charset="0"/>
              </a:rPr>
              <a:t>A. </a:t>
            </a:r>
            <a:r>
              <a:rPr lang="en-US" sz="2800" b="1" i="1" dirty="0">
                <a:solidFill>
                  <a:schemeClr val="tx1"/>
                </a:solidFill>
                <a:latin typeface="Cambria" pitchFamily="18" charset="0"/>
              </a:rPr>
              <a:t>Magnesium </a:t>
            </a:r>
            <a:r>
              <a:rPr lang="en-US" sz="2800" b="1" i="1" dirty="0" err="1">
                <a:solidFill>
                  <a:schemeClr val="tx1"/>
                </a:solidFill>
                <a:latin typeface="Cambria" pitchFamily="18" charset="0"/>
              </a:rPr>
              <a:t>sulphate</a:t>
            </a:r>
            <a:r>
              <a:rPr lang="en-US" sz="2800" b="1" i="1" dirty="0">
                <a:solidFill>
                  <a:schemeClr val="tx1"/>
                </a:solidFill>
                <a:latin typeface="Cambria" pitchFamily="18" charset="0"/>
              </a:rPr>
              <a:t>: </a:t>
            </a:r>
            <a:r>
              <a:rPr lang="en-US" sz="2800" dirty="0">
                <a:solidFill>
                  <a:schemeClr val="tx1"/>
                </a:solidFill>
                <a:latin typeface="Cambria" pitchFamily="18" charset="0"/>
              </a:rPr>
              <a:t>mothers with pre-</a:t>
            </a:r>
            <a:r>
              <a:rPr lang="en-US" sz="2800" dirty="0" err="1">
                <a:solidFill>
                  <a:schemeClr val="tx1"/>
                </a:solidFill>
                <a:latin typeface="Cambria" pitchFamily="18" charset="0"/>
              </a:rPr>
              <a:t>eclampsia</a:t>
            </a:r>
            <a:r>
              <a:rPr lang="en-US" sz="2800" dirty="0">
                <a:solidFill>
                  <a:schemeClr val="tx1"/>
                </a:solidFill>
                <a:latin typeface="Cambria" pitchFamily="18" charset="0"/>
              </a:rPr>
              <a:t> are given magnesium </a:t>
            </a:r>
            <a:r>
              <a:rPr lang="en-US" sz="2800" dirty="0" err="1">
                <a:solidFill>
                  <a:schemeClr val="tx1"/>
                </a:solidFill>
                <a:latin typeface="Cambria" pitchFamily="18" charset="0"/>
              </a:rPr>
              <a:t>sulphate</a:t>
            </a:r>
            <a:r>
              <a:rPr lang="en-US" sz="2800" dirty="0">
                <a:solidFill>
                  <a:schemeClr val="tx1"/>
                </a:solidFill>
                <a:latin typeface="Cambria" pitchFamily="18" charset="0"/>
              </a:rPr>
              <a:t>, decrease the risk of developing </a:t>
            </a:r>
            <a:r>
              <a:rPr lang="en-US" sz="2800" dirty="0" err="1">
                <a:solidFill>
                  <a:schemeClr val="tx1"/>
                </a:solidFill>
                <a:latin typeface="Cambria" pitchFamily="18" charset="0"/>
              </a:rPr>
              <a:t>eclampsia</a:t>
            </a:r>
            <a:r>
              <a:rPr lang="en-US" sz="2800" dirty="0">
                <a:solidFill>
                  <a:schemeClr val="tx1"/>
                </a:solidFill>
                <a:latin typeface="Cambria" pitchFamily="18" charset="0"/>
              </a:rPr>
              <a:t>. Magnesium </a:t>
            </a:r>
            <a:r>
              <a:rPr lang="en-US" sz="2800" dirty="0" err="1">
                <a:solidFill>
                  <a:schemeClr val="tx1"/>
                </a:solidFill>
                <a:latin typeface="Cambria" pitchFamily="18" charset="0"/>
              </a:rPr>
              <a:t>sulphate</a:t>
            </a:r>
            <a:r>
              <a:rPr lang="en-US" sz="2800" dirty="0">
                <a:solidFill>
                  <a:schemeClr val="tx1"/>
                </a:solidFill>
                <a:latin typeface="Cambria" pitchFamily="18" charset="0"/>
              </a:rPr>
              <a:t> is an anticonvulsant, but prevents </a:t>
            </a:r>
            <a:r>
              <a:rPr lang="en-US" sz="2800" dirty="0" err="1">
                <a:solidFill>
                  <a:schemeClr val="tx1"/>
                </a:solidFill>
                <a:latin typeface="Cambria" pitchFamily="18" charset="0"/>
              </a:rPr>
              <a:t>eclampsia</a:t>
            </a:r>
            <a:r>
              <a:rPr lang="en-US" sz="2800" dirty="0">
                <a:solidFill>
                  <a:schemeClr val="tx1"/>
                </a:solidFill>
                <a:latin typeface="Cambria" pitchFamily="18" charset="0"/>
              </a:rPr>
              <a:t> </a:t>
            </a:r>
          </a:p>
          <a:p>
            <a:pPr algn="l"/>
            <a:endParaRPr lang="ar-IQ" sz="2800" dirty="0">
              <a:solidFill>
                <a:schemeClr val="tx1"/>
              </a:solidFill>
              <a:latin typeface="Cambria" pitchFamily="18" charset="0"/>
            </a:endParaRPr>
          </a:p>
        </p:txBody>
      </p:sp>
    </p:spTree>
    <p:extLst>
      <p:ext uri="{BB962C8B-B14F-4D97-AF65-F5344CB8AC3E}">
        <p14:creationId xmlns:p14="http://schemas.microsoft.com/office/powerpoint/2010/main" val="3042480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16632"/>
            <a:ext cx="8640960" cy="6480720"/>
          </a:xfrm>
        </p:spPr>
        <p:txBody>
          <a:bodyPr>
            <a:normAutofit fontScale="85000" lnSpcReduction="10000"/>
          </a:bodyPr>
          <a:lstStyle/>
          <a:p>
            <a:pPr algn="l"/>
            <a:endParaRPr lang="ar-IQ" dirty="0">
              <a:solidFill>
                <a:schemeClr val="tx1"/>
              </a:solidFill>
              <a:latin typeface="Cambria" pitchFamily="18" charset="0"/>
            </a:endParaRPr>
          </a:p>
          <a:p>
            <a:pPr algn="l"/>
            <a:r>
              <a:rPr lang="en-US" dirty="0">
                <a:solidFill>
                  <a:schemeClr val="tx1"/>
                </a:solidFill>
                <a:latin typeface="Cambria" pitchFamily="18" charset="0"/>
              </a:rPr>
              <a:t>much better than other types of anticonvulsants which are used for epilepsy. It does not affect the outcome of the baby, but the risk of serious consequences to the mother are much reduced. </a:t>
            </a:r>
          </a:p>
          <a:p>
            <a:pPr algn="l"/>
            <a:r>
              <a:rPr lang="en-US" dirty="0">
                <a:solidFill>
                  <a:schemeClr val="tx1"/>
                </a:solidFill>
                <a:latin typeface="Cambria" pitchFamily="18" charset="0"/>
              </a:rPr>
              <a:t>B. </a:t>
            </a:r>
            <a:r>
              <a:rPr lang="en-US" b="1" i="1" dirty="0">
                <a:solidFill>
                  <a:schemeClr val="tx1"/>
                </a:solidFill>
                <a:latin typeface="Cambria" pitchFamily="18" charset="0"/>
              </a:rPr>
              <a:t>Anti-platelet agents </a:t>
            </a:r>
            <a:r>
              <a:rPr lang="en-US" dirty="0">
                <a:solidFill>
                  <a:schemeClr val="tx1"/>
                </a:solidFill>
                <a:latin typeface="Cambria" pitchFamily="18" charset="0"/>
              </a:rPr>
              <a:t>(almost exclusively aspirin) as prevention of pre-</a:t>
            </a:r>
            <a:r>
              <a:rPr lang="en-US" dirty="0" err="1">
                <a:solidFill>
                  <a:schemeClr val="tx1"/>
                </a:solidFill>
                <a:latin typeface="Cambria" pitchFamily="18" charset="0"/>
              </a:rPr>
              <a:t>eclampsia</a:t>
            </a:r>
            <a:r>
              <a:rPr lang="en-US" dirty="0">
                <a:solidFill>
                  <a:schemeClr val="tx1"/>
                </a:solidFill>
                <a:latin typeface="Cambria" pitchFamily="18" charset="0"/>
              </a:rPr>
              <a:t> shows that these agents moderately reduce the risk of pre-</a:t>
            </a:r>
            <a:r>
              <a:rPr lang="en-US" dirty="0" err="1">
                <a:solidFill>
                  <a:schemeClr val="tx1"/>
                </a:solidFill>
                <a:latin typeface="Cambria" pitchFamily="18" charset="0"/>
              </a:rPr>
              <a:t>eclampsia</a:t>
            </a:r>
            <a:r>
              <a:rPr lang="en-US" dirty="0">
                <a:solidFill>
                  <a:schemeClr val="tx1"/>
                </a:solidFill>
                <a:latin typeface="Cambria" pitchFamily="18" charset="0"/>
              </a:rPr>
              <a:t> and its complications with no apparent increase in the risk of hemorrhage. Aspirin is indicated for women at high risk of pre-</a:t>
            </a:r>
            <a:r>
              <a:rPr lang="en-US" dirty="0" err="1">
                <a:solidFill>
                  <a:schemeClr val="tx1"/>
                </a:solidFill>
                <a:latin typeface="Cambria" pitchFamily="18" charset="0"/>
              </a:rPr>
              <a:t>eclampsia</a:t>
            </a:r>
            <a:r>
              <a:rPr lang="en-US" dirty="0">
                <a:solidFill>
                  <a:schemeClr val="tx1"/>
                </a:solidFill>
                <a:latin typeface="Cambria" pitchFamily="18" charset="0"/>
              </a:rPr>
              <a:t> at a dose of 150mg/day. </a:t>
            </a:r>
          </a:p>
          <a:p>
            <a:pPr algn="l"/>
            <a:r>
              <a:rPr lang="en-US" dirty="0">
                <a:solidFill>
                  <a:schemeClr val="tx1"/>
                </a:solidFill>
                <a:latin typeface="Cambria" pitchFamily="18" charset="0"/>
              </a:rPr>
              <a:t>C. </a:t>
            </a:r>
            <a:r>
              <a:rPr lang="en-US" b="1" i="1" dirty="0">
                <a:solidFill>
                  <a:schemeClr val="tx1"/>
                </a:solidFill>
                <a:latin typeface="Cambria" pitchFamily="18" charset="0"/>
              </a:rPr>
              <a:t>Medication: </a:t>
            </a:r>
            <a:r>
              <a:rPr lang="en-US" dirty="0">
                <a:solidFill>
                  <a:schemeClr val="tx1"/>
                </a:solidFill>
                <a:latin typeface="Cambria" pitchFamily="18" charset="0"/>
              </a:rPr>
              <a:t>drugs to reduce blood pressure may be an option for a while if pre-</a:t>
            </a:r>
            <a:r>
              <a:rPr lang="en-US" dirty="0" err="1">
                <a:solidFill>
                  <a:schemeClr val="tx1"/>
                </a:solidFill>
                <a:latin typeface="Cambria" pitchFamily="18" charset="0"/>
              </a:rPr>
              <a:t>eclampsia</a:t>
            </a:r>
            <a:r>
              <a:rPr lang="en-US" dirty="0">
                <a:solidFill>
                  <a:schemeClr val="tx1"/>
                </a:solidFill>
                <a:latin typeface="Cambria" pitchFamily="18" charset="0"/>
              </a:rPr>
              <a:t> is not too severe. If the blood pressure is reduced it may help to allow the pregnancy to progress further before delivering the baby. </a:t>
            </a:r>
          </a:p>
          <a:p>
            <a:pPr algn="l"/>
            <a:endParaRPr lang="ar-IQ" dirty="0">
              <a:solidFill>
                <a:schemeClr val="tx1"/>
              </a:solidFill>
              <a:latin typeface="Cambria" pitchFamily="18" charset="0"/>
            </a:endParaRPr>
          </a:p>
        </p:txBody>
      </p:sp>
    </p:spTree>
    <p:extLst>
      <p:ext uri="{BB962C8B-B14F-4D97-AF65-F5344CB8AC3E}">
        <p14:creationId xmlns:p14="http://schemas.microsoft.com/office/powerpoint/2010/main" val="37850806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a:bodyPr>
          <a:lstStyle/>
          <a:p>
            <a:pPr algn="l"/>
            <a:r>
              <a:rPr lang="en-US" sz="2800" b="1" dirty="0">
                <a:solidFill>
                  <a:schemeClr val="tx1"/>
                </a:solidFill>
                <a:latin typeface="Cambria" pitchFamily="18" charset="0"/>
              </a:rPr>
              <a:t>Medication used in Mild to moderate hypertension </a:t>
            </a:r>
            <a:endParaRPr lang="en-US" sz="2800" dirty="0">
              <a:solidFill>
                <a:schemeClr val="tx1"/>
              </a:solidFill>
              <a:latin typeface="Cambria" pitchFamily="18" charset="0"/>
            </a:endParaRPr>
          </a:p>
          <a:p>
            <a:pPr algn="l"/>
            <a:r>
              <a:rPr lang="en-US" sz="2800" b="1" dirty="0">
                <a:solidFill>
                  <a:schemeClr val="tx1"/>
                </a:solidFill>
                <a:latin typeface="Cambria" pitchFamily="18" charset="0"/>
              </a:rPr>
              <a:t>[Chronic </a:t>
            </a:r>
            <a:r>
              <a:rPr lang="en-US" sz="2800" b="1" dirty="0" err="1">
                <a:solidFill>
                  <a:schemeClr val="tx1"/>
                </a:solidFill>
                <a:latin typeface="Cambria" pitchFamily="18" charset="0"/>
              </a:rPr>
              <a:t>hypertention</a:t>
            </a:r>
            <a:r>
              <a:rPr lang="en-US" sz="2800" b="1" dirty="0">
                <a:solidFill>
                  <a:schemeClr val="tx1"/>
                </a:solidFill>
                <a:latin typeface="Cambria" pitchFamily="18" charset="0"/>
              </a:rPr>
              <a:t>, Gestational hypertension, preeclampsia] </a:t>
            </a:r>
            <a:endParaRPr lang="en-US" sz="2800" dirty="0">
              <a:solidFill>
                <a:schemeClr val="tx1"/>
              </a:solidFill>
              <a:latin typeface="Cambria" pitchFamily="18" charset="0"/>
            </a:endParaRPr>
          </a:p>
          <a:p>
            <a:pPr algn="l"/>
            <a:r>
              <a:rPr lang="en-US" sz="2800" dirty="0">
                <a:solidFill>
                  <a:schemeClr val="tx1"/>
                </a:solidFill>
                <a:latin typeface="Cambria" pitchFamily="18" charset="0"/>
              </a:rPr>
              <a:t>• A number of antihypertensive have been shown to be safe and effective during pregnancy in controlling maternal blood pressure. </a:t>
            </a:r>
          </a:p>
          <a:p>
            <a:pPr algn="l"/>
            <a:r>
              <a:rPr lang="en-US" sz="2800" dirty="0">
                <a:solidFill>
                  <a:schemeClr val="tx1"/>
                </a:solidFill>
                <a:latin typeface="Cambria" pitchFamily="18" charset="0"/>
              </a:rPr>
              <a:t>• Treatment of elevated blood pressure with antihypertensive reduces the risk of maternal morbidities related to hypertension but does not reduce the risk of fetal complications such as intrauterine growth restriction, and placental abruption. </a:t>
            </a:r>
          </a:p>
          <a:p>
            <a:pPr algn="l"/>
            <a:endParaRPr lang="ar-IQ" sz="2800" dirty="0">
              <a:solidFill>
                <a:schemeClr val="tx1"/>
              </a:solidFill>
              <a:latin typeface="Cambria" pitchFamily="18" charset="0"/>
            </a:endParaRPr>
          </a:p>
        </p:txBody>
      </p:sp>
    </p:spTree>
    <p:extLst>
      <p:ext uri="{BB962C8B-B14F-4D97-AF65-F5344CB8AC3E}">
        <p14:creationId xmlns:p14="http://schemas.microsoft.com/office/powerpoint/2010/main" val="12908720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TotalTime>
  <Words>2324</Words>
  <Application>Microsoft Office PowerPoint</Application>
  <PresentationFormat>On-screen Show (4:3)</PresentationFormat>
  <Paragraphs>155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Hypertensive Disorder of Pregnancy  DONE BY MSC ZAHRAA ABDUL GHANI 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LARA PC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dc:creator>
  <cp:lastModifiedBy>za</cp:lastModifiedBy>
  <cp:revision>30</cp:revision>
  <dcterms:created xsi:type="dcterms:W3CDTF">2020-05-08T11:26:41Z</dcterms:created>
  <dcterms:modified xsi:type="dcterms:W3CDTF">2020-05-10T11:02:56Z</dcterms:modified>
</cp:coreProperties>
</file>