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86" r:id="rId25"/>
    <p:sldId id="279" r:id="rId26"/>
    <p:sldId id="280" r:id="rId27"/>
    <p:sldId id="281" r:id="rId28"/>
    <p:sldId id="283" r:id="rId29"/>
    <p:sldId id="284" r:id="rId30"/>
    <p:sldId id="285" r:id="rId31"/>
    <p:sldId id="282" r:id="rId32"/>
  </p:sldIdLst>
  <p:sldSz cx="12192000" cy="6858000"/>
  <p:notesSz cx="6858000" cy="9144000"/>
  <p:defaultText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480" y="1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C64921-3720-2A42-9C07-13A11F906AB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x-none"/>
          </a:p>
        </p:txBody>
      </p:sp>
      <p:sp>
        <p:nvSpPr>
          <p:cNvPr id="3" name="Subtitle 2">
            <a:extLst>
              <a:ext uri="{FF2B5EF4-FFF2-40B4-BE49-F238E27FC236}">
                <a16:creationId xmlns:a16="http://schemas.microsoft.com/office/drawing/2014/main" xmlns="" id="{E6225C9F-53B7-0245-A377-82DC51BFBA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x-none"/>
          </a:p>
        </p:txBody>
      </p:sp>
      <p:sp>
        <p:nvSpPr>
          <p:cNvPr id="4" name="Date Placeholder 3">
            <a:extLst>
              <a:ext uri="{FF2B5EF4-FFF2-40B4-BE49-F238E27FC236}">
                <a16:creationId xmlns:a16="http://schemas.microsoft.com/office/drawing/2014/main" xmlns="" id="{37610F26-C40B-2C46-A28A-4894041B0DBE}"/>
              </a:ext>
            </a:extLst>
          </p:cNvPr>
          <p:cNvSpPr>
            <a:spLocks noGrp="1"/>
          </p:cNvSpPr>
          <p:nvPr>
            <p:ph type="dt" sz="half" idx="10"/>
          </p:nvPr>
        </p:nvSpPr>
        <p:spPr/>
        <p:txBody>
          <a:bodyPr/>
          <a:lstStyle/>
          <a:p>
            <a:fld id="{A6F60BAE-B379-6E4E-B1A7-AAA33F883341}" type="datetimeFigureOut">
              <a:rPr lang="x-none" smtClean="0"/>
              <a:t>11/30/2020</a:t>
            </a:fld>
            <a:endParaRPr lang="x-none"/>
          </a:p>
        </p:txBody>
      </p:sp>
      <p:sp>
        <p:nvSpPr>
          <p:cNvPr id="5" name="Footer Placeholder 4">
            <a:extLst>
              <a:ext uri="{FF2B5EF4-FFF2-40B4-BE49-F238E27FC236}">
                <a16:creationId xmlns:a16="http://schemas.microsoft.com/office/drawing/2014/main" xmlns="" id="{3441FB7F-4166-AA48-8F05-DC4979CAB03D}"/>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xmlns="" id="{3AE8F5A6-AB0C-F445-87C4-848CC7963360}"/>
              </a:ext>
            </a:extLst>
          </p:cNvPr>
          <p:cNvSpPr>
            <a:spLocks noGrp="1"/>
          </p:cNvSpPr>
          <p:nvPr>
            <p:ph type="sldNum" sz="quarter" idx="12"/>
          </p:nvPr>
        </p:nvSpPr>
        <p:spPr/>
        <p:txBody>
          <a:bodyPr/>
          <a:lstStyle/>
          <a:p>
            <a:fld id="{35C1CD2E-D0C7-B243-BB2D-6638E3662C25}" type="slidenum">
              <a:rPr lang="x-none" smtClean="0"/>
              <a:t>‹#›</a:t>
            </a:fld>
            <a:endParaRPr lang="x-none"/>
          </a:p>
        </p:txBody>
      </p:sp>
    </p:spTree>
    <p:extLst>
      <p:ext uri="{BB962C8B-B14F-4D97-AF65-F5344CB8AC3E}">
        <p14:creationId xmlns:p14="http://schemas.microsoft.com/office/powerpoint/2010/main" val="41560551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B0DA159-AC27-4642-BEBA-96DF2DB3A124}"/>
              </a:ext>
            </a:extLst>
          </p:cNvPr>
          <p:cNvSpPr>
            <a:spLocks noGrp="1"/>
          </p:cNvSpPr>
          <p:nvPr>
            <p:ph type="title"/>
          </p:nvPr>
        </p:nvSpPr>
        <p:spPr/>
        <p:txBody>
          <a:bodyPr/>
          <a:lstStyle/>
          <a:p>
            <a:r>
              <a:rPr lang="en-US"/>
              <a:t>Click to edit Master title style</a:t>
            </a:r>
            <a:endParaRPr lang="x-none"/>
          </a:p>
        </p:txBody>
      </p:sp>
      <p:sp>
        <p:nvSpPr>
          <p:cNvPr id="3" name="Vertical Text Placeholder 2">
            <a:extLst>
              <a:ext uri="{FF2B5EF4-FFF2-40B4-BE49-F238E27FC236}">
                <a16:creationId xmlns:a16="http://schemas.microsoft.com/office/drawing/2014/main" xmlns="" id="{ECD2C8AB-6886-4E4F-9866-DA938474B92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a:extLst>
              <a:ext uri="{FF2B5EF4-FFF2-40B4-BE49-F238E27FC236}">
                <a16:creationId xmlns:a16="http://schemas.microsoft.com/office/drawing/2014/main" xmlns="" id="{92A7030B-AD4C-5F48-9C5F-51158EB53A6D}"/>
              </a:ext>
            </a:extLst>
          </p:cNvPr>
          <p:cNvSpPr>
            <a:spLocks noGrp="1"/>
          </p:cNvSpPr>
          <p:nvPr>
            <p:ph type="dt" sz="half" idx="10"/>
          </p:nvPr>
        </p:nvSpPr>
        <p:spPr/>
        <p:txBody>
          <a:bodyPr/>
          <a:lstStyle/>
          <a:p>
            <a:fld id="{A6F60BAE-B379-6E4E-B1A7-AAA33F883341}" type="datetimeFigureOut">
              <a:rPr lang="x-none" smtClean="0"/>
              <a:t>11/30/2020</a:t>
            </a:fld>
            <a:endParaRPr lang="x-none"/>
          </a:p>
        </p:txBody>
      </p:sp>
      <p:sp>
        <p:nvSpPr>
          <p:cNvPr id="5" name="Footer Placeholder 4">
            <a:extLst>
              <a:ext uri="{FF2B5EF4-FFF2-40B4-BE49-F238E27FC236}">
                <a16:creationId xmlns:a16="http://schemas.microsoft.com/office/drawing/2014/main" xmlns="" id="{E405EF6E-F0FD-6C42-8EC5-1D4FCF4E6548}"/>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xmlns="" id="{90FB8E2C-30B6-0049-B2FC-F7F1CD9AB058}"/>
              </a:ext>
            </a:extLst>
          </p:cNvPr>
          <p:cNvSpPr>
            <a:spLocks noGrp="1"/>
          </p:cNvSpPr>
          <p:nvPr>
            <p:ph type="sldNum" sz="quarter" idx="12"/>
          </p:nvPr>
        </p:nvSpPr>
        <p:spPr/>
        <p:txBody>
          <a:bodyPr/>
          <a:lstStyle/>
          <a:p>
            <a:fld id="{35C1CD2E-D0C7-B243-BB2D-6638E3662C25}" type="slidenum">
              <a:rPr lang="x-none" smtClean="0"/>
              <a:t>‹#›</a:t>
            </a:fld>
            <a:endParaRPr lang="x-none"/>
          </a:p>
        </p:txBody>
      </p:sp>
    </p:spTree>
    <p:extLst>
      <p:ext uri="{BB962C8B-B14F-4D97-AF65-F5344CB8AC3E}">
        <p14:creationId xmlns:p14="http://schemas.microsoft.com/office/powerpoint/2010/main" val="14079338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0FB40DED-0E53-034D-B086-403534FE6D4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x-none"/>
          </a:p>
        </p:txBody>
      </p:sp>
      <p:sp>
        <p:nvSpPr>
          <p:cNvPr id="3" name="Vertical Text Placeholder 2">
            <a:extLst>
              <a:ext uri="{FF2B5EF4-FFF2-40B4-BE49-F238E27FC236}">
                <a16:creationId xmlns:a16="http://schemas.microsoft.com/office/drawing/2014/main" xmlns="" id="{8E72254F-E958-7947-B945-069233F078F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a:extLst>
              <a:ext uri="{FF2B5EF4-FFF2-40B4-BE49-F238E27FC236}">
                <a16:creationId xmlns:a16="http://schemas.microsoft.com/office/drawing/2014/main" xmlns="" id="{E00E90B8-D80F-4441-BBBC-A13AEB36B7DA}"/>
              </a:ext>
            </a:extLst>
          </p:cNvPr>
          <p:cNvSpPr>
            <a:spLocks noGrp="1"/>
          </p:cNvSpPr>
          <p:nvPr>
            <p:ph type="dt" sz="half" idx="10"/>
          </p:nvPr>
        </p:nvSpPr>
        <p:spPr/>
        <p:txBody>
          <a:bodyPr/>
          <a:lstStyle/>
          <a:p>
            <a:fld id="{A6F60BAE-B379-6E4E-B1A7-AAA33F883341}" type="datetimeFigureOut">
              <a:rPr lang="x-none" smtClean="0"/>
              <a:t>11/30/2020</a:t>
            </a:fld>
            <a:endParaRPr lang="x-none"/>
          </a:p>
        </p:txBody>
      </p:sp>
      <p:sp>
        <p:nvSpPr>
          <p:cNvPr id="5" name="Footer Placeholder 4">
            <a:extLst>
              <a:ext uri="{FF2B5EF4-FFF2-40B4-BE49-F238E27FC236}">
                <a16:creationId xmlns:a16="http://schemas.microsoft.com/office/drawing/2014/main" xmlns="" id="{D3D4ECA9-B169-DB40-9D23-5828CB6EBF91}"/>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xmlns="" id="{3F05F655-51A5-FD45-9D5B-E296AF25C3CA}"/>
              </a:ext>
            </a:extLst>
          </p:cNvPr>
          <p:cNvSpPr>
            <a:spLocks noGrp="1"/>
          </p:cNvSpPr>
          <p:nvPr>
            <p:ph type="sldNum" sz="quarter" idx="12"/>
          </p:nvPr>
        </p:nvSpPr>
        <p:spPr/>
        <p:txBody>
          <a:bodyPr/>
          <a:lstStyle/>
          <a:p>
            <a:fld id="{35C1CD2E-D0C7-B243-BB2D-6638E3662C25}" type="slidenum">
              <a:rPr lang="x-none" smtClean="0"/>
              <a:t>‹#›</a:t>
            </a:fld>
            <a:endParaRPr lang="x-none"/>
          </a:p>
        </p:txBody>
      </p:sp>
    </p:spTree>
    <p:extLst>
      <p:ext uri="{BB962C8B-B14F-4D97-AF65-F5344CB8AC3E}">
        <p14:creationId xmlns:p14="http://schemas.microsoft.com/office/powerpoint/2010/main" val="129944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41CD286-52DD-E14F-B190-54172313F011}"/>
              </a:ext>
            </a:extLst>
          </p:cNvPr>
          <p:cNvSpPr>
            <a:spLocks noGrp="1"/>
          </p:cNvSpPr>
          <p:nvPr>
            <p:ph type="title"/>
          </p:nvPr>
        </p:nvSpPr>
        <p:spPr/>
        <p:txBody>
          <a:bodyPr/>
          <a:lstStyle/>
          <a:p>
            <a:r>
              <a:rPr lang="en-US"/>
              <a:t>Click to edit Master title style</a:t>
            </a:r>
            <a:endParaRPr lang="x-none"/>
          </a:p>
        </p:txBody>
      </p:sp>
      <p:sp>
        <p:nvSpPr>
          <p:cNvPr id="3" name="Content Placeholder 2">
            <a:extLst>
              <a:ext uri="{FF2B5EF4-FFF2-40B4-BE49-F238E27FC236}">
                <a16:creationId xmlns:a16="http://schemas.microsoft.com/office/drawing/2014/main" xmlns="" id="{C426A60A-2D16-E149-8490-30886456656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a:extLst>
              <a:ext uri="{FF2B5EF4-FFF2-40B4-BE49-F238E27FC236}">
                <a16:creationId xmlns:a16="http://schemas.microsoft.com/office/drawing/2014/main" xmlns="" id="{257A5AEE-0087-CC44-820C-08815E21160D}"/>
              </a:ext>
            </a:extLst>
          </p:cNvPr>
          <p:cNvSpPr>
            <a:spLocks noGrp="1"/>
          </p:cNvSpPr>
          <p:nvPr>
            <p:ph type="dt" sz="half" idx="10"/>
          </p:nvPr>
        </p:nvSpPr>
        <p:spPr/>
        <p:txBody>
          <a:bodyPr/>
          <a:lstStyle/>
          <a:p>
            <a:fld id="{A6F60BAE-B379-6E4E-B1A7-AAA33F883341}" type="datetimeFigureOut">
              <a:rPr lang="x-none" smtClean="0"/>
              <a:t>11/30/2020</a:t>
            </a:fld>
            <a:endParaRPr lang="x-none"/>
          </a:p>
        </p:txBody>
      </p:sp>
      <p:sp>
        <p:nvSpPr>
          <p:cNvPr id="5" name="Footer Placeholder 4">
            <a:extLst>
              <a:ext uri="{FF2B5EF4-FFF2-40B4-BE49-F238E27FC236}">
                <a16:creationId xmlns:a16="http://schemas.microsoft.com/office/drawing/2014/main" xmlns="" id="{923EE877-E909-3948-A5AB-C899E60E6E2B}"/>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xmlns="" id="{523FC447-5407-0748-991F-5710664439AC}"/>
              </a:ext>
            </a:extLst>
          </p:cNvPr>
          <p:cNvSpPr>
            <a:spLocks noGrp="1"/>
          </p:cNvSpPr>
          <p:nvPr>
            <p:ph type="sldNum" sz="quarter" idx="12"/>
          </p:nvPr>
        </p:nvSpPr>
        <p:spPr/>
        <p:txBody>
          <a:bodyPr/>
          <a:lstStyle/>
          <a:p>
            <a:fld id="{35C1CD2E-D0C7-B243-BB2D-6638E3662C25}" type="slidenum">
              <a:rPr lang="x-none" smtClean="0"/>
              <a:t>‹#›</a:t>
            </a:fld>
            <a:endParaRPr lang="x-none"/>
          </a:p>
        </p:txBody>
      </p:sp>
    </p:spTree>
    <p:extLst>
      <p:ext uri="{BB962C8B-B14F-4D97-AF65-F5344CB8AC3E}">
        <p14:creationId xmlns:p14="http://schemas.microsoft.com/office/powerpoint/2010/main" val="3914398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2CC8666-93B0-774C-8539-429E38989D5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x-none"/>
          </a:p>
        </p:txBody>
      </p:sp>
      <p:sp>
        <p:nvSpPr>
          <p:cNvPr id="3" name="Text Placeholder 2">
            <a:extLst>
              <a:ext uri="{FF2B5EF4-FFF2-40B4-BE49-F238E27FC236}">
                <a16:creationId xmlns:a16="http://schemas.microsoft.com/office/drawing/2014/main" xmlns="" id="{CCC17D7D-2B7B-514C-AADB-D1DB0F4C2BE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D0303DA3-979A-4044-82DA-5931AF8490FF}"/>
              </a:ext>
            </a:extLst>
          </p:cNvPr>
          <p:cNvSpPr>
            <a:spLocks noGrp="1"/>
          </p:cNvSpPr>
          <p:nvPr>
            <p:ph type="dt" sz="half" idx="10"/>
          </p:nvPr>
        </p:nvSpPr>
        <p:spPr/>
        <p:txBody>
          <a:bodyPr/>
          <a:lstStyle/>
          <a:p>
            <a:fld id="{A6F60BAE-B379-6E4E-B1A7-AAA33F883341}" type="datetimeFigureOut">
              <a:rPr lang="x-none" smtClean="0"/>
              <a:t>11/30/2020</a:t>
            </a:fld>
            <a:endParaRPr lang="x-none"/>
          </a:p>
        </p:txBody>
      </p:sp>
      <p:sp>
        <p:nvSpPr>
          <p:cNvPr id="5" name="Footer Placeholder 4">
            <a:extLst>
              <a:ext uri="{FF2B5EF4-FFF2-40B4-BE49-F238E27FC236}">
                <a16:creationId xmlns:a16="http://schemas.microsoft.com/office/drawing/2014/main" xmlns="" id="{C953A0B9-2668-3742-BDCD-F9C247DB3070}"/>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xmlns="" id="{9971D986-F0DB-1F4E-8FA6-77DC9953C9A1}"/>
              </a:ext>
            </a:extLst>
          </p:cNvPr>
          <p:cNvSpPr>
            <a:spLocks noGrp="1"/>
          </p:cNvSpPr>
          <p:nvPr>
            <p:ph type="sldNum" sz="quarter" idx="12"/>
          </p:nvPr>
        </p:nvSpPr>
        <p:spPr/>
        <p:txBody>
          <a:bodyPr/>
          <a:lstStyle/>
          <a:p>
            <a:fld id="{35C1CD2E-D0C7-B243-BB2D-6638E3662C25}" type="slidenum">
              <a:rPr lang="x-none" smtClean="0"/>
              <a:t>‹#›</a:t>
            </a:fld>
            <a:endParaRPr lang="x-none"/>
          </a:p>
        </p:txBody>
      </p:sp>
    </p:spTree>
    <p:extLst>
      <p:ext uri="{BB962C8B-B14F-4D97-AF65-F5344CB8AC3E}">
        <p14:creationId xmlns:p14="http://schemas.microsoft.com/office/powerpoint/2010/main" val="3850164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01E0BA-72E7-C549-9FCF-1FCDB9666A5D}"/>
              </a:ext>
            </a:extLst>
          </p:cNvPr>
          <p:cNvSpPr>
            <a:spLocks noGrp="1"/>
          </p:cNvSpPr>
          <p:nvPr>
            <p:ph type="title"/>
          </p:nvPr>
        </p:nvSpPr>
        <p:spPr/>
        <p:txBody>
          <a:bodyPr/>
          <a:lstStyle/>
          <a:p>
            <a:r>
              <a:rPr lang="en-US"/>
              <a:t>Click to edit Master title style</a:t>
            </a:r>
            <a:endParaRPr lang="x-none"/>
          </a:p>
        </p:txBody>
      </p:sp>
      <p:sp>
        <p:nvSpPr>
          <p:cNvPr id="3" name="Content Placeholder 2">
            <a:extLst>
              <a:ext uri="{FF2B5EF4-FFF2-40B4-BE49-F238E27FC236}">
                <a16:creationId xmlns:a16="http://schemas.microsoft.com/office/drawing/2014/main" xmlns="" id="{2EEF0120-27CD-F24C-B4C0-B419252F51D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Content Placeholder 3">
            <a:extLst>
              <a:ext uri="{FF2B5EF4-FFF2-40B4-BE49-F238E27FC236}">
                <a16:creationId xmlns:a16="http://schemas.microsoft.com/office/drawing/2014/main" xmlns="" id="{C455D12D-D0F3-314B-81C6-B14B5F3797A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5" name="Date Placeholder 4">
            <a:extLst>
              <a:ext uri="{FF2B5EF4-FFF2-40B4-BE49-F238E27FC236}">
                <a16:creationId xmlns:a16="http://schemas.microsoft.com/office/drawing/2014/main" xmlns="" id="{D150A73C-2EBD-ED4B-A7BF-06B8751BB3B9}"/>
              </a:ext>
            </a:extLst>
          </p:cNvPr>
          <p:cNvSpPr>
            <a:spLocks noGrp="1"/>
          </p:cNvSpPr>
          <p:nvPr>
            <p:ph type="dt" sz="half" idx="10"/>
          </p:nvPr>
        </p:nvSpPr>
        <p:spPr/>
        <p:txBody>
          <a:bodyPr/>
          <a:lstStyle/>
          <a:p>
            <a:fld id="{A6F60BAE-B379-6E4E-B1A7-AAA33F883341}" type="datetimeFigureOut">
              <a:rPr lang="x-none" smtClean="0"/>
              <a:t>11/30/2020</a:t>
            </a:fld>
            <a:endParaRPr lang="x-none"/>
          </a:p>
        </p:txBody>
      </p:sp>
      <p:sp>
        <p:nvSpPr>
          <p:cNvPr id="6" name="Footer Placeholder 5">
            <a:extLst>
              <a:ext uri="{FF2B5EF4-FFF2-40B4-BE49-F238E27FC236}">
                <a16:creationId xmlns:a16="http://schemas.microsoft.com/office/drawing/2014/main" xmlns="" id="{7418E851-E09C-9A42-81CE-C30E78D8C2B9}"/>
              </a:ext>
            </a:extLst>
          </p:cNvPr>
          <p:cNvSpPr>
            <a:spLocks noGrp="1"/>
          </p:cNvSpPr>
          <p:nvPr>
            <p:ph type="ftr" sz="quarter" idx="11"/>
          </p:nvPr>
        </p:nvSpPr>
        <p:spPr/>
        <p:txBody>
          <a:bodyPr/>
          <a:lstStyle/>
          <a:p>
            <a:endParaRPr lang="x-none"/>
          </a:p>
        </p:txBody>
      </p:sp>
      <p:sp>
        <p:nvSpPr>
          <p:cNvPr id="7" name="Slide Number Placeholder 6">
            <a:extLst>
              <a:ext uri="{FF2B5EF4-FFF2-40B4-BE49-F238E27FC236}">
                <a16:creationId xmlns:a16="http://schemas.microsoft.com/office/drawing/2014/main" xmlns="" id="{EFAD6DA4-3D22-894E-B756-8F1B9EBBE272}"/>
              </a:ext>
            </a:extLst>
          </p:cNvPr>
          <p:cNvSpPr>
            <a:spLocks noGrp="1"/>
          </p:cNvSpPr>
          <p:nvPr>
            <p:ph type="sldNum" sz="quarter" idx="12"/>
          </p:nvPr>
        </p:nvSpPr>
        <p:spPr/>
        <p:txBody>
          <a:bodyPr/>
          <a:lstStyle/>
          <a:p>
            <a:fld id="{35C1CD2E-D0C7-B243-BB2D-6638E3662C25}" type="slidenum">
              <a:rPr lang="x-none" smtClean="0"/>
              <a:t>‹#›</a:t>
            </a:fld>
            <a:endParaRPr lang="x-none"/>
          </a:p>
        </p:txBody>
      </p:sp>
    </p:spTree>
    <p:extLst>
      <p:ext uri="{BB962C8B-B14F-4D97-AF65-F5344CB8AC3E}">
        <p14:creationId xmlns:p14="http://schemas.microsoft.com/office/powerpoint/2010/main" val="3637622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B3317CE-DCC4-3443-81F8-E0C623DB2BA1}"/>
              </a:ext>
            </a:extLst>
          </p:cNvPr>
          <p:cNvSpPr>
            <a:spLocks noGrp="1"/>
          </p:cNvSpPr>
          <p:nvPr>
            <p:ph type="title"/>
          </p:nvPr>
        </p:nvSpPr>
        <p:spPr>
          <a:xfrm>
            <a:off x="839788" y="365125"/>
            <a:ext cx="10515600" cy="1325563"/>
          </a:xfrm>
        </p:spPr>
        <p:txBody>
          <a:bodyPr/>
          <a:lstStyle/>
          <a:p>
            <a:r>
              <a:rPr lang="en-US"/>
              <a:t>Click to edit Master title style</a:t>
            </a:r>
            <a:endParaRPr lang="x-none"/>
          </a:p>
        </p:txBody>
      </p:sp>
      <p:sp>
        <p:nvSpPr>
          <p:cNvPr id="3" name="Text Placeholder 2">
            <a:extLst>
              <a:ext uri="{FF2B5EF4-FFF2-40B4-BE49-F238E27FC236}">
                <a16:creationId xmlns:a16="http://schemas.microsoft.com/office/drawing/2014/main" xmlns="" id="{AE57663B-8C58-FD4F-BC2F-F4FC26121F3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D646B7A3-2EED-FC4B-A66B-090C0E83932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5" name="Text Placeholder 4">
            <a:extLst>
              <a:ext uri="{FF2B5EF4-FFF2-40B4-BE49-F238E27FC236}">
                <a16:creationId xmlns:a16="http://schemas.microsoft.com/office/drawing/2014/main" xmlns="" id="{48C20BBF-9A1C-374D-9A58-3A59C7D85BD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CFBBB073-D11D-4748-A475-67E567567BF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7" name="Date Placeholder 6">
            <a:extLst>
              <a:ext uri="{FF2B5EF4-FFF2-40B4-BE49-F238E27FC236}">
                <a16:creationId xmlns:a16="http://schemas.microsoft.com/office/drawing/2014/main" xmlns="" id="{3987F8F0-A6D1-D349-BABF-875F8AED067C}"/>
              </a:ext>
            </a:extLst>
          </p:cNvPr>
          <p:cNvSpPr>
            <a:spLocks noGrp="1"/>
          </p:cNvSpPr>
          <p:nvPr>
            <p:ph type="dt" sz="half" idx="10"/>
          </p:nvPr>
        </p:nvSpPr>
        <p:spPr/>
        <p:txBody>
          <a:bodyPr/>
          <a:lstStyle/>
          <a:p>
            <a:fld id="{A6F60BAE-B379-6E4E-B1A7-AAA33F883341}" type="datetimeFigureOut">
              <a:rPr lang="x-none" smtClean="0"/>
              <a:t>11/30/2020</a:t>
            </a:fld>
            <a:endParaRPr lang="x-none"/>
          </a:p>
        </p:txBody>
      </p:sp>
      <p:sp>
        <p:nvSpPr>
          <p:cNvPr id="8" name="Footer Placeholder 7">
            <a:extLst>
              <a:ext uri="{FF2B5EF4-FFF2-40B4-BE49-F238E27FC236}">
                <a16:creationId xmlns:a16="http://schemas.microsoft.com/office/drawing/2014/main" xmlns="" id="{2A730CB7-EFE9-2A47-B3C4-2F80154C0FCD}"/>
              </a:ext>
            </a:extLst>
          </p:cNvPr>
          <p:cNvSpPr>
            <a:spLocks noGrp="1"/>
          </p:cNvSpPr>
          <p:nvPr>
            <p:ph type="ftr" sz="quarter" idx="11"/>
          </p:nvPr>
        </p:nvSpPr>
        <p:spPr/>
        <p:txBody>
          <a:bodyPr/>
          <a:lstStyle/>
          <a:p>
            <a:endParaRPr lang="x-none"/>
          </a:p>
        </p:txBody>
      </p:sp>
      <p:sp>
        <p:nvSpPr>
          <p:cNvPr id="9" name="Slide Number Placeholder 8">
            <a:extLst>
              <a:ext uri="{FF2B5EF4-FFF2-40B4-BE49-F238E27FC236}">
                <a16:creationId xmlns:a16="http://schemas.microsoft.com/office/drawing/2014/main" xmlns="" id="{13710788-AA64-334C-8551-6655F9ADEDE9}"/>
              </a:ext>
            </a:extLst>
          </p:cNvPr>
          <p:cNvSpPr>
            <a:spLocks noGrp="1"/>
          </p:cNvSpPr>
          <p:nvPr>
            <p:ph type="sldNum" sz="quarter" idx="12"/>
          </p:nvPr>
        </p:nvSpPr>
        <p:spPr/>
        <p:txBody>
          <a:bodyPr/>
          <a:lstStyle/>
          <a:p>
            <a:fld id="{35C1CD2E-D0C7-B243-BB2D-6638E3662C25}" type="slidenum">
              <a:rPr lang="x-none" smtClean="0"/>
              <a:t>‹#›</a:t>
            </a:fld>
            <a:endParaRPr lang="x-none"/>
          </a:p>
        </p:txBody>
      </p:sp>
    </p:spTree>
    <p:extLst>
      <p:ext uri="{BB962C8B-B14F-4D97-AF65-F5344CB8AC3E}">
        <p14:creationId xmlns:p14="http://schemas.microsoft.com/office/powerpoint/2010/main" val="1710031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4CD99A0-3AC4-954A-AE38-0A53C3421DF8}"/>
              </a:ext>
            </a:extLst>
          </p:cNvPr>
          <p:cNvSpPr>
            <a:spLocks noGrp="1"/>
          </p:cNvSpPr>
          <p:nvPr>
            <p:ph type="title"/>
          </p:nvPr>
        </p:nvSpPr>
        <p:spPr/>
        <p:txBody>
          <a:bodyPr/>
          <a:lstStyle/>
          <a:p>
            <a:r>
              <a:rPr lang="en-US"/>
              <a:t>Click to edit Master title style</a:t>
            </a:r>
            <a:endParaRPr lang="x-none"/>
          </a:p>
        </p:txBody>
      </p:sp>
      <p:sp>
        <p:nvSpPr>
          <p:cNvPr id="3" name="Date Placeholder 2">
            <a:extLst>
              <a:ext uri="{FF2B5EF4-FFF2-40B4-BE49-F238E27FC236}">
                <a16:creationId xmlns:a16="http://schemas.microsoft.com/office/drawing/2014/main" xmlns="" id="{C35A030F-89B8-3842-951F-5EEF1791D55C}"/>
              </a:ext>
            </a:extLst>
          </p:cNvPr>
          <p:cNvSpPr>
            <a:spLocks noGrp="1"/>
          </p:cNvSpPr>
          <p:nvPr>
            <p:ph type="dt" sz="half" idx="10"/>
          </p:nvPr>
        </p:nvSpPr>
        <p:spPr/>
        <p:txBody>
          <a:bodyPr/>
          <a:lstStyle/>
          <a:p>
            <a:fld id="{A6F60BAE-B379-6E4E-B1A7-AAA33F883341}" type="datetimeFigureOut">
              <a:rPr lang="x-none" smtClean="0"/>
              <a:t>11/30/2020</a:t>
            </a:fld>
            <a:endParaRPr lang="x-none"/>
          </a:p>
        </p:txBody>
      </p:sp>
      <p:sp>
        <p:nvSpPr>
          <p:cNvPr id="4" name="Footer Placeholder 3">
            <a:extLst>
              <a:ext uri="{FF2B5EF4-FFF2-40B4-BE49-F238E27FC236}">
                <a16:creationId xmlns:a16="http://schemas.microsoft.com/office/drawing/2014/main" xmlns="" id="{F25AAD44-936D-E341-A4B4-701C63A4095A}"/>
              </a:ext>
            </a:extLst>
          </p:cNvPr>
          <p:cNvSpPr>
            <a:spLocks noGrp="1"/>
          </p:cNvSpPr>
          <p:nvPr>
            <p:ph type="ftr" sz="quarter" idx="11"/>
          </p:nvPr>
        </p:nvSpPr>
        <p:spPr/>
        <p:txBody>
          <a:bodyPr/>
          <a:lstStyle/>
          <a:p>
            <a:endParaRPr lang="x-none"/>
          </a:p>
        </p:txBody>
      </p:sp>
      <p:sp>
        <p:nvSpPr>
          <p:cNvPr id="5" name="Slide Number Placeholder 4">
            <a:extLst>
              <a:ext uri="{FF2B5EF4-FFF2-40B4-BE49-F238E27FC236}">
                <a16:creationId xmlns:a16="http://schemas.microsoft.com/office/drawing/2014/main" xmlns="" id="{3567E2C6-2683-C145-91CB-A363C6B4B638}"/>
              </a:ext>
            </a:extLst>
          </p:cNvPr>
          <p:cNvSpPr>
            <a:spLocks noGrp="1"/>
          </p:cNvSpPr>
          <p:nvPr>
            <p:ph type="sldNum" sz="quarter" idx="12"/>
          </p:nvPr>
        </p:nvSpPr>
        <p:spPr/>
        <p:txBody>
          <a:bodyPr/>
          <a:lstStyle/>
          <a:p>
            <a:fld id="{35C1CD2E-D0C7-B243-BB2D-6638E3662C25}" type="slidenum">
              <a:rPr lang="x-none" smtClean="0"/>
              <a:t>‹#›</a:t>
            </a:fld>
            <a:endParaRPr lang="x-none"/>
          </a:p>
        </p:txBody>
      </p:sp>
    </p:spTree>
    <p:extLst>
      <p:ext uri="{BB962C8B-B14F-4D97-AF65-F5344CB8AC3E}">
        <p14:creationId xmlns:p14="http://schemas.microsoft.com/office/powerpoint/2010/main" val="3815320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60486903-BAE6-4D44-BBDE-722A783C707D}"/>
              </a:ext>
            </a:extLst>
          </p:cNvPr>
          <p:cNvSpPr>
            <a:spLocks noGrp="1"/>
          </p:cNvSpPr>
          <p:nvPr>
            <p:ph type="dt" sz="half" idx="10"/>
          </p:nvPr>
        </p:nvSpPr>
        <p:spPr/>
        <p:txBody>
          <a:bodyPr/>
          <a:lstStyle/>
          <a:p>
            <a:fld id="{A6F60BAE-B379-6E4E-B1A7-AAA33F883341}" type="datetimeFigureOut">
              <a:rPr lang="x-none" smtClean="0"/>
              <a:t>11/30/2020</a:t>
            </a:fld>
            <a:endParaRPr lang="x-none"/>
          </a:p>
        </p:txBody>
      </p:sp>
      <p:sp>
        <p:nvSpPr>
          <p:cNvPr id="3" name="Footer Placeholder 2">
            <a:extLst>
              <a:ext uri="{FF2B5EF4-FFF2-40B4-BE49-F238E27FC236}">
                <a16:creationId xmlns:a16="http://schemas.microsoft.com/office/drawing/2014/main" xmlns="" id="{E1D0CB90-77F4-C24A-8667-A83F6ABF12CC}"/>
              </a:ext>
            </a:extLst>
          </p:cNvPr>
          <p:cNvSpPr>
            <a:spLocks noGrp="1"/>
          </p:cNvSpPr>
          <p:nvPr>
            <p:ph type="ftr" sz="quarter" idx="11"/>
          </p:nvPr>
        </p:nvSpPr>
        <p:spPr/>
        <p:txBody>
          <a:bodyPr/>
          <a:lstStyle/>
          <a:p>
            <a:endParaRPr lang="x-none"/>
          </a:p>
        </p:txBody>
      </p:sp>
      <p:sp>
        <p:nvSpPr>
          <p:cNvPr id="4" name="Slide Number Placeholder 3">
            <a:extLst>
              <a:ext uri="{FF2B5EF4-FFF2-40B4-BE49-F238E27FC236}">
                <a16:creationId xmlns:a16="http://schemas.microsoft.com/office/drawing/2014/main" xmlns="" id="{747F6B3A-2015-7748-8B89-FF1F2F66598F}"/>
              </a:ext>
            </a:extLst>
          </p:cNvPr>
          <p:cNvSpPr>
            <a:spLocks noGrp="1"/>
          </p:cNvSpPr>
          <p:nvPr>
            <p:ph type="sldNum" sz="quarter" idx="12"/>
          </p:nvPr>
        </p:nvSpPr>
        <p:spPr/>
        <p:txBody>
          <a:bodyPr/>
          <a:lstStyle/>
          <a:p>
            <a:fld id="{35C1CD2E-D0C7-B243-BB2D-6638E3662C25}" type="slidenum">
              <a:rPr lang="x-none" smtClean="0"/>
              <a:t>‹#›</a:t>
            </a:fld>
            <a:endParaRPr lang="x-none"/>
          </a:p>
        </p:txBody>
      </p:sp>
    </p:spTree>
    <p:extLst>
      <p:ext uri="{BB962C8B-B14F-4D97-AF65-F5344CB8AC3E}">
        <p14:creationId xmlns:p14="http://schemas.microsoft.com/office/powerpoint/2010/main" val="1730334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5743090-E5A7-A44D-9CB6-2E2F95997E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x-none"/>
          </a:p>
        </p:txBody>
      </p:sp>
      <p:sp>
        <p:nvSpPr>
          <p:cNvPr id="3" name="Content Placeholder 2">
            <a:extLst>
              <a:ext uri="{FF2B5EF4-FFF2-40B4-BE49-F238E27FC236}">
                <a16:creationId xmlns:a16="http://schemas.microsoft.com/office/drawing/2014/main" xmlns="" id="{7BF4AE42-DA5D-C545-9A40-76ADB793BD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Text Placeholder 3">
            <a:extLst>
              <a:ext uri="{FF2B5EF4-FFF2-40B4-BE49-F238E27FC236}">
                <a16:creationId xmlns:a16="http://schemas.microsoft.com/office/drawing/2014/main" xmlns="" id="{51D1534C-1D44-2146-9350-B2BDD62419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E2EC0BB8-11B0-EA40-B0BE-1E542257B7D6}"/>
              </a:ext>
            </a:extLst>
          </p:cNvPr>
          <p:cNvSpPr>
            <a:spLocks noGrp="1"/>
          </p:cNvSpPr>
          <p:nvPr>
            <p:ph type="dt" sz="half" idx="10"/>
          </p:nvPr>
        </p:nvSpPr>
        <p:spPr/>
        <p:txBody>
          <a:bodyPr/>
          <a:lstStyle/>
          <a:p>
            <a:fld id="{A6F60BAE-B379-6E4E-B1A7-AAA33F883341}" type="datetimeFigureOut">
              <a:rPr lang="x-none" smtClean="0"/>
              <a:t>11/30/2020</a:t>
            </a:fld>
            <a:endParaRPr lang="x-none"/>
          </a:p>
        </p:txBody>
      </p:sp>
      <p:sp>
        <p:nvSpPr>
          <p:cNvPr id="6" name="Footer Placeholder 5">
            <a:extLst>
              <a:ext uri="{FF2B5EF4-FFF2-40B4-BE49-F238E27FC236}">
                <a16:creationId xmlns:a16="http://schemas.microsoft.com/office/drawing/2014/main" xmlns="" id="{E10AB041-A8AB-5E48-80E8-9BB1419D82CF}"/>
              </a:ext>
            </a:extLst>
          </p:cNvPr>
          <p:cNvSpPr>
            <a:spLocks noGrp="1"/>
          </p:cNvSpPr>
          <p:nvPr>
            <p:ph type="ftr" sz="quarter" idx="11"/>
          </p:nvPr>
        </p:nvSpPr>
        <p:spPr/>
        <p:txBody>
          <a:bodyPr/>
          <a:lstStyle/>
          <a:p>
            <a:endParaRPr lang="x-none"/>
          </a:p>
        </p:txBody>
      </p:sp>
      <p:sp>
        <p:nvSpPr>
          <p:cNvPr id="7" name="Slide Number Placeholder 6">
            <a:extLst>
              <a:ext uri="{FF2B5EF4-FFF2-40B4-BE49-F238E27FC236}">
                <a16:creationId xmlns:a16="http://schemas.microsoft.com/office/drawing/2014/main" xmlns="" id="{110ADDDB-6182-9642-9DFC-559742E5B111}"/>
              </a:ext>
            </a:extLst>
          </p:cNvPr>
          <p:cNvSpPr>
            <a:spLocks noGrp="1"/>
          </p:cNvSpPr>
          <p:nvPr>
            <p:ph type="sldNum" sz="quarter" idx="12"/>
          </p:nvPr>
        </p:nvSpPr>
        <p:spPr/>
        <p:txBody>
          <a:bodyPr/>
          <a:lstStyle/>
          <a:p>
            <a:fld id="{35C1CD2E-D0C7-B243-BB2D-6638E3662C25}" type="slidenum">
              <a:rPr lang="x-none" smtClean="0"/>
              <a:t>‹#›</a:t>
            </a:fld>
            <a:endParaRPr lang="x-none"/>
          </a:p>
        </p:txBody>
      </p:sp>
    </p:spTree>
    <p:extLst>
      <p:ext uri="{BB962C8B-B14F-4D97-AF65-F5344CB8AC3E}">
        <p14:creationId xmlns:p14="http://schemas.microsoft.com/office/powerpoint/2010/main" val="2051103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93D9985-735D-A64E-ACCC-2AC2C4FB32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x-none"/>
          </a:p>
        </p:txBody>
      </p:sp>
      <p:sp>
        <p:nvSpPr>
          <p:cNvPr id="3" name="Picture Placeholder 2">
            <a:extLst>
              <a:ext uri="{FF2B5EF4-FFF2-40B4-BE49-F238E27FC236}">
                <a16:creationId xmlns:a16="http://schemas.microsoft.com/office/drawing/2014/main" xmlns="" id="{C3741E26-55DE-BA43-BFA1-822AA78A1CB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x-none"/>
          </a:p>
        </p:txBody>
      </p:sp>
      <p:sp>
        <p:nvSpPr>
          <p:cNvPr id="4" name="Text Placeholder 3">
            <a:extLst>
              <a:ext uri="{FF2B5EF4-FFF2-40B4-BE49-F238E27FC236}">
                <a16:creationId xmlns:a16="http://schemas.microsoft.com/office/drawing/2014/main" xmlns="" id="{33044F6B-6D03-B042-BE8C-D5156A7B18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02C7AF65-778B-6146-A79A-B684BFC4F248}"/>
              </a:ext>
            </a:extLst>
          </p:cNvPr>
          <p:cNvSpPr>
            <a:spLocks noGrp="1"/>
          </p:cNvSpPr>
          <p:nvPr>
            <p:ph type="dt" sz="half" idx="10"/>
          </p:nvPr>
        </p:nvSpPr>
        <p:spPr/>
        <p:txBody>
          <a:bodyPr/>
          <a:lstStyle/>
          <a:p>
            <a:fld id="{A6F60BAE-B379-6E4E-B1A7-AAA33F883341}" type="datetimeFigureOut">
              <a:rPr lang="x-none" smtClean="0"/>
              <a:t>11/30/2020</a:t>
            </a:fld>
            <a:endParaRPr lang="x-none"/>
          </a:p>
        </p:txBody>
      </p:sp>
      <p:sp>
        <p:nvSpPr>
          <p:cNvPr id="6" name="Footer Placeholder 5">
            <a:extLst>
              <a:ext uri="{FF2B5EF4-FFF2-40B4-BE49-F238E27FC236}">
                <a16:creationId xmlns:a16="http://schemas.microsoft.com/office/drawing/2014/main" xmlns="" id="{B57CB445-1B2D-F940-A0B9-35802498AC3B}"/>
              </a:ext>
            </a:extLst>
          </p:cNvPr>
          <p:cNvSpPr>
            <a:spLocks noGrp="1"/>
          </p:cNvSpPr>
          <p:nvPr>
            <p:ph type="ftr" sz="quarter" idx="11"/>
          </p:nvPr>
        </p:nvSpPr>
        <p:spPr/>
        <p:txBody>
          <a:bodyPr/>
          <a:lstStyle/>
          <a:p>
            <a:endParaRPr lang="x-none"/>
          </a:p>
        </p:txBody>
      </p:sp>
      <p:sp>
        <p:nvSpPr>
          <p:cNvPr id="7" name="Slide Number Placeholder 6">
            <a:extLst>
              <a:ext uri="{FF2B5EF4-FFF2-40B4-BE49-F238E27FC236}">
                <a16:creationId xmlns:a16="http://schemas.microsoft.com/office/drawing/2014/main" xmlns="" id="{F3FB21E9-6A3E-7148-8FB8-E30CA07D515D}"/>
              </a:ext>
            </a:extLst>
          </p:cNvPr>
          <p:cNvSpPr>
            <a:spLocks noGrp="1"/>
          </p:cNvSpPr>
          <p:nvPr>
            <p:ph type="sldNum" sz="quarter" idx="12"/>
          </p:nvPr>
        </p:nvSpPr>
        <p:spPr/>
        <p:txBody>
          <a:bodyPr/>
          <a:lstStyle/>
          <a:p>
            <a:fld id="{35C1CD2E-D0C7-B243-BB2D-6638E3662C25}" type="slidenum">
              <a:rPr lang="x-none" smtClean="0"/>
              <a:t>‹#›</a:t>
            </a:fld>
            <a:endParaRPr lang="x-none"/>
          </a:p>
        </p:txBody>
      </p:sp>
    </p:spTree>
    <p:extLst>
      <p:ext uri="{BB962C8B-B14F-4D97-AF65-F5344CB8AC3E}">
        <p14:creationId xmlns:p14="http://schemas.microsoft.com/office/powerpoint/2010/main" val="399736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9B8A356D-D1FF-DB42-BFCB-755CD811E9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x-none"/>
          </a:p>
        </p:txBody>
      </p:sp>
      <p:sp>
        <p:nvSpPr>
          <p:cNvPr id="3" name="Text Placeholder 2">
            <a:extLst>
              <a:ext uri="{FF2B5EF4-FFF2-40B4-BE49-F238E27FC236}">
                <a16:creationId xmlns:a16="http://schemas.microsoft.com/office/drawing/2014/main" xmlns="" id="{1A34CE03-1F8B-E643-84ED-78C480187CB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a:extLst>
              <a:ext uri="{FF2B5EF4-FFF2-40B4-BE49-F238E27FC236}">
                <a16:creationId xmlns:a16="http://schemas.microsoft.com/office/drawing/2014/main" xmlns="" id="{84E1D1F0-B919-7549-B37F-6051F4E4050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F60BAE-B379-6E4E-B1A7-AAA33F883341}" type="datetimeFigureOut">
              <a:rPr lang="x-none" smtClean="0"/>
              <a:t>11/30/2020</a:t>
            </a:fld>
            <a:endParaRPr lang="x-none"/>
          </a:p>
        </p:txBody>
      </p:sp>
      <p:sp>
        <p:nvSpPr>
          <p:cNvPr id="5" name="Footer Placeholder 4">
            <a:extLst>
              <a:ext uri="{FF2B5EF4-FFF2-40B4-BE49-F238E27FC236}">
                <a16:creationId xmlns:a16="http://schemas.microsoft.com/office/drawing/2014/main" xmlns="" id="{1FF34877-3593-C542-87AF-225F82056B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x-none"/>
          </a:p>
        </p:txBody>
      </p:sp>
      <p:sp>
        <p:nvSpPr>
          <p:cNvPr id="6" name="Slide Number Placeholder 5">
            <a:extLst>
              <a:ext uri="{FF2B5EF4-FFF2-40B4-BE49-F238E27FC236}">
                <a16:creationId xmlns:a16="http://schemas.microsoft.com/office/drawing/2014/main" xmlns="" id="{CD775A22-161F-E64B-8C51-2495C0D7975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C1CD2E-D0C7-B243-BB2D-6638E3662C25}" type="slidenum">
              <a:rPr lang="x-none" smtClean="0"/>
              <a:t>‹#›</a:t>
            </a:fld>
            <a:endParaRPr lang="x-none"/>
          </a:p>
        </p:txBody>
      </p:sp>
    </p:spTree>
    <p:extLst>
      <p:ext uri="{BB962C8B-B14F-4D97-AF65-F5344CB8AC3E}">
        <p14:creationId xmlns:p14="http://schemas.microsoft.com/office/powerpoint/2010/main" val="21134583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CDFE15-82E2-C747-8840-76C047338D33}"/>
              </a:ext>
            </a:extLst>
          </p:cNvPr>
          <p:cNvSpPr>
            <a:spLocks noGrp="1"/>
          </p:cNvSpPr>
          <p:nvPr>
            <p:ph type="ctrTitle"/>
          </p:nvPr>
        </p:nvSpPr>
        <p:spPr/>
        <p:txBody>
          <a:bodyPr/>
          <a:lstStyle/>
          <a:p>
            <a:r>
              <a:rPr lang="en-US" b="1" dirty="0">
                <a:solidFill>
                  <a:srgbClr val="7030A0"/>
                </a:solidFill>
              </a:rPr>
              <a:t>Medicine presentation and administration</a:t>
            </a:r>
            <a:endParaRPr lang="x-none" b="1" dirty="0">
              <a:solidFill>
                <a:srgbClr val="7030A0"/>
              </a:solidFill>
            </a:endParaRPr>
          </a:p>
        </p:txBody>
      </p:sp>
      <p:sp>
        <p:nvSpPr>
          <p:cNvPr id="3" name="Subtitle 2">
            <a:extLst>
              <a:ext uri="{FF2B5EF4-FFF2-40B4-BE49-F238E27FC236}">
                <a16:creationId xmlns:a16="http://schemas.microsoft.com/office/drawing/2014/main" xmlns="" id="{EEEF7034-D5ED-BD4F-BBC0-818E488A0E71}"/>
              </a:ext>
            </a:extLst>
          </p:cNvPr>
          <p:cNvSpPr>
            <a:spLocks noGrp="1"/>
          </p:cNvSpPr>
          <p:nvPr>
            <p:ph type="subTitle" idx="1"/>
          </p:nvPr>
        </p:nvSpPr>
        <p:spPr/>
        <p:txBody>
          <a:bodyPr>
            <a:normAutofit/>
          </a:bodyPr>
          <a:lstStyle/>
          <a:p>
            <a:endParaRPr lang="en-US" sz="4800" b="1" dirty="0"/>
          </a:p>
          <a:p>
            <a:r>
              <a:rPr lang="en-US" sz="4800" b="1" dirty="0" err="1">
                <a:solidFill>
                  <a:srgbClr val="002060"/>
                </a:solidFill>
              </a:rPr>
              <a:t>Lec</a:t>
            </a:r>
            <a:r>
              <a:rPr lang="en-US" sz="4800" b="1" dirty="0">
                <a:solidFill>
                  <a:srgbClr val="002060"/>
                </a:solidFill>
              </a:rPr>
              <a:t>. Dr. Abeer A. Rashid</a:t>
            </a:r>
            <a:endParaRPr lang="x-none" sz="4800" b="1" dirty="0">
              <a:solidFill>
                <a:srgbClr val="002060"/>
              </a:solidFill>
            </a:endParaRPr>
          </a:p>
        </p:txBody>
      </p:sp>
    </p:spTree>
    <p:extLst>
      <p:ext uri="{BB962C8B-B14F-4D97-AF65-F5344CB8AC3E}">
        <p14:creationId xmlns:p14="http://schemas.microsoft.com/office/powerpoint/2010/main" val="24071304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4E50300-9379-174A-82B9-6225AFC46267}"/>
              </a:ext>
            </a:extLst>
          </p:cNvPr>
          <p:cNvSpPr>
            <a:spLocks noGrp="1"/>
          </p:cNvSpPr>
          <p:nvPr>
            <p:ph type="title"/>
          </p:nvPr>
        </p:nvSpPr>
        <p:spPr/>
        <p:txBody>
          <a:bodyPr/>
          <a:lstStyle/>
          <a:p>
            <a:r>
              <a:rPr lang="en-US" b="1" dirty="0">
                <a:solidFill>
                  <a:srgbClr val="7030A0"/>
                </a:solidFill>
              </a:rPr>
              <a:t>Considerations in dosage form development</a:t>
            </a:r>
            <a:endParaRPr lang="x-none" b="1" dirty="0">
              <a:solidFill>
                <a:srgbClr val="7030A0"/>
              </a:solidFill>
            </a:endParaRPr>
          </a:p>
        </p:txBody>
      </p:sp>
      <p:sp>
        <p:nvSpPr>
          <p:cNvPr id="3" name="Content Placeholder 2">
            <a:extLst>
              <a:ext uri="{FF2B5EF4-FFF2-40B4-BE49-F238E27FC236}">
                <a16:creationId xmlns:a16="http://schemas.microsoft.com/office/drawing/2014/main" xmlns="" id="{64169F42-5EB9-1047-AEB3-87578BEE67E0}"/>
              </a:ext>
            </a:extLst>
          </p:cNvPr>
          <p:cNvSpPr>
            <a:spLocks noGrp="1"/>
          </p:cNvSpPr>
          <p:nvPr>
            <p:ph idx="1"/>
          </p:nvPr>
        </p:nvSpPr>
        <p:spPr/>
        <p:txBody>
          <a:bodyPr>
            <a:normAutofit/>
          </a:bodyPr>
          <a:lstStyle/>
          <a:p>
            <a:r>
              <a:rPr lang="en-US" sz="3200" dirty="0"/>
              <a:t>Conceal taste and </a:t>
            </a:r>
            <a:r>
              <a:rPr lang="en-US" sz="3200" dirty="0" err="1"/>
              <a:t>odour</a:t>
            </a:r>
            <a:r>
              <a:rPr lang="en-US" sz="3200" dirty="0"/>
              <a:t> for orally administered preparations (e.g. capsules, syrups) </a:t>
            </a:r>
          </a:p>
          <a:p>
            <a:r>
              <a:rPr lang="en-US" sz="3200" dirty="0"/>
              <a:t>Provide protection of drug from destruction in the stomach after oral administration (e.g. enteric-coated tablets) </a:t>
            </a:r>
          </a:p>
          <a:p>
            <a:r>
              <a:rPr lang="en-US" sz="3200" dirty="0"/>
              <a:t> Provide liquid preparations of drugs that are insoluble or unstable in a vehicle (e.g. suspensions) </a:t>
            </a:r>
          </a:p>
          <a:p>
            <a:r>
              <a:rPr lang="en-US" sz="3200" dirty="0"/>
              <a:t> Provide rate-controlled drug action (e.g. modified-release tablets and capsules).</a:t>
            </a:r>
            <a:endParaRPr lang="x-none" sz="3200" dirty="0"/>
          </a:p>
        </p:txBody>
      </p:sp>
    </p:spTree>
    <p:extLst>
      <p:ext uri="{BB962C8B-B14F-4D97-AF65-F5344CB8AC3E}">
        <p14:creationId xmlns:p14="http://schemas.microsoft.com/office/powerpoint/2010/main" val="12092171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3794845-9A4C-344A-B461-AB0C83E6ABA4}"/>
              </a:ext>
            </a:extLst>
          </p:cNvPr>
          <p:cNvSpPr>
            <a:spLocks noGrp="1"/>
          </p:cNvSpPr>
          <p:nvPr>
            <p:ph type="title"/>
          </p:nvPr>
        </p:nvSpPr>
        <p:spPr/>
        <p:txBody>
          <a:bodyPr/>
          <a:lstStyle/>
          <a:p>
            <a:r>
              <a:rPr lang="en-US" b="1" dirty="0">
                <a:solidFill>
                  <a:srgbClr val="7030A0"/>
                </a:solidFill>
              </a:rPr>
              <a:t>Routes of administration and examples of dosage forms</a:t>
            </a:r>
            <a:endParaRPr lang="x-none" b="1" dirty="0">
              <a:solidFill>
                <a:srgbClr val="7030A0"/>
              </a:solidFill>
            </a:endParaRPr>
          </a:p>
        </p:txBody>
      </p:sp>
      <p:sp>
        <p:nvSpPr>
          <p:cNvPr id="3" name="Content Placeholder 2">
            <a:extLst>
              <a:ext uri="{FF2B5EF4-FFF2-40B4-BE49-F238E27FC236}">
                <a16:creationId xmlns:a16="http://schemas.microsoft.com/office/drawing/2014/main" xmlns="" id="{91DD1349-E40E-5C4D-9446-EC6C2CD6C887}"/>
              </a:ext>
            </a:extLst>
          </p:cNvPr>
          <p:cNvSpPr>
            <a:spLocks noGrp="1"/>
          </p:cNvSpPr>
          <p:nvPr>
            <p:ph idx="1"/>
          </p:nvPr>
        </p:nvSpPr>
        <p:spPr/>
        <p:txBody>
          <a:bodyPr>
            <a:normAutofit/>
          </a:bodyPr>
          <a:lstStyle/>
          <a:p>
            <a:r>
              <a:rPr lang="en-US" sz="3200" b="1" dirty="0"/>
              <a:t>Oral route:–</a:t>
            </a:r>
            <a:r>
              <a:rPr lang="en-US" sz="3200" dirty="0"/>
              <a:t>solid oral dosage forms (tablets, capsules)</a:t>
            </a:r>
          </a:p>
          <a:p>
            <a:r>
              <a:rPr lang="en-US" sz="3200" dirty="0"/>
              <a:t>liquid oral dosage forms (syrups, suspension) </a:t>
            </a:r>
          </a:p>
          <a:p>
            <a:r>
              <a:rPr lang="en-US" sz="3200" b="1" dirty="0"/>
              <a:t>Topical route:–</a:t>
            </a:r>
            <a:r>
              <a:rPr lang="en-US" sz="3200" dirty="0"/>
              <a:t>transdermal drug delivery–inhalation–nasal, ophthalmic ear drops–creams, ointments, lotions, powders</a:t>
            </a:r>
          </a:p>
          <a:p>
            <a:r>
              <a:rPr lang="en-US" sz="3200" b="1" dirty="0"/>
              <a:t> Parenteral route:–</a:t>
            </a:r>
            <a:r>
              <a:rPr lang="en-US" sz="3200" dirty="0"/>
              <a:t>intramuscular, subcutaneous, intravenous–use of pumps, implants </a:t>
            </a:r>
          </a:p>
          <a:p>
            <a:r>
              <a:rPr lang="en-US" sz="3200" b="1" dirty="0"/>
              <a:t> Rectal route:</a:t>
            </a:r>
            <a:r>
              <a:rPr lang="en-US" sz="3200" dirty="0"/>
              <a:t>–enemas, suppositories </a:t>
            </a:r>
          </a:p>
          <a:p>
            <a:r>
              <a:rPr lang="en-US" sz="3200" b="1" dirty="0"/>
              <a:t> Vaginal route:–</a:t>
            </a:r>
            <a:r>
              <a:rPr lang="en-US" sz="3200" dirty="0"/>
              <a:t>pessaries, fluid solutions, creams.</a:t>
            </a:r>
            <a:endParaRPr lang="x-none" sz="3200" dirty="0"/>
          </a:p>
        </p:txBody>
      </p:sp>
    </p:spTree>
    <p:extLst>
      <p:ext uri="{BB962C8B-B14F-4D97-AF65-F5344CB8AC3E}">
        <p14:creationId xmlns:p14="http://schemas.microsoft.com/office/powerpoint/2010/main" val="28425190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4E26FE9-DAC9-6943-9C4D-FE30D91500C7}"/>
              </a:ext>
            </a:extLst>
          </p:cNvPr>
          <p:cNvSpPr>
            <a:spLocks noGrp="1"/>
          </p:cNvSpPr>
          <p:nvPr>
            <p:ph idx="1"/>
          </p:nvPr>
        </p:nvSpPr>
        <p:spPr>
          <a:xfrm>
            <a:off x="838200" y="551447"/>
            <a:ext cx="10515600" cy="5625516"/>
          </a:xfrm>
        </p:spPr>
        <p:txBody>
          <a:bodyPr>
            <a:noAutofit/>
          </a:bodyPr>
          <a:lstStyle/>
          <a:p>
            <a:r>
              <a:rPr lang="en-US" sz="3200" b="1" dirty="0">
                <a:solidFill>
                  <a:srgbClr val="C00000"/>
                </a:solidFill>
              </a:rPr>
              <a:t>Oral route </a:t>
            </a:r>
          </a:p>
          <a:p>
            <a:r>
              <a:rPr lang="en-US" sz="3200" b="1" dirty="0">
                <a:solidFill>
                  <a:srgbClr val="7030A0"/>
                </a:solidFill>
              </a:rPr>
              <a:t>Advantages</a:t>
            </a:r>
            <a:r>
              <a:rPr lang="en-US" sz="3200" dirty="0"/>
              <a:t> </a:t>
            </a:r>
          </a:p>
          <a:p>
            <a:r>
              <a:rPr lang="en-US" sz="3200" dirty="0"/>
              <a:t> Simple, convenient </a:t>
            </a:r>
          </a:p>
          <a:p>
            <a:r>
              <a:rPr lang="en-US" sz="3200" dirty="0"/>
              <a:t> Self-administration possible. </a:t>
            </a:r>
          </a:p>
          <a:p>
            <a:r>
              <a:rPr lang="en-US" sz="3200" b="1" dirty="0">
                <a:solidFill>
                  <a:srgbClr val="7030A0"/>
                </a:solidFill>
              </a:rPr>
              <a:t>Disadvantages</a:t>
            </a:r>
            <a:r>
              <a:rPr lang="en-US" sz="3200" dirty="0"/>
              <a:t> </a:t>
            </a:r>
          </a:p>
          <a:p>
            <a:r>
              <a:rPr lang="en-US" sz="3200" dirty="0"/>
              <a:t> Irregular absorption from the gastrointestinal tract (e.g. due to food) </a:t>
            </a:r>
          </a:p>
          <a:p>
            <a:r>
              <a:rPr lang="en-US" sz="3200" dirty="0"/>
              <a:t> Drugs may be destroyed by acid or enzymes in the gastrointestinal tract </a:t>
            </a:r>
          </a:p>
          <a:p>
            <a:r>
              <a:rPr lang="en-US" sz="3200" dirty="0"/>
              <a:t> Limitations when patient is unconscious, vomiting or in pre-/post-operative patients.</a:t>
            </a:r>
            <a:endParaRPr lang="x-none" sz="3200" dirty="0"/>
          </a:p>
        </p:txBody>
      </p:sp>
    </p:spTree>
    <p:extLst>
      <p:ext uri="{BB962C8B-B14F-4D97-AF65-F5344CB8AC3E}">
        <p14:creationId xmlns:p14="http://schemas.microsoft.com/office/powerpoint/2010/main" val="38853318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638564B-714E-D742-888D-7236E5F29A7D}"/>
              </a:ext>
            </a:extLst>
          </p:cNvPr>
          <p:cNvSpPr>
            <a:spLocks noGrp="1"/>
          </p:cNvSpPr>
          <p:nvPr>
            <p:ph idx="1"/>
          </p:nvPr>
        </p:nvSpPr>
        <p:spPr>
          <a:xfrm>
            <a:off x="838200" y="651711"/>
            <a:ext cx="10515600" cy="5525252"/>
          </a:xfrm>
        </p:spPr>
        <p:txBody>
          <a:bodyPr>
            <a:normAutofit/>
          </a:bodyPr>
          <a:lstStyle/>
          <a:p>
            <a:r>
              <a:rPr lang="en-US" sz="3200" b="1" dirty="0">
                <a:solidFill>
                  <a:srgbClr val="C00000"/>
                </a:solidFill>
              </a:rPr>
              <a:t>Formulations</a:t>
            </a:r>
            <a:r>
              <a:rPr lang="en-US" sz="3200" dirty="0"/>
              <a:t> </a:t>
            </a:r>
          </a:p>
          <a:p>
            <a:r>
              <a:rPr lang="en-US" sz="3200" dirty="0"/>
              <a:t>Tablets may be:–effervescent–enteric coated–modified release </a:t>
            </a:r>
          </a:p>
          <a:p>
            <a:r>
              <a:rPr lang="en-US" sz="3200" dirty="0"/>
              <a:t> Capsules are easier to swallow but more costly to produce.</a:t>
            </a:r>
          </a:p>
          <a:p>
            <a:r>
              <a:rPr lang="en-US" sz="3200" dirty="0"/>
              <a:t> They may be:–</a:t>
            </a:r>
            <a:r>
              <a:rPr lang="en-US" sz="3200" b="1" dirty="0"/>
              <a:t>soft capsule</a:t>
            </a:r>
            <a:r>
              <a:rPr lang="en-US" sz="3200" dirty="0"/>
              <a:t>: a unit that is formed from one piece and where the processes of filling and formation of the outer unit are carried out in a single operation or–</a:t>
            </a:r>
            <a:r>
              <a:rPr lang="en-US" sz="3200" b="1" dirty="0"/>
              <a:t>hard capsule:</a:t>
            </a:r>
            <a:r>
              <a:rPr lang="en-US" sz="3200" dirty="0"/>
              <a:t> consists of two separate components, namely the cap and the body.</a:t>
            </a:r>
            <a:endParaRPr lang="x-none" sz="3200" dirty="0"/>
          </a:p>
        </p:txBody>
      </p:sp>
    </p:spTree>
    <p:extLst>
      <p:ext uri="{BB962C8B-B14F-4D97-AF65-F5344CB8AC3E}">
        <p14:creationId xmlns:p14="http://schemas.microsoft.com/office/powerpoint/2010/main" val="3444566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D9522AE-896C-FC48-B536-AE6838F2B0D0}"/>
              </a:ext>
            </a:extLst>
          </p:cNvPr>
          <p:cNvSpPr>
            <a:spLocks noGrp="1"/>
          </p:cNvSpPr>
          <p:nvPr>
            <p:ph idx="1"/>
          </p:nvPr>
        </p:nvSpPr>
        <p:spPr>
          <a:xfrm>
            <a:off x="838200" y="534737"/>
            <a:ext cx="10515600" cy="5642226"/>
          </a:xfrm>
        </p:spPr>
        <p:txBody>
          <a:bodyPr>
            <a:normAutofit lnSpcReduction="10000"/>
          </a:bodyPr>
          <a:lstStyle/>
          <a:p>
            <a:r>
              <a:rPr lang="en-US" b="1" dirty="0">
                <a:solidFill>
                  <a:srgbClr val="C00000"/>
                </a:solidFill>
              </a:rPr>
              <a:t>Sublingual tablets </a:t>
            </a:r>
          </a:p>
          <a:p>
            <a:r>
              <a:rPr lang="en-US" dirty="0"/>
              <a:t> Drug administered under the tongue (e.g. glyceryl trinitrate) </a:t>
            </a:r>
          </a:p>
          <a:p>
            <a:r>
              <a:rPr lang="en-US" dirty="0"/>
              <a:t> Preferred to achieve rapid action or to bypass drug metabolism.</a:t>
            </a:r>
          </a:p>
          <a:p>
            <a:r>
              <a:rPr lang="en-US" b="1" dirty="0">
                <a:solidFill>
                  <a:srgbClr val="C00000"/>
                </a:solidFill>
              </a:rPr>
              <a:t>Buccal tablets</a:t>
            </a:r>
            <a:r>
              <a:rPr lang="en-US" dirty="0"/>
              <a:t> </a:t>
            </a:r>
          </a:p>
          <a:p>
            <a:r>
              <a:rPr lang="en-US" dirty="0"/>
              <a:t>Drug placed between gum and mucous membranes </a:t>
            </a:r>
          </a:p>
          <a:p>
            <a:r>
              <a:rPr lang="en-US" dirty="0"/>
              <a:t> They are absorbed slowly and may be used for a local effect.</a:t>
            </a:r>
          </a:p>
          <a:p>
            <a:r>
              <a:rPr lang="en-US" b="1" dirty="0">
                <a:solidFill>
                  <a:srgbClr val="C00000"/>
                </a:solidFill>
              </a:rPr>
              <a:t>Modified-release</a:t>
            </a:r>
            <a:r>
              <a:rPr lang="en-US" dirty="0"/>
              <a:t> </a:t>
            </a:r>
            <a:r>
              <a:rPr lang="en-US" b="1" dirty="0">
                <a:solidFill>
                  <a:srgbClr val="C00000"/>
                </a:solidFill>
              </a:rPr>
              <a:t>oral preparations</a:t>
            </a:r>
            <a:r>
              <a:rPr lang="en-US" dirty="0"/>
              <a:t> </a:t>
            </a:r>
          </a:p>
          <a:p>
            <a:r>
              <a:rPr lang="en-US" dirty="0"/>
              <a:t> </a:t>
            </a:r>
            <a:r>
              <a:rPr lang="en-US" b="1" dirty="0"/>
              <a:t>Extended-release preparations: </a:t>
            </a:r>
            <a:r>
              <a:rPr lang="en-US" dirty="0"/>
              <a:t>preparations where the release of drug is extended to achieve sustained plasma drug concentrations, resulting in decreased requirement for frequent dosing </a:t>
            </a:r>
          </a:p>
          <a:p>
            <a:r>
              <a:rPr lang="en-US" dirty="0"/>
              <a:t> </a:t>
            </a:r>
            <a:r>
              <a:rPr lang="en-US" b="1" dirty="0"/>
              <a:t>Delayed-release preparations: </a:t>
            </a:r>
            <a:r>
              <a:rPr lang="en-US" dirty="0"/>
              <a:t>preparations where the release of drug is delayed so that absorption takes place at a later stage in the gastrointestinal tract (e.g. enteric-coated preparations).</a:t>
            </a:r>
          </a:p>
          <a:p>
            <a:endParaRPr lang="x-none" dirty="0"/>
          </a:p>
        </p:txBody>
      </p:sp>
    </p:spTree>
    <p:extLst>
      <p:ext uri="{BB962C8B-B14F-4D97-AF65-F5344CB8AC3E}">
        <p14:creationId xmlns:p14="http://schemas.microsoft.com/office/powerpoint/2010/main" val="28650188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FD40564C-9AE5-D64A-94A7-C653360F3DDE}"/>
              </a:ext>
            </a:extLst>
          </p:cNvPr>
          <p:cNvSpPr>
            <a:spLocks noGrp="1"/>
          </p:cNvSpPr>
          <p:nvPr>
            <p:ph idx="1"/>
          </p:nvPr>
        </p:nvSpPr>
        <p:spPr>
          <a:xfrm>
            <a:off x="838200" y="451184"/>
            <a:ext cx="10515600" cy="5725779"/>
          </a:xfrm>
        </p:spPr>
        <p:txBody>
          <a:bodyPr>
            <a:noAutofit/>
          </a:bodyPr>
          <a:lstStyle/>
          <a:p>
            <a:r>
              <a:rPr lang="en-US" sz="3200" b="1" dirty="0">
                <a:solidFill>
                  <a:srgbClr val="C00000"/>
                </a:solidFill>
              </a:rPr>
              <a:t>Topical route </a:t>
            </a:r>
          </a:p>
          <a:p>
            <a:r>
              <a:rPr lang="en-US" sz="3200" b="1" dirty="0">
                <a:solidFill>
                  <a:srgbClr val="7030A0"/>
                </a:solidFill>
              </a:rPr>
              <a:t>Advantages</a:t>
            </a:r>
            <a:r>
              <a:rPr lang="en-US" sz="3200" dirty="0"/>
              <a:t> </a:t>
            </a:r>
          </a:p>
          <a:p>
            <a:r>
              <a:rPr lang="en-US" sz="3200" dirty="0"/>
              <a:t> May be adopted to provide a </a:t>
            </a:r>
            <a:r>
              <a:rPr lang="en-US" sz="3200" dirty="0" err="1"/>
              <a:t>localised</a:t>
            </a:r>
            <a:r>
              <a:rPr lang="en-US" sz="3200" dirty="0"/>
              <a:t> effect </a:t>
            </a:r>
          </a:p>
          <a:p>
            <a:r>
              <a:rPr lang="en-US" sz="3200" dirty="0"/>
              <a:t> When route used to provide systemic effect, </a:t>
            </a:r>
            <a:r>
              <a:rPr lang="en-US" sz="3200" dirty="0" err="1"/>
              <a:t>firstpass</a:t>
            </a:r>
            <a:r>
              <a:rPr lang="en-US" sz="3200" dirty="0"/>
              <a:t> effect is reduced.</a:t>
            </a:r>
          </a:p>
          <a:p>
            <a:r>
              <a:rPr lang="en-US" sz="3200" dirty="0"/>
              <a:t> </a:t>
            </a:r>
            <a:r>
              <a:rPr lang="en-US" sz="3200" b="1" dirty="0">
                <a:solidFill>
                  <a:srgbClr val="7030A0"/>
                </a:solidFill>
              </a:rPr>
              <a:t>Disadvantages</a:t>
            </a:r>
            <a:r>
              <a:rPr lang="en-US" sz="3200" dirty="0"/>
              <a:t>  </a:t>
            </a:r>
          </a:p>
          <a:p>
            <a:r>
              <a:rPr lang="en-US" sz="3200" dirty="0"/>
              <a:t>Some dosage forms used for topical administration require particular patient advice to ensure safe and appropriate drug administration</a:t>
            </a:r>
          </a:p>
          <a:p>
            <a:r>
              <a:rPr lang="en-US" sz="3200" dirty="0"/>
              <a:t>Local reactions may occur as side-effects </a:t>
            </a:r>
          </a:p>
          <a:p>
            <a:r>
              <a:rPr lang="en-US" sz="3200" dirty="0"/>
              <a:t> When systemic absorption is required, lipid solubility of drugs is a required characteristic.</a:t>
            </a:r>
            <a:endParaRPr lang="x-none" sz="3200" dirty="0"/>
          </a:p>
        </p:txBody>
      </p:sp>
    </p:spTree>
    <p:extLst>
      <p:ext uri="{BB962C8B-B14F-4D97-AF65-F5344CB8AC3E}">
        <p14:creationId xmlns:p14="http://schemas.microsoft.com/office/powerpoint/2010/main" val="2074009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A9B77B4-B610-094D-B8D3-ADBA80CD7D36}"/>
              </a:ext>
            </a:extLst>
          </p:cNvPr>
          <p:cNvSpPr>
            <a:spLocks noGrp="1"/>
          </p:cNvSpPr>
          <p:nvPr>
            <p:ph idx="1"/>
          </p:nvPr>
        </p:nvSpPr>
        <p:spPr>
          <a:xfrm>
            <a:off x="838200" y="551448"/>
            <a:ext cx="10515600" cy="5625516"/>
          </a:xfrm>
        </p:spPr>
        <p:txBody>
          <a:bodyPr>
            <a:noAutofit/>
          </a:bodyPr>
          <a:lstStyle/>
          <a:p>
            <a:r>
              <a:rPr lang="en-US" sz="3200" b="1" dirty="0">
                <a:solidFill>
                  <a:srgbClr val="C00000"/>
                </a:solidFill>
              </a:rPr>
              <a:t>Transdermal drug delivery </a:t>
            </a:r>
          </a:p>
          <a:p>
            <a:r>
              <a:rPr lang="en-US" sz="3200" dirty="0"/>
              <a:t>This is a system of drug delivery where drug molecules are presented in a variety of sizes and shapes that allow for absorption through the skin and into the bloodstream at various rates.</a:t>
            </a:r>
          </a:p>
          <a:p>
            <a:r>
              <a:rPr lang="en-US" sz="3200" dirty="0"/>
              <a:t> </a:t>
            </a:r>
            <a:r>
              <a:rPr lang="en-US" sz="3200" b="1" dirty="0">
                <a:solidFill>
                  <a:srgbClr val="7030A0"/>
                </a:solidFill>
              </a:rPr>
              <a:t>Advantages</a:t>
            </a:r>
            <a:r>
              <a:rPr lang="en-US" sz="3200" dirty="0"/>
              <a:t> </a:t>
            </a:r>
          </a:p>
          <a:p>
            <a:r>
              <a:rPr lang="en-US" sz="3200" dirty="0"/>
              <a:t> Ease of application </a:t>
            </a:r>
          </a:p>
          <a:p>
            <a:r>
              <a:rPr lang="en-US" sz="3200" dirty="0"/>
              <a:t> Effectiveness for a long period of time allowing for retention of patch for a number of hours </a:t>
            </a:r>
          </a:p>
          <a:p>
            <a:r>
              <a:rPr lang="en-US" sz="3200" dirty="0"/>
              <a:t> Consistent blood drug level of drug is achieved.</a:t>
            </a:r>
          </a:p>
          <a:p>
            <a:r>
              <a:rPr lang="en-US" sz="3200" dirty="0"/>
              <a:t> Examples include nicotine patches and glyceryl trinitrate patches.</a:t>
            </a:r>
            <a:endParaRPr lang="x-none" sz="3200" dirty="0"/>
          </a:p>
        </p:txBody>
      </p:sp>
    </p:spTree>
    <p:extLst>
      <p:ext uri="{BB962C8B-B14F-4D97-AF65-F5344CB8AC3E}">
        <p14:creationId xmlns:p14="http://schemas.microsoft.com/office/powerpoint/2010/main" val="18149477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1D544D64-CCBF-9141-99B8-ED6C64FA3774}"/>
              </a:ext>
            </a:extLst>
          </p:cNvPr>
          <p:cNvSpPr>
            <a:spLocks noGrp="1"/>
          </p:cNvSpPr>
          <p:nvPr>
            <p:ph idx="1"/>
          </p:nvPr>
        </p:nvSpPr>
        <p:spPr>
          <a:xfrm>
            <a:off x="838200" y="651711"/>
            <a:ext cx="10515600" cy="5525252"/>
          </a:xfrm>
        </p:spPr>
        <p:txBody>
          <a:bodyPr>
            <a:normAutofit/>
          </a:bodyPr>
          <a:lstStyle/>
          <a:p>
            <a:r>
              <a:rPr lang="en-US" sz="3200" b="1" dirty="0">
                <a:solidFill>
                  <a:srgbClr val="C00000"/>
                </a:solidFill>
              </a:rPr>
              <a:t>Metered-dose inhalers</a:t>
            </a:r>
            <a:r>
              <a:rPr lang="en-US" sz="3200" dirty="0"/>
              <a:t> </a:t>
            </a:r>
          </a:p>
          <a:p>
            <a:r>
              <a:rPr lang="en-US" sz="3200" dirty="0"/>
              <a:t>Inhalers present the drug as an aerosol, usually as liquid, sometimes as a powder formulation, and are intended for topical application in the respiratory tract (see also Chapter 25). </a:t>
            </a:r>
          </a:p>
          <a:p>
            <a:r>
              <a:rPr lang="en-US" sz="3200" dirty="0"/>
              <a:t>Used in the management of respiratory disease, e.g. asthma. </a:t>
            </a:r>
          </a:p>
          <a:p>
            <a:r>
              <a:rPr lang="en-US" sz="3200" dirty="0"/>
              <a:t>Proper technique is required. </a:t>
            </a:r>
          </a:p>
          <a:p>
            <a:r>
              <a:rPr lang="en-US" sz="3200" dirty="0"/>
              <a:t> Provide rapid onset of action and minimal </a:t>
            </a:r>
            <a:r>
              <a:rPr lang="en-US" sz="3200" dirty="0" err="1"/>
              <a:t>sideeffects</a:t>
            </a:r>
            <a:r>
              <a:rPr lang="en-US" sz="3200" dirty="0"/>
              <a:t> due to topical action. </a:t>
            </a:r>
          </a:p>
          <a:p>
            <a:r>
              <a:rPr lang="en-US" sz="3200" dirty="0"/>
              <a:t>Examples include salbutamol, </a:t>
            </a:r>
            <a:r>
              <a:rPr lang="en-US" sz="3200" dirty="0" err="1"/>
              <a:t>salmeterol</a:t>
            </a:r>
            <a:r>
              <a:rPr lang="en-US" sz="3200" dirty="0"/>
              <a:t> and </a:t>
            </a:r>
            <a:r>
              <a:rPr lang="en-US" sz="3200" dirty="0" err="1"/>
              <a:t>budesonide</a:t>
            </a:r>
            <a:r>
              <a:rPr lang="en-US" sz="3200" dirty="0"/>
              <a:t>.</a:t>
            </a:r>
            <a:endParaRPr lang="x-none" sz="3200" dirty="0"/>
          </a:p>
        </p:txBody>
      </p:sp>
    </p:spTree>
    <p:extLst>
      <p:ext uri="{BB962C8B-B14F-4D97-AF65-F5344CB8AC3E}">
        <p14:creationId xmlns:p14="http://schemas.microsoft.com/office/powerpoint/2010/main" val="35369038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5CEAE1F4-4C6B-B841-A365-59770C35F01E}"/>
              </a:ext>
            </a:extLst>
          </p:cNvPr>
          <p:cNvSpPr>
            <a:spLocks noGrp="1"/>
          </p:cNvSpPr>
          <p:nvPr>
            <p:ph idx="1"/>
          </p:nvPr>
        </p:nvSpPr>
        <p:spPr>
          <a:xfrm>
            <a:off x="838200" y="818816"/>
            <a:ext cx="10515600" cy="5358147"/>
          </a:xfrm>
        </p:spPr>
        <p:txBody>
          <a:bodyPr>
            <a:noAutofit/>
          </a:bodyPr>
          <a:lstStyle/>
          <a:p>
            <a:r>
              <a:rPr lang="en-US" sz="3200" b="1" dirty="0">
                <a:solidFill>
                  <a:srgbClr val="C00000"/>
                </a:solidFill>
              </a:rPr>
              <a:t>Inhalation of oxygen</a:t>
            </a:r>
            <a:r>
              <a:rPr lang="en-US" sz="3200" dirty="0"/>
              <a:t> </a:t>
            </a:r>
          </a:p>
          <a:p>
            <a:r>
              <a:rPr lang="en-US" sz="3200" dirty="0"/>
              <a:t>Oxygen therapy is by inhalation and it is prescribed by specifying the flow rate, concentration, method of delivery and length of time of administration. </a:t>
            </a:r>
          </a:p>
          <a:p>
            <a:r>
              <a:rPr lang="en-US" sz="3200" dirty="0"/>
              <a:t> Note that 100% oxygen may result in oxygen toxicity, presenting with symptoms such  as alveolar collapse, intra-alveolar </a:t>
            </a:r>
            <a:r>
              <a:rPr lang="en-US" sz="3200" dirty="0" err="1"/>
              <a:t>haemorrhage</a:t>
            </a:r>
            <a:r>
              <a:rPr lang="en-US" sz="3200" dirty="0"/>
              <a:t> and disturbance of the central nervous system </a:t>
            </a:r>
          </a:p>
          <a:p>
            <a:r>
              <a:rPr lang="en-US" sz="3200" dirty="0"/>
              <a:t>Masks are required to administer oxygen to the patient. </a:t>
            </a:r>
          </a:p>
          <a:p>
            <a:r>
              <a:rPr lang="en-US" sz="3200" dirty="0"/>
              <a:t> Patients may require domiciliary use of oxygen and therefore access to oxygen cylinders </a:t>
            </a:r>
            <a:endParaRPr lang="x-none" sz="3200" dirty="0"/>
          </a:p>
        </p:txBody>
      </p:sp>
    </p:spTree>
    <p:extLst>
      <p:ext uri="{BB962C8B-B14F-4D97-AF65-F5344CB8AC3E}">
        <p14:creationId xmlns:p14="http://schemas.microsoft.com/office/powerpoint/2010/main" val="14907513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1C98FEF1-744E-9F41-B2F6-3B1E8A2ABB84}"/>
              </a:ext>
            </a:extLst>
          </p:cNvPr>
          <p:cNvSpPr>
            <a:spLocks noGrp="1"/>
          </p:cNvSpPr>
          <p:nvPr>
            <p:ph idx="1"/>
          </p:nvPr>
        </p:nvSpPr>
        <p:spPr>
          <a:xfrm>
            <a:off x="838200" y="751974"/>
            <a:ext cx="10515600" cy="5424989"/>
          </a:xfrm>
        </p:spPr>
        <p:txBody>
          <a:bodyPr>
            <a:normAutofit fontScale="92500" lnSpcReduction="10000"/>
          </a:bodyPr>
          <a:lstStyle/>
          <a:p>
            <a:r>
              <a:rPr lang="en-US" sz="3500" b="1" dirty="0">
                <a:solidFill>
                  <a:srgbClr val="C00000"/>
                </a:solidFill>
              </a:rPr>
              <a:t>Ophthalmic administration</a:t>
            </a:r>
            <a:r>
              <a:rPr lang="en-US" sz="3500" dirty="0"/>
              <a:t> </a:t>
            </a:r>
          </a:p>
          <a:p>
            <a:r>
              <a:rPr lang="en-US" sz="3500" dirty="0"/>
              <a:t>Preparation must be sterile and patient should be advised that once opened produc</a:t>
            </a:r>
            <a:r>
              <a:rPr lang="en-US" sz="3200" dirty="0"/>
              <a:t>t should be discarded within 4 weeks. </a:t>
            </a:r>
          </a:p>
          <a:p>
            <a:r>
              <a:rPr lang="en-US" sz="3200" dirty="0"/>
              <a:t>Good practice requires that the opening date is documented on the pack to ensure that products that have been opened more than 4 weeks previously are not used</a:t>
            </a:r>
          </a:p>
          <a:p>
            <a:r>
              <a:rPr lang="en-US" sz="3200" dirty="0"/>
              <a:t>Patients or their carers require knowledge of the proper technique for application of the product to avoid touching the container against the eye or anything else to avoid contamination of the containers </a:t>
            </a:r>
          </a:p>
          <a:p>
            <a:r>
              <a:rPr lang="en-US" sz="3200" dirty="0"/>
              <a:t>Ophthalmic preparations include:–eye drops–eye lotions–eye ointments.</a:t>
            </a:r>
            <a:endParaRPr lang="x-none" sz="3200" dirty="0"/>
          </a:p>
        </p:txBody>
      </p:sp>
    </p:spTree>
    <p:extLst>
      <p:ext uri="{BB962C8B-B14F-4D97-AF65-F5344CB8AC3E}">
        <p14:creationId xmlns:p14="http://schemas.microsoft.com/office/powerpoint/2010/main" val="27135085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0EF57A-1580-A142-975F-D03E5F3E90A1}"/>
              </a:ext>
            </a:extLst>
          </p:cNvPr>
          <p:cNvSpPr>
            <a:spLocks noGrp="1"/>
          </p:cNvSpPr>
          <p:nvPr>
            <p:ph type="title"/>
          </p:nvPr>
        </p:nvSpPr>
        <p:spPr/>
        <p:txBody>
          <a:bodyPr/>
          <a:lstStyle/>
          <a:p>
            <a:r>
              <a:rPr lang="en-US" b="1" dirty="0">
                <a:solidFill>
                  <a:srgbClr val="7030A0"/>
                </a:solidFill>
              </a:rPr>
              <a:t>Definition of a medicinal product</a:t>
            </a:r>
            <a:endParaRPr lang="x-none" b="1" dirty="0">
              <a:solidFill>
                <a:srgbClr val="7030A0"/>
              </a:solidFill>
            </a:endParaRPr>
          </a:p>
        </p:txBody>
      </p:sp>
      <p:sp>
        <p:nvSpPr>
          <p:cNvPr id="3" name="Content Placeholder 2">
            <a:extLst>
              <a:ext uri="{FF2B5EF4-FFF2-40B4-BE49-F238E27FC236}">
                <a16:creationId xmlns:a16="http://schemas.microsoft.com/office/drawing/2014/main" xmlns="" id="{CFE3A5B8-400E-C443-844A-F9F8FC9A8F82}"/>
              </a:ext>
            </a:extLst>
          </p:cNvPr>
          <p:cNvSpPr>
            <a:spLocks noGrp="1"/>
          </p:cNvSpPr>
          <p:nvPr>
            <p:ph idx="1"/>
          </p:nvPr>
        </p:nvSpPr>
        <p:spPr/>
        <p:txBody>
          <a:bodyPr>
            <a:normAutofit/>
          </a:bodyPr>
          <a:lstStyle/>
          <a:p>
            <a:r>
              <a:rPr lang="en-US" sz="3200" dirty="0"/>
              <a:t>A medicinal product is any product used for the prophylaxis or management of diseases that brings about the purpose of affecting body function or is used to make a medical diagnosis.</a:t>
            </a:r>
            <a:endParaRPr lang="ar-SA" sz="3200" dirty="0"/>
          </a:p>
          <a:p>
            <a:r>
              <a:rPr lang="en-US" sz="3200" dirty="0"/>
              <a:t>earlier times, plants were the primary source of substances intended for a medicinal effect. Minerals and substances of animal origin started to be used later on. </a:t>
            </a:r>
            <a:endParaRPr lang="x-none" sz="3200" dirty="0"/>
          </a:p>
        </p:txBody>
      </p:sp>
    </p:spTree>
    <p:extLst>
      <p:ext uri="{BB962C8B-B14F-4D97-AF65-F5344CB8AC3E}">
        <p14:creationId xmlns:p14="http://schemas.microsoft.com/office/powerpoint/2010/main" val="7530164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3585DA8-7275-724C-A524-4BABD4A37612}"/>
              </a:ext>
            </a:extLst>
          </p:cNvPr>
          <p:cNvSpPr>
            <a:spLocks noGrp="1"/>
          </p:cNvSpPr>
          <p:nvPr>
            <p:ph idx="1"/>
          </p:nvPr>
        </p:nvSpPr>
        <p:spPr>
          <a:xfrm>
            <a:off x="838200" y="584868"/>
            <a:ext cx="10515600" cy="5592095"/>
          </a:xfrm>
        </p:spPr>
        <p:txBody>
          <a:bodyPr>
            <a:normAutofit/>
          </a:bodyPr>
          <a:lstStyle/>
          <a:p>
            <a:r>
              <a:rPr lang="en-US" sz="3200" b="1" dirty="0">
                <a:solidFill>
                  <a:srgbClr val="C00000"/>
                </a:solidFill>
              </a:rPr>
              <a:t>Otic administration</a:t>
            </a:r>
            <a:r>
              <a:rPr lang="en-US" sz="3200" dirty="0"/>
              <a:t> • Patient must remain on his or her side for about 5 minutes to allow formulation to reach inner ear canal.</a:t>
            </a:r>
          </a:p>
          <a:p>
            <a:r>
              <a:rPr lang="en-US" sz="3200" dirty="0"/>
              <a:t>Caution when using ear drops if </a:t>
            </a:r>
            <a:r>
              <a:rPr lang="en-US" sz="3200" dirty="0" err="1"/>
              <a:t>patency</a:t>
            </a:r>
            <a:r>
              <a:rPr lang="en-US" sz="3200" dirty="0"/>
              <a:t> of eardrum is not ensured </a:t>
            </a:r>
          </a:p>
          <a:p>
            <a:r>
              <a:rPr lang="en-US" sz="3200" b="1" dirty="0">
                <a:solidFill>
                  <a:srgbClr val="C00000"/>
                </a:solidFill>
              </a:rPr>
              <a:t>Nasal administration </a:t>
            </a:r>
          </a:p>
          <a:p>
            <a:r>
              <a:rPr lang="en-US" sz="3200" dirty="0"/>
              <a:t> Nasal drops: preferred in infants due to better spread as opposed to spray</a:t>
            </a:r>
          </a:p>
          <a:p>
            <a:r>
              <a:rPr lang="en-US" sz="3200" dirty="0"/>
              <a:t>Nasal spray: preferred since they are less likely to be associated with postnasal drip of the drug leading to an aftertaste.</a:t>
            </a:r>
            <a:endParaRPr lang="x-none" sz="3200" dirty="0"/>
          </a:p>
        </p:txBody>
      </p:sp>
    </p:spTree>
    <p:extLst>
      <p:ext uri="{BB962C8B-B14F-4D97-AF65-F5344CB8AC3E}">
        <p14:creationId xmlns:p14="http://schemas.microsoft.com/office/powerpoint/2010/main" val="8615472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93668C0-CA25-1749-9DE2-854065D1C396}"/>
              </a:ext>
            </a:extLst>
          </p:cNvPr>
          <p:cNvSpPr>
            <a:spLocks noGrp="1"/>
          </p:cNvSpPr>
          <p:nvPr>
            <p:ph idx="1"/>
          </p:nvPr>
        </p:nvSpPr>
        <p:spPr>
          <a:xfrm>
            <a:off x="838200" y="785395"/>
            <a:ext cx="10515600" cy="5391568"/>
          </a:xfrm>
        </p:spPr>
        <p:txBody>
          <a:bodyPr>
            <a:normAutofit/>
          </a:bodyPr>
          <a:lstStyle/>
          <a:p>
            <a:r>
              <a:rPr lang="en-US" sz="3200" b="1" dirty="0">
                <a:solidFill>
                  <a:srgbClr val="C00000"/>
                </a:solidFill>
              </a:rPr>
              <a:t>Rectal route</a:t>
            </a:r>
            <a:r>
              <a:rPr lang="en-US" sz="3200" dirty="0"/>
              <a:t> </a:t>
            </a:r>
          </a:p>
          <a:p>
            <a:r>
              <a:rPr lang="en-US" sz="3200" b="1" dirty="0">
                <a:solidFill>
                  <a:srgbClr val="7030A0"/>
                </a:solidFill>
              </a:rPr>
              <a:t>Advantages</a:t>
            </a:r>
            <a:r>
              <a:rPr lang="en-US" sz="3200" dirty="0"/>
              <a:t> </a:t>
            </a:r>
          </a:p>
          <a:p>
            <a:r>
              <a:rPr lang="en-US" sz="3200" dirty="0"/>
              <a:t> Bypasses the oral route and so is useful when when patient is nauseated or vomiting, postoperative and not able to take medicines orally. </a:t>
            </a:r>
          </a:p>
          <a:p>
            <a:r>
              <a:rPr lang="en-US" sz="3200" dirty="0"/>
              <a:t> May be used for a local effect in the colon (e.g. in constipation). </a:t>
            </a:r>
          </a:p>
          <a:p>
            <a:r>
              <a:rPr lang="en-US" sz="3200" b="1" dirty="0">
                <a:solidFill>
                  <a:srgbClr val="7030A0"/>
                </a:solidFill>
              </a:rPr>
              <a:t>Disadvantages</a:t>
            </a:r>
            <a:r>
              <a:rPr lang="en-US" sz="3200" dirty="0"/>
              <a:t> </a:t>
            </a:r>
          </a:p>
          <a:p>
            <a:r>
              <a:rPr lang="en-US" sz="3200" dirty="0"/>
              <a:t> Inconvenient and not well accepted by patients </a:t>
            </a:r>
          </a:p>
          <a:p>
            <a:r>
              <a:rPr lang="en-US" sz="3200" dirty="0"/>
              <a:t>Erratic absorption.</a:t>
            </a:r>
            <a:endParaRPr lang="x-none" sz="3200" dirty="0"/>
          </a:p>
        </p:txBody>
      </p:sp>
    </p:spTree>
    <p:extLst>
      <p:ext uri="{BB962C8B-B14F-4D97-AF65-F5344CB8AC3E}">
        <p14:creationId xmlns:p14="http://schemas.microsoft.com/office/powerpoint/2010/main" val="20329572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EB06C6D9-3C5D-FD45-AAE6-FA613AA7F9BE}"/>
              </a:ext>
            </a:extLst>
          </p:cNvPr>
          <p:cNvSpPr>
            <a:spLocks noGrp="1"/>
          </p:cNvSpPr>
          <p:nvPr>
            <p:ph idx="1"/>
          </p:nvPr>
        </p:nvSpPr>
        <p:spPr>
          <a:xfrm>
            <a:off x="838200" y="534737"/>
            <a:ext cx="10515600" cy="5642226"/>
          </a:xfrm>
        </p:spPr>
        <p:txBody>
          <a:bodyPr>
            <a:normAutofit/>
          </a:bodyPr>
          <a:lstStyle/>
          <a:p>
            <a:r>
              <a:rPr lang="en-US" sz="3200" b="1" dirty="0">
                <a:solidFill>
                  <a:srgbClr val="C00000"/>
                </a:solidFill>
              </a:rPr>
              <a:t>Vaginal route </a:t>
            </a:r>
          </a:p>
          <a:p>
            <a:r>
              <a:rPr lang="en-US" sz="3200" b="1" dirty="0">
                <a:solidFill>
                  <a:srgbClr val="7030A0"/>
                </a:solidFill>
              </a:rPr>
              <a:t>Advantages</a:t>
            </a:r>
            <a:r>
              <a:rPr lang="en-US" sz="3200" dirty="0"/>
              <a:t> </a:t>
            </a:r>
          </a:p>
          <a:p>
            <a:r>
              <a:rPr lang="en-US" sz="3200" dirty="0"/>
              <a:t> May be used to treat local infections </a:t>
            </a:r>
          </a:p>
          <a:p>
            <a:r>
              <a:rPr lang="en-US" sz="3200" dirty="0"/>
              <a:t> Allows for local application of hormone replacement therapy.</a:t>
            </a:r>
          </a:p>
          <a:p>
            <a:r>
              <a:rPr lang="en-US" sz="3200" dirty="0"/>
              <a:t> </a:t>
            </a:r>
            <a:r>
              <a:rPr lang="en-US" sz="3200" b="1" dirty="0">
                <a:solidFill>
                  <a:srgbClr val="7030A0"/>
                </a:solidFill>
              </a:rPr>
              <a:t>Disadvantage</a:t>
            </a:r>
            <a:r>
              <a:rPr lang="en-US" sz="3200" dirty="0"/>
              <a:t> </a:t>
            </a:r>
          </a:p>
          <a:p>
            <a:r>
              <a:rPr lang="en-US" sz="3200" dirty="0"/>
              <a:t>Inconvenient and not well accepted by patients.</a:t>
            </a:r>
          </a:p>
          <a:p>
            <a:r>
              <a:rPr lang="en-US" sz="3200" dirty="0"/>
              <a:t> Examples of dosage forms available include douches, creams and pessaries.</a:t>
            </a:r>
            <a:endParaRPr lang="x-none" sz="3200" dirty="0"/>
          </a:p>
        </p:txBody>
      </p:sp>
    </p:spTree>
    <p:extLst>
      <p:ext uri="{BB962C8B-B14F-4D97-AF65-F5344CB8AC3E}">
        <p14:creationId xmlns:p14="http://schemas.microsoft.com/office/powerpoint/2010/main" val="12050258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130370D-8841-904E-9DBB-0C4CB7091478}"/>
              </a:ext>
            </a:extLst>
          </p:cNvPr>
          <p:cNvSpPr>
            <a:spLocks noGrp="1"/>
          </p:cNvSpPr>
          <p:nvPr>
            <p:ph idx="1"/>
          </p:nvPr>
        </p:nvSpPr>
        <p:spPr>
          <a:xfrm>
            <a:off x="453858" y="0"/>
            <a:ext cx="10515600" cy="6043279"/>
          </a:xfrm>
        </p:spPr>
        <p:txBody>
          <a:bodyPr>
            <a:noAutofit/>
          </a:bodyPr>
          <a:lstStyle/>
          <a:p>
            <a:endParaRPr lang="en-US" sz="3200" b="1" dirty="0">
              <a:solidFill>
                <a:srgbClr val="C00000"/>
              </a:solidFill>
            </a:endParaRPr>
          </a:p>
          <a:p>
            <a:endParaRPr lang="en-US" sz="3200" b="1" dirty="0">
              <a:solidFill>
                <a:srgbClr val="C00000"/>
              </a:solidFill>
            </a:endParaRPr>
          </a:p>
          <a:p>
            <a:r>
              <a:rPr lang="en-US" sz="3200" b="1" dirty="0">
                <a:solidFill>
                  <a:srgbClr val="C00000"/>
                </a:solidFill>
              </a:rPr>
              <a:t>Parenteral route</a:t>
            </a:r>
            <a:r>
              <a:rPr lang="en-US" sz="3200" dirty="0"/>
              <a:t> </a:t>
            </a:r>
          </a:p>
          <a:p>
            <a:r>
              <a:rPr lang="en-US" sz="3200" b="1" dirty="0">
                <a:solidFill>
                  <a:srgbClr val="7030A0"/>
                </a:solidFill>
              </a:rPr>
              <a:t>Advantages</a:t>
            </a:r>
            <a:r>
              <a:rPr lang="en-US" sz="3200" dirty="0"/>
              <a:t> • Allows for administration of drugs intended for a systemic effect that cannot be presented through other routes because of erratic absorption or first-pass effects</a:t>
            </a:r>
          </a:p>
          <a:p>
            <a:r>
              <a:rPr lang="en-US" sz="3200" dirty="0"/>
              <a:t>Depending on the formulation used and the dosage form, may be used to provide a fast onset of action or a prolonged action </a:t>
            </a:r>
          </a:p>
          <a:p>
            <a:r>
              <a:rPr lang="en-US" sz="3200" dirty="0"/>
              <a:t> Useful when patient is not cooperative. </a:t>
            </a:r>
          </a:p>
          <a:p>
            <a:endParaRPr lang="x-none" sz="3200" dirty="0"/>
          </a:p>
        </p:txBody>
      </p:sp>
    </p:spTree>
    <p:extLst>
      <p:ext uri="{BB962C8B-B14F-4D97-AF65-F5344CB8AC3E}">
        <p14:creationId xmlns:p14="http://schemas.microsoft.com/office/powerpoint/2010/main" val="24360483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5BCD9594-8380-FA45-A686-DAB24230A23D}"/>
              </a:ext>
            </a:extLst>
          </p:cNvPr>
          <p:cNvSpPr>
            <a:spLocks noGrp="1"/>
          </p:cNvSpPr>
          <p:nvPr>
            <p:ph idx="1"/>
          </p:nvPr>
        </p:nvSpPr>
        <p:spPr>
          <a:xfrm>
            <a:off x="838200" y="651711"/>
            <a:ext cx="10515600" cy="5525252"/>
          </a:xfrm>
        </p:spPr>
        <p:txBody>
          <a:bodyPr>
            <a:normAutofit/>
          </a:bodyPr>
          <a:lstStyle/>
          <a:p>
            <a:r>
              <a:rPr lang="en-US" sz="3200" b="1" dirty="0">
                <a:solidFill>
                  <a:srgbClr val="7030A0"/>
                </a:solidFill>
              </a:rPr>
              <a:t>Disadvantages</a:t>
            </a:r>
            <a:r>
              <a:rPr lang="en-US" sz="3200" dirty="0"/>
              <a:t> </a:t>
            </a:r>
          </a:p>
          <a:p>
            <a:r>
              <a:rPr lang="en-US" sz="3200" dirty="0"/>
              <a:t>Formulation has to be sterile </a:t>
            </a:r>
          </a:p>
          <a:p>
            <a:r>
              <a:rPr lang="en-US" sz="3200" dirty="0"/>
              <a:t> More expensive to manufacture </a:t>
            </a:r>
          </a:p>
          <a:p>
            <a:r>
              <a:rPr lang="en-US" sz="3200" dirty="0"/>
              <a:t> Usually requires administration by a healthcare professional </a:t>
            </a:r>
          </a:p>
          <a:p>
            <a:r>
              <a:rPr lang="en-US" sz="3200" dirty="0"/>
              <a:t>May not be well accepted by patients.</a:t>
            </a:r>
            <a:endParaRPr lang="x-none" sz="3200" dirty="0"/>
          </a:p>
        </p:txBody>
      </p:sp>
    </p:spTree>
    <p:extLst>
      <p:ext uri="{BB962C8B-B14F-4D97-AF65-F5344CB8AC3E}">
        <p14:creationId xmlns:p14="http://schemas.microsoft.com/office/powerpoint/2010/main" val="37422871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4C133334-74FC-194D-B215-46E1E06E2680}"/>
              </a:ext>
            </a:extLst>
          </p:cNvPr>
          <p:cNvSpPr>
            <a:spLocks noGrp="1"/>
          </p:cNvSpPr>
          <p:nvPr>
            <p:ph idx="1"/>
          </p:nvPr>
        </p:nvSpPr>
        <p:spPr>
          <a:xfrm>
            <a:off x="838200" y="751974"/>
            <a:ext cx="10515600" cy="5424989"/>
          </a:xfrm>
        </p:spPr>
        <p:txBody>
          <a:bodyPr/>
          <a:lstStyle/>
          <a:p>
            <a:r>
              <a:rPr lang="en-US" sz="3200" b="1" dirty="0">
                <a:solidFill>
                  <a:srgbClr val="C00000"/>
                </a:solidFill>
              </a:rPr>
              <a:t>Subcutaneous injection </a:t>
            </a:r>
          </a:p>
          <a:p>
            <a:r>
              <a:rPr lang="en-US" sz="3200" dirty="0"/>
              <a:t> Given just below the skin and the layer of fatty tissue usually in the arm or thigh </a:t>
            </a:r>
          </a:p>
          <a:p>
            <a:r>
              <a:rPr lang="en-US" sz="3200" dirty="0"/>
              <a:t>Not for oily fluids </a:t>
            </a:r>
          </a:p>
          <a:p>
            <a:r>
              <a:rPr lang="en-US" sz="3200" dirty="0"/>
              <a:t> A small volume (2 mL) can be administered </a:t>
            </a:r>
          </a:p>
          <a:p>
            <a:r>
              <a:rPr lang="en-US" sz="3200" dirty="0"/>
              <a:t> Example is insulin.</a:t>
            </a:r>
          </a:p>
          <a:p>
            <a:endParaRPr lang="x-none" dirty="0"/>
          </a:p>
        </p:txBody>
      </p:sp>
    </p:spTree>
    <p:extLst>
      <p:ext uri="{BB962C8B-B14F-4D97-AF65-F5344CB8AC3E}">
        <p14:creationId xmlns:p14="http://schemas.microsoft.com/office/powerpoint/2010/main" val="15474981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17528904-CA34-5645-A851-5AA984D0E74C}"/>
              </a:ext>
            </a:extLst>
          </p:cNvPr>
          <p:cNvSpPr>
            <a:spLocks noGrp="1"/>
          </p:cNvSpPr>
          <p:nvPr>
            <p:ph idx="1"/>
          </p:nvPr>
        </p:nvSpPr>
        <p:spPr>
          <a:xfrm>
            <a:off x="838200" y="651711"/>
            <a:ext cx="10515600" cy="5525252"/>
          </a:xfrm>
        </p:spPr>
        <p:txBody>
          <a:bodyPr>
            <a:normAutofit/>
          </a:bodyPr>
          <a:lstStyle/>
          <a:p>
            <a:r>
              <a:rPr lang="en-US" sz="3200" b="1" dirty="0">
                <a:solidFill>
                  <a:srgbClr val="C00000"/>
                </a:solidFill>
              </a:rPr>
              <a:t>Intramuscular injection</a:t>
            </a:r>
            <a:r>
              <a:rPr lang="en-US" sz="3200" dirty="0"/>
              <a:t> </a:t>
            </a:r>
          </a:p>
          <a:p>
            <a:r>
              <a:rPr lang="en-US" sz="3200" dirty="0"/>
              <a:t> Administered into a large muscle usually in buttocks or anterior lateral thigh </a:t>
            </a:r>
          </a:p>
          <a:p>
            <a:r>
              <a:rPr lang="en-US" sz="3200" dirty="0"/>
              <a:t> Used for aqueous and oily suspensions with the latter presenting a prolonged action </a:t>
            </a:r>
          </a:p>
          <a:p>
            <a:r>
              <a:rPr lang="en-US" sz="3200" dirty="0"/>
              <a:t> Larger amount can be administered than subcutaneous injection (up to 5 mL) </a:t>
            </a:r>
          </a:p>
          <a:p>
            <a:r>
              <a:rPr lang="en-US" sz="3200" dirty="0"/>
              <a:t> Absorption more rapid than subcutaneous injection but can be modified by the addition of adrenaline or hyaluronidase </a:t>
            </a:r>
          </a:p>
          <a:p>
            <a:r>
              <a:rPr lang="en-US" sz="3200" dirty="0"/>
              <a:t> Used, for example, for </a:t>
            </a:r>
            <a:r>
              <a:rPr lang="en-US" sz="3200" dirty="0" err="1"/>
              <a:t>immunisation</a:t>
            </a:r>
            <a:r>
              <a:rPr lang="en-US" sz="3200" dirty="0"/>
              <a:t>.</a:t>
            </a:r>
            <a:endParaRPr lang="x-none" sz="3200" dirty="0"/>
          </a:p>
        </p:txBody>
      </p:sp>
    </p:spTree>
    <p:extLst>
      <p:ext uri="{BB962C8B-B14F-4D97-AF65-F5344CB8AC3E}">
        <p14:creationId xmlns:p14="http://schemas.microsoft.com/office/powerpoint/2010/main" val="20393895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4F22950C-131A-C944-A646-A5000496539E}"/>
              </a:ext>
            </a:extLst>
          </p:cNvPr>
          <p:cNvSpPr>
            <a:spLocks noGrp="1"/>
          </p:cNvSpPr>
          <p:nvPr>
            <p:ph idx="1"/>
          </p:nvPr>
        </p:nvSpPr>
        <p:spPr>
          <a:xfrm>
            <a:off x="838200" y="551447"/>
            <a:ext cx="10515600" cy="5625516"/>
          </a:xfrm>
        </p:spPr>
        <p:txBody>
          <a:bodyPr>
            <a:normAutofit/>
          </a:bodyPr>
          <a:lstStyle/>
          <a:p>
            <a:r>
              <a:rPr lang="en-US" sz="3200" b="1" dirty="0">
                <a:solidFill>
                  <a:srgbClr val="C00000"/>
                </a:solidFill>
              </a:rPr>
              <a:t>Intravenous drug administration </a:t>
            </a:r>
          </a:p>
          <a:p>
            <a:r>
              <a:rPr lang="en-US" sz="3200" dirty="0"/>
              <a:t>Administered usually on internal flexure of elbow, but other sites may be used. </a:t>
            </a:r>
          </a:p>
          <a:p>
            <a:r>
              <a:rPr lang="en-US" sz="3200" dirty="0"/>
              <a:t> Aqueous solutions are administered. </a:t>
            </a:r>
          </a:p>
          <a:p>
            <a:r>
              <a:rPr lang="en-US" sz="3200" dirty="0"/>
              <a:t>Volume varies from  1 mL to  3000 mL where the fluid is administered as an infusion.</a:t>
            </a:r>
          </a:p>
          <a:p>
            <a:r>
              <a:rPr lang="en-US" sz="3200" dirty="0"/>
              <a:t>Used in emergency, when immediate effect is required, when drug is not available in other routes, or when large volumes of fluid are required (infusion). </a:t>
            </a:r>
          </a:p>
          <a:p>
            <a:r>
              <a:rPr lang="en-US" sz="3200" dirty="0"/>
              <a:t> Examples include antibacterials, corticosteroids and replacement fluids (e.g. saline).</a:t>
            </a:r>
            <a:endParaRPr lang="x-none" sz="3200" dirty="0"/>
          </a:p>
        </p:txBody>
      </p:sp>
    </p:spTree>
    <p:extLst>
      <p:ext uri="{BB962C8B-B14F-4D97-AF65-F5344CB8AC3E}">
        <p14:creationId xmlns:p14="http://schemas.microsoft.com/office/powerpoint/2010/main" val="33297415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48A10C4-603A-F14B-BEC3-745FB6CE12BF}"/>
              </a:ext>
            </a:extLst>
          </p:cNvPr>
          <p:cNvSpPr>
            <a:spLocks noGrp="1"/>
          </p:cNvSpPr>
          <p:nvPr>
            <p:ph type="title"/>
          </p:nvPr>
        </p:nvSpPr>
        <p:spPr/>
        <p:txBody>
          <a:bodyPr/>
          <a:lstStyle/>
          <a:p>
            <a:r>
              <a:rPr lang="en-US" b="1" dirty="0">
                <a:solidFill>
                  <a:srgbClr val="7030A0"/>
                </a:solidFill>
              </a:rPr>
              <a:t>Devices required for parenteral administration</a:t>
            </a:r>
            <a:endParaRPr lang="x-none" b="1" dirty="0">
              <a:solidFill>
                <a:srgbClr val="7030A0"/>
              </a:solidFill>
            </a:endParaRPr>
          </a:p>
        </p:txBody>
      </p:sp>
      <p:sp>
        <p:nvSpPr>
          <p:cNvPr id="3" name="Content Placeholder 2">
            <a:extLst>
              <a:ext uri="{FF2B5EF4-FFF2-40B4-BE49-F238E27FC236}">
                <a16:creationId xmlns:a16="http://schemas.microsoft.com/office/drawing/2014/main" xmlns="" id="{DA0B5E25-46D8-7A4A-88A5-E4D96CEB9D3C}"/>
              </a:ext>
            </a:extLst>
          </p:cNvPr>
          <p:cNvSpPr>
            <a:spLocks noGrp="1"/>
          </p:cNvSpPr>
          <p:nvPr>
            <p:ph idx="1"/>
          </p:nvPr>
        </p:nvSpPr>
        <p:spPr/>
        <p:txBody>
          <a:bodyPr>
            <a:normAutofit fontScale="92500" lnSpcReduction="10000"/>
          </a:bodyPr>
          <a:lstStyle/>
          <a:p>
            <a:r>
              <a:rPr lang="en-US" sz="3200" b="1" dirty="0">
                <a:solidFill>
                  <a:srgbClr val="C00000"/>
                </a:solidFill>
              </a:rPr>
              <a:t>Syringes</a:t>
            </a:r>
            <a:r>
              <a:rPr lang="en-US" sz="3200" dirty="0"/>
              <a:t> </a:t>
            </a:r>
          </a:p>
          <a:p>
            <a:r>
              <a:rPr lang="en-US" sz="3200" dirty="0"/>
              <a:t> Sterile </a:t>
            </a:r>
          </a:p>
          <a:p>
            <a:r>
              <a:rPr lang="en-US" sz="3200" dirty="0"/>
              <a:t> Size variability (0.5–50 mL) </a:t>
            </a:r>
          </a:p>
          <a:p>
            <a:r>
              <a:rPr lang="en-US" sz="3200" dirty="0"/>
              <a:t> Position of hub, central for most, eccentric for intravenous </a:t>
            </a:r>
          </a:p>
          <a:p>
            <a:r>
              <a:rPr lang="en-US" sz="3200" dirty="0"/>
              <a:t> Insulin syringes – calibrated in units (U). </a:t>
            </a:r>
          </a:p>
          <a:p>
            <a:r>
              <a:rPr lang="en-US" sz="3200" b="1" dirty="0">
                <a:solidFill>
                  <a:srgbClr val="C00000"/>
                </a:solidFill>
              </a:rPr>
              <a:t>Needles</a:t>
            </a:r>
            <a:r>
              <a:rPr lang="en-US" sz="3200" dirty="0"/>
              <a:t> </a:t>
            </a:r>
          </a:p>
          <a:p>
            <a:r>
              <a:rPr lang="en-US" sz="3200" dirty="0"/>
              <a:t>Sterile • Gauge (G) – diameter of lumen, 16–30G</a:t>
            </a:r>
          </a:p>
          <a:p>
            <a:r>
              <a:rPr lang="en-US" sz="3200" dirty="0"/>
              <a:t>the larger the number, the smaller the diameter • Length of needle may vary.</a:t>
            </a:r>
            <a:endParaRPr lang="x-none" sz="3200" dirty="0"/>
          </a:p>
        </p:txBody>
      </p:sp>
    </p:spTree>
    <p:extLst>
      <p:ext uri="{BB962C8B-B14F-4D97-AF65-F5344CB8AC3E}">
        <p14:creationId xmlns:p14="http://schemas.microsoft.com/office/powerpoint/2010/main" val="30438495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41DA079-3D61-6E4B-BF10-42AE048BC726}"/>
              </a:ext>
            </a:extLst>
          </p:cNvPr>
          <p:cNvSpPr>
            <a:spLocks noGrp="1"/>
          </p:cNvSpPr>
          <p:nvPr>
            <p:ph type="title"/>
          </p:nvPr>
        </p:nvSpPr>
        <p:spPr/>
        <p:txBody>
          <a:bodyPr/>
          <a:lstStyle/>
          <a:p>
            <a:endParaRPr lang="x-none"/>
          </a:p>
        </p:txBody>
      </p:sp>
      <p:pic>
        <p:nvPicPr>
          <p:cNvPr id="4" name="Picture 4">
            <a:extLst>
              <a:ext uri="{FF2B5EF4-FFF2-40B4-BE49-F238E27FC236}">
                <a16:creationId xmlns:a16="http://schemas.microsoft.com/office/drawing/2014/main" xmlns="" id="{547110CE-5EC1-AD4F-8878-C2ED85E97FC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365125"/>
            <a:ext cx="10515600" cy="6127750"/>
          </a:xfrm>
        </p:spPr>
      </p:pic>
    </p:spTree>
    <p:extLst>
      <p:ext uri="{BB962C8B-B14F-4D97-AF65-F5344CB8AC3E}">
        <p14:creationId xmlns:p14="http://schemas.microsoft.com/office/powerpoint/2010/main" val="35620061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F2C539A-967A-E244-B1E8-17246EA8F15B}"/>
              </a:ext>
            </a:extLst>
          </p:cNvPr>
          <p:cNvSpPr>
            <a:spLocks noGrp="1"/>
          </p:cNvSpPr>
          <p:nvPr>
            <p:ph idx="1"/>
          </p:nvPr>
        </p:nvSpPr>
        <p:spPr/>
        <p:txBody>
          <a:bodyPr>
            <a:normAutofit/>
          </a:bodyPr>
          <a:lstStyle/>
          <a:p>
            <a:r>
              <a:rPr lang="en-US" sz="3200" dirty="0"/>
              <a:t>As the purity and potency of drugs or ‘active ingredients’ have increased, the dose required has decreased</a:t>
            </a:r>
          </a:p>
          <a:p>
            <a:endParaRPr lang="en-US" sz="3200" dirty="0"/>
          </a:p>
          <a:p>
            <a:r>
              <a:rPr lang="en-US" sz="3200" dirty="0"/>
              <a:t>When introduced into the body, all drugs cause cellular changes, described as drug action, followed by physiological changes that are described as the drug effect </a:t>
            </a:r>
            <a:endParaRPr lang="x-none" sz="3200" dirty="0"/>
          </a:p>
        </p:txBody>
      </p:sp>
    </p:spTree>
    <p:extLst>
      <p:ext uri="{BB962C8B-B14F-4D97-AF65-F5344CB8AC3E}">
        <p14:creationId xmlns:p14="http://schemas.microsoft.com/office/powerpoint/2010/main" val="29981736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470D431-7680-D549-9147-459F4364FC19}"/>
              </a:ext>
            </a:extLst>
          </p:cNvPr>
          <p:cNvSpPr>
            <a:spLocks noGrp="1"/>
          </p:cNvSpPr>
          <p:nvPr>
            <p:ph idx="1"/>
          </p:nvPr>
        </p:nvSpPr>
        <p:spPr>
          <a:xfrm>
            <a:off x="838200" y="668421"/>
            <a:ext cx="10515600" cy="5508542"/>
          </a:xfrm>
        </p:spPr>
        <p:txBody>
          <a:bodyPr>
            <a:normAutofit fontScale="92500" lnSpcReduction="10000"/>
          </a:bodyPr>
          <a:lstStyle/>
          <a:p>
            <a:r>
              <a:rPr lang="en-US" b="1" dirty="0">
                <a:solidFill>
                  <a:srgbClr val="C00000"/>
                </a:solidFill>
              </a:rPr>
              <a:t>Implant</a:t>
            </a:r>
            <a:r>
              <a:rPr lang="en-US" dirty="0"/>
              <a:t> </a:t>
            </a:r>
          </a:p>
          <a:p>
            <a:r>
              <a:rPr lang="en-US" dirty="0"/>
              <a:t>Device inserted surgically under the skin for delivery of medication</a:t>
            </a:r>
          </a:p>
          <a:p>
            <a:r>
              <a:rPr lang="en-US" dirty="0"/>
              <a:t> Device releases drug slowly and consistently </a:t>
            </a:r>
          </a:p>
          <a:p>
            <a:r>
              <a:rPr lang="en-US" b="1" dirty="0">
                <a:solidFill>
                  <a:srgbClr val="7030A0"/>
                </a:solidFill>
              </a:rPr>
              <a:t>Disadvantage</a:t>
            </a:r>
            <a:r>
              <a:rPr lang="en-US" dirty="0"/>
              <a:t> is that termination of therapy requires surgical removal </a:t>
            </a:r>
          </a:p>
          <a:p>
            <a:r>
              <a:rPr lang="en-US" dirty="0"/>
              <a:t> Example is levonorgestrel implant. </a:t>
            </a:r>
          </a:p>
          <a:p>
            <a:r>
              <a:rPr lang="en-US" b="1" dirty="0">
                <a:solidFill>
                  <a:srgbClr val="C00000"/>
                </a:solidFill>
              </a:rPr>
              <a:t>Pumps</a:t>
            </a:r>
            <a:r>
              <a:rPr lang="en-US" dirty="0"/>
              <a:t> </a:t>
            </a:r>
          </a:p>
          <a:p>
            <a:r>
              <a:rPr lang="en-US" dirty="0"/>
              <a:t>Medication is administered via pump to provide continuous flow into the system. </a:t>
            </a:r>
          </a:p>
          <a:p>
            <a:r>
              <a:rPr lang="en-US" dirty="0"/>
              <a:t> Pump is electronically programmed to deliver a predetermined amount of drug over a predetermined amount of time. </a:t>
            </a:r>
          </a:p>
          <a:p>
            <a:r>
              <a:rPr lang="en-US" dirty="0"/>
              <a:t>Alarms should not be overridden. </a:t>
            </a:r>
          </a:p>
          <a:p>
            <a:r>
              <a:rPr lang="en-US" dirty="0"/>
              <a:t> Examples are opioid analgesia in postoperative or palliative care, insulin therapy.</a:t>
            </a:r>
            <a:endParaRPr lang="x-none" dirty="0"/>
          </a:p>
        </p:txBody>
      </p:sp>
    </p:spTree>
    <p:extLst>
      <p:ext uri="{BB962C8B-B14F-4D97-AF65-F5344CB8AC3E}">
        <p14:creationId xmlns:p14="http://schemas.microsoft.com/office/powerpoint/2010/main" val="538439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5ED867F-8E74-7D43-8CAD-98121DEBC412}"/>
              </a:ext>
            </a:extLst>
          </p:cNvPr>
          <p:cNvSpPr>
            <a:spLocks noGrp="1"/>
          </p:cNvSpPr>
          <p:nvPr>
            <p:ph idx="1"/>
          </p:nvPr>
        </p:nvSpPr>
        <p:spPr>
          <a:xfrm>
            <a:off x="838200" y="685132"/>
            <a:ext cx="10515600" cy="5491831"/>
          </a:xfrm>
        </p:spPr>
        <p:txBody>
          <a:bodyPr/>
          <a:lstStyle/>
          <a:p>
            <a:r>
              <a:rPr lang="en-US" sz="3200" b="1" dirty="0">
                <a:solidFill>
                  <a:srgbClr val="C00000"/>
                </a:solidFill>
              </a:rPr>
              <a:t>Questions </a:t>
            </a:r>
          </a:p>
          <a:p>
            <a:r>
              <a:rPr lang="en-US" b="1" dirty="0">
                <a:solidFill>
                  <a:srgbClr val="C00000"/>
                </a:solidFill>
              </a:rPr>
              <a:t>1.</a:t>
            </a:r>
            <a:r>
              <a:rPr lang="en-US" dirty="0"/>
              <a:t> Explain the differences between the intravenous route of drug administration and the intramuscular route of drug administration. </a:t>
            </a:r>
          </a:p>
          <a:p>
            <a:r>
              <a:rPr lang="en-US" b="1" dirty="0">
                <a:solidFill>
                  <a:srgbClr val="C00000"/>
                </a:solidFill>
              </a:rPr>
              <a:t>2 .</a:t>
            </a:r>
            <a:r>
              <a:rPr lang="en-US" dirty="0"/>
              <a:t>What are the advantages of transdermal drug delivery and give an example of a drug that is presented in this way?</a:t>
            </a:r>
          </a:p>
          <a:p>
            <a:r>
              <a:rPr lang="en-US" b="1" dirty="0">
                <a:solidFill>
                  <a:srgbClr val="C00000"/>
                </a:solidFill>
              </a:rPr>
              <a:t> 3.</a:t>
            </a:r>
            <a:r>
              <a:rPr lang="en-US" dirty="0"/>
              <a:t> Name two advantages for using the rectal route of drug administration. </a:t>
            </a:r>
          </a:p>
          <a:p>
            <a:r>
              <a:rPr lang="en-US" b="1" dirty="0">
                <a:solidFill>
                  <a:srgbClr val="C00000"/>
                </a:solidFill>
              </a:rPr>
              <a:t>4 .</a:t>
            </a:r>
            <a:r>
              <a:rPr lang="en-US" dirty="0"/>
              <a:t>What are the limitations to the use of eye drops?</a:t>
            </a:r>
            <a:endParaRPr lang="x-none" dirty="0"/>
          </a:p>
        </p:txBody>
      </p:sp>
    </p:spTree>
    <p:extLst>
      <p:ext uri="{BB962C8B-B14F-4D97-AF65-F5344CB8AC3E}">
        <p14:creationId xmlns:p14="http://schemas.microsoft.com/office/powerpoint/2010/main" val="2953243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FFA82F-1768-AE43-B37E-E633C2CFCEA6}"/>
              </a:ext>
            </a:extLst>
          </p:cNvPr>
          <p:cNvSpPr>
            <a:spLocks noGrp="1"/>
          </p:cNvSpPr>
          <p:nvPr>
            <p:ph type="title"/>
          </p:nvPr>
        </p:nvSpPr>
        <p:spPr/>
        <p:txBody>
          <a:bodyPr/>
          <a:lstStyle/>
          <a:p>
            <a:r>
              <a:rPr lang="en-US" b="1" dirty="0">
                <a:solidFill>
                  <a:srgbClr val="7030A0"/>
                </a:solidFill>
              </a:rPr>
              <a:t>The ‘</a:t>
            </a:r>
            <a:r>
              <a:rPr lang="en-US" b="1" dirty="0" err="1">
                <a:solidFill>
                  <a:srgbClr val="7030A0"/>
                </a:solidFill>
              </a:rPr>
              <a:t>rights’of</a:t>
            </a:r>
            <a:r>
              <a:rPr lang="en-US" b="1" dirty="0">
                <a:solidFill>
                  <a:srgbClr val="7030A0"/>
                </a:solidFill>
              </a:rPr>
              <a:t> medicine administration</a:t>
            </a:r>
            <a:endParaRPr lang="x-none" b="1" dirty="0">
              <a:solidFill>
                <a:srgbClr val="7030A0"/>
              </a:solidFill>
            </a:endParaRPr>
          </a:p>
        </p:txBody>
      </p:sp>
      <p:sp>
        <p:nvSpPr>
          <p:cNvPr id="3" name="Content Placeholder 2">
            <a:extLst>
              <a:ext uri="{FF2B5EF4-FFF2-40B4-BE49-F238E27FC236}">
                <a16:creationId xmlns:a16="http://schemas.microsoft.com/office/drawing/2014/main" xmlns="" id="{14393246-E55F-8641-93DD-39354E496B7D}"/>
              </a:ext>
            </a:extLst>
          </p:cNvPr>
          <p:cNvSpPr>
            <a:spLocks noGrp="1"/>
          </p:cNvSpPr>
          <p:nvPr>
            <p:ph idx="1"/>
          </p:nvPr>
        </p:nvSpPr>
        <p:spPr/>
        <p:txBody>
          <a:bodyPr>
            <a:normAutofit/>
          </a:bodyPr>
          <a:lstStyle/>
          <a:p>
            <a:r>
              <a:rPr lang="en-US" sz="3200" dirty="0"/>
              <a:t>When administering medicines, it is important to ensure that the  right medicine at the  right  dose, in the right form is administered to the right patient, at the right  time, by the  right route, using the  right technique, and that the  right  documentation is kept.</a:t>
            </a:r>
            <a:endParaRPr lang="x-none" sz="3200" dirty="0"/>
          </a:p>
        </p:txBody>
      </p:sp>
    </p:spTree>
    <p:extLst>
      <p:ext uri="{BB962C8B-B14F-4D97-AF65-F5344CB8AC3E}">
        <p14:creationId xmlns:p14="http://schemas.microsoft.com/office/powerpoint/2010/main" val="1197480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670F0E3-49E8-AB45-9DF7-3A51464B387F}"/>
              </a:ext>
            </a:extLst>
          </p:cNvPr>
          <p:cNvSpPr>
            <a:spLocks noGrp="1"/>
          </p:cNvSpPr>
          <p:nvPr>
            <p:ph type="title"/>
          </p:nvPr>
        </p:nvSpPr>
        <p:spPr/>
        <p:txBody>
          <a:bodyPr/>
          <a:lstStyle/>
          <a:p>
            <a:r>
              <a:rPr lang="en-US" b="1" dirty="0">
                <a:solidFill>
                  <a:srgbClr val="7030A0"/>
                </a:solidFill>
              </a:rPr>
              <a:t>Pharmaceutical development</a:t>
            </a:r>
            <a:endParaRPr lang="x-none" b="1" dirty="0">
              <a:solidFill>
                <a:srgbClr val="7030A0"/>
              </a:solidFill>
            </a:endParaRPr>
          </a:p>
        </p:txBody>
      </p:sp>
      <p:sp>
        <p:nvSpPr>
          <p:cNvPr id="3" name="Content Placeholder 2">
            <a:extLst>
              <a:ext uri="{FF2B5EF4-FFF2-40B4-BE49-F238E27FC236}">
                <a16:creationId xmlns:a16="http://schemas.microsoft.com/office/drawing/2014/main" xmlns="" id="{58B0E5DD-1B13-FB44-B9A5-158F2A88BA08}"/>
              </a:ext>
            </a:extLst>
          </p:cNvPr>
          <p:cNvSpPr>
            <a:spLocks noGrp="1"/>
          </p:cNvSpPr>
          <p:nvPr>
            <p:ph idx="1"/>
          </p:nvPr>
        </p:nvSpPr>
        <p:spPr/>
        <p:txBody>
          <a:bodyPr/>
          <a:lstStyle/>
          <a:p>
            <a:endParaRPr lang="en-US" dirty="0"/>
          </a:p>
          <a:p>
            <a:r>
              <a:rPr lang="en-US" dirty="0"/>
              <a:t>Drugs have to undergo pre-formulation studies and formulation development</a:t>
            </a:r>
            <a:r>
              <a:rPr lang="en-US" sz="3200" dirty="0"/>
              <a:t> to present the drug in an appropriate dosage form. </a:t>
            </a:r>
          </a:p>
          <a:p>
            <a:r>
              <a:rPr lang="en-US" sz="3200" dirty="0"/>
              <a:t> This is a complex, time-consuming and expensive process.</a:t>
            </a:r>
            <a:endParaRPr lang="x-none" sz="3200" dirty="0"/>
          </a:p>
        </p:txBody>
      </p:sp>
    </p:spTree>
    <p:extLst>
      <p:ext uri="{BB962C8B-B14F-4D97-AF65-F5344CB8AC3E}">
        <p14:creationId xmlns:p14="http://schemas.microsoft.com/office/powerpoint/2010/main" val="7618960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0C33EAB-D3C4-294B-A054-5B03E8796B31}"/>
              </a:ext>
            </a:extLst>
          </p:cNvPr>
          <p:cNvSpPr>
            <a:spLocks noGrp="1"/>
          </p:cNvSpPr>
          <p:nvPr>
            <p:ph type="title"/>
          </p:nvPr>
        </p:nvSpPr>
        <p:spPr/>
        <p:txBody>
          <a:bodyPr/>
          <a:lstStyle/>
          <a:p>
            <a:r>
              <a:rPr lang="en-US" b="1" dirty="0">
                <a:solidFill>
                  <a:srgbClr val="7030A0"/>
                </a:solidFill>
              </a:rPr>
              <a:t>Pre-formulation studies</a:t>
            </a:r>
            <a:endParaRPr lang="x-none" b="1" dirty="0">
              <a:solidFill>
                <a:srgbClr val="7030A0"/>
              </a:solidFill>
            </a:endParaRPr>
          </a:p>
        </p:txBody>
      </p:sp>
      <p:sp>
        <p:nvSpPr>
          <p:cNvPr id="3" name="Content Placeholder 2">
            <a:extLst>
              <a:ext uri="{FF2B5EF4-FFF2-40B4-BE49-F238E27FC236}">
                <a16:creationId xmlns:a16="http://schemas.microsoft.com/office/drawing/2014/main" xmlns="" id="{F6D45C8D-AA7E-6841-AC94-6F6C1E90B475}"/>
              </a:ext>
            </a:extLst>
          </p:cNvPr>
          <p:cNvSpPr>
            <a:spLocks noGrp="1"/>
          </p:cNvSpPr>
          <p:nvPr>
            <p:ph idx="1"/>
          </p:nvPr>
        </p:nvSpPr>
        <p:spPr/>
        <p:txBody>
          <a:bodyPr/>
          <a:lstStyle/>
          <a:p>
            <a:r>
              <a:rPr lang="en-US" sz="3200" b="1" dirty="0">
                <a:solidFill>
                  <a:srgbClr val="C00000"/>
                </a:solidFill>
              </a:rPr>
              <a:t>These are carried out to investigate the physical and chemical properties of a drug including: </a:t>
            </a:r>
          </a:p>
          <a:p>
            <a:r>
              <a:rPr lang="en-US" dirty="0"/>
              <a:t> </a:t>
            </a:r>
            <a:r>
              <a:rPr lang="en-US" sz="3200" dirty="0"/>
              <a:t>solubility and dissolution rates </a:t>
            </a:r>
          </a:p>
          <a:p>
            <a:r>
              <a:rPr lang="en-US" sz="3200" dirty="0"/>
              <a:t> chemical stability </a:t>
            </a:r>
          </a:p>
          <a:p>
            <a:r>
              <a:rPr lang="en-US" sz="3200" dirty="0"/>
              <a:t> </a:t>
            </a:r>
            <a:r>
              <a:rPr lang="en-US" sz="3200" dirty="0" err="1"/>
              <a:t>lipophilicity</a:t>
            </a:r>
            <a:r>
              <a:rPr lang="en-US" sz="3200" dirty="0"/>
              <a:t> </a:t>
            </a:r>
          </a:p>
          <a:p>
            <a:r>
              <a:rPr lang="en-US" sz="3200" dirty="0"/>
              <a:t> melting point </a:t>
            </a:r>
          </a:p>
          <a:p>
            <a:r>
              <a:rPr lang="en-US" sz="3200" dirty="0"/>
              <a:t> particle morphology.</a:t>
            </a:r>
            <a:endParaRPr lang="x-none" sz="3200" dirty="0"/>
          </a:p>
        </p:txBody>
      </p:sp>
    </p:spTree>
    <p:extLst>
      <p:ext uri="{BB962C8B-B14F-4D97-AF65-F5344CB8AC3E}">
        <p14:creationId xmlns:p14="http://schemas.microsoft.com/office/powerpoint/2010/main" val="2085452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2BA2C3-EEEB-5C49-9ED7-10B3D3F9BA01}"/>
              </a:ext>
            </a:extLst>
          </p:cNvPr>
          <p:cNvSpPr>
            <a:spLocks noGrp="1"/>
          </p:cNvSpPr>
          <p:nvPr>
            <p:ph type="title"/>
          </p:nvPr>
        </p:nvSpPr>
        <p:spPr/>
        <p:txBody>
          <a:bodyPr/>
          <a:lstStyle/>
          <a:p>
            <a:r>
              <a:rPr lang="en-US" b="1" dirty="0">
                <a:solidFill>
                  <a:srgbClr val="7030A0"/>
                </a:solidFill>
              </a:rPr>
              <a:t>Formulation development</a:t>
            </a:r>
            <a:endParaRPr lang="x-none" b="1" dirty="0">
              <a:solidFill>
                <a:srgbClr val="7030A0"/>
              </a:solidFill>
            </a:endParaRPr>
          </a:p>
        </p:txBody>
      </p:sp>
      <p:sp>
        <p:nvSpPr>
          <p:cNvPr id="3" name="Content Placeholder 2">
            <a:extLst>
              <a:ext uri="{FF2B5EF4-FFF2-40B4-BE49-F238E27FC236}">
                <a16:creationId xmlns:a16="http://schemas.microsoft.com/office/drawing/2014/main" xmlns="" id="{65A658C8-8116-E747-AAF0-750F58153437}"/>
              </a:ext>
            </a:extLst>
          </p:cNvPr>
          <p:cNvSpPr>
            <a:spLocks noGrp="1"/>
          </p:cNvSpPr>
          <p:nvPr>
            <p:ph idx="1"/>
          </p:nvPr>
        </p:nvSpPr>
        <p:spPr/>
        <p:txBody>
          <a:bodyPr>
            <a:normAutofit/>
          </a:bodyPr>
          <a:lstStyle/>
          <a:p>
            <a:r>
              <a:rPr lang="en-US" sz="3200" dirty="0"/>
              <a:t>Aims to develop formulations of the drug while overcoming shortcomings of the compound (e.g. low solubility in water for omeprazole, taste) </a:t>
            </a:r>
          </a:p>
          <a:p>
            <a:r>
              <a:rPr lang="en-US" sz="3200" dirty="0"/>
              <a:t> Takes into account properties of drug substance and desired final dosage form.</a:t>
            </a:r>
            <a:endParaRPr lang="x-none" sz="3200" dirty="0"/>
          </a:p>
        </p:txBody>
      </p:sp>
    </p:spTree>
    <p:extLst>
      <p:ext uri="{BB962C8B-B14F-4D97-AF65-F5344CB8AC3E}">
        <p14:creationId xmlns:p14="http://schemas.microsoft.com/office/powerpoint/2010/main" val="195323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325DCE-AA1F-A84F-B592-3FD3EDE585BB}"/>
              </a:ext>
            </a:extLst>
          </p:cNvPr>
          <p:cNvSpPr>
            <a:spLocks noGrp="1"/>
          </p:cNvSpPr>
          <p:nvPr>
            <p:ph type="title"/>
          </p:nvPr>
        </p:nvSpPr>
        <p:spPr/>
        <p:txBody>
          <a:bodyPr/>
          <a:lstStyle/>
          <a:p>
            <a:r>
              <a:rPr lang="en-US" b="1" dirty="0">
                <a:solidFill>
                  <a:srgbClr val="7030A0"/>
                </a:solidFill>
              </a:rPr>
              <a:t>Route of administration</a:t>
            </a:r>
            <a:endParaRPr lang="x-none" b="1" dirty="0">
              <a:solidFill>
                <a:srgbClr val="7030A0"/>
              </a:solidFill>
            </a:endParaRPr>
          </a:p>
        </p:txBody>
      </p:sp>
      <p:sp>
        <p:nvSpPr>
          <p:cNvPr id="3" name="Content Placeholder 2">
            <a:extLst>
              <a:ext uri="{FF2B5EF4-FFF2-40B4-BE49-F238E27FC236}">
                <a16:creationId xmlns:a16="http://schemas.microsoft.com/office/drawing/2014/main" xmlns="" id="{AEC34888-3B00-C84C-9F7B-95DE89E8BE5C}"/>
              </a:ext>
            </a:extLst>
          </p:cNvPr>
          <p:cNvSpPr>
            <a:spLocks noGrp="1"/>
          </p:cNvSpPr>
          <p:nvPr>
            <p:ph idx="1"/>
          </p:nvPr>
        </p:nvSpPr>
        <p:spPr/>
        <p:txBody>
          <a:bodyPr>
            <a:normAutofit/>
          </a:bodyPr>
          <a:lstStyle/>
          <a:p>
            <a:r>
              <a:rPr lang="en-US" sz="3200" b="1" dirty="0">
                <a:solidFill>
                  <a:srgbClr val="C00000"/>
                </a:solidFill>
              </a:rPr>
              <a:t>Drug effects can be subdivided into: </a:t>
            </a:r>
          </a:p>
          <a:p>
            <a:r>
              <a:rPr lang="en-US" sz="3200" dirty="0"/>
              <a:t> </a:t>
            </a:r>
            <a:r>
              <a:rPr lang="en-US" sz="3200" b="1" dirty="0"/>
              <a:t>systemic effect:</a:t>
            </a:r>
            <a:r>
              <a:rPr lang="en-US" sz="3200" dirty="0"/>
              <a:t> drug is distributed throughout the body to cause a general effect (e.g. tablets) </a:t>
            </a:r>
          </a:p>
          <a:p>
            <a:endParaRPr lang="en-US" sz="3200" dirty="0"/>
          </a:p>
          <a:p>
            <a:r>
              <a:rPr lang="en-US" sz="3200" dirty="0"/>
              <a:t> </a:t>
            </a:r>
            <a:r>
              <a:rPr lang="en-US" sz="3200" b="1" dirty="0"/>
              <a:t>local effect:</a:t>
            </a:r>
            <a:r>
              <a:rPr lang="en-US" sz="3200" dirty="0"/>
              <a:t> drug is limited to the area of the body where it is administered (e.g. nose drops).</a:t>
            </a:r>
            <a:endParaRPr lang="x-none" sz="3200" dirty="0"/>
          </a:p>
        </p:txBody>
      </p:sp>
    </p:spTree>
    <p:extLst>
      <p:ext uri="{BB962C8B-B14F-4D97-AF65-F5344CB8AC3E}">
        <p14:creationId xmlns:p14="http://schemas.microsoft.com/office/powerpoint/2010/main" val="33074884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C03A29A-9EAA-CC47-A04E-A41F681C66F1}"/>
              </a:ext>
            </a:extLst>
          </p:cNvPr>
          <p:cNvSpPr>
            <a:spLocks noGrp="1"/>
          </p:cNvSpPr>
          <p:nvPr>
            <p:ph idx="1"/>
          </p:nvPr>
        </p:nvSpPr>
        <p:spPr>
          <a:xfrm>
            <a:off x="838200" y="384342"/>
            <a:ext cx="10515600" cy="5241174"/>
          </a:xfrm>
        </p:spPr>
        <p:txBody>
          <a:bodyPr>
            <a:noAutofit/>
          </a:bodyPr>
          <a:lstStyle/>
          <a:p>
            <a:r>
              <a:rPr lang="en-US" sz="3200" b="1" dirty="0">
                <a:solidFill>
                  <a:srgbClr val="C00000"/>
                </a:solidFill>
              </a:rPr>
              <a:t>The choice of a particular route of administration of a drug may depend on many factors, including: </a:t>
            </a:r>
          </a:p>
          <a:p>
            <a:r>
              <a:rPr lang="en-US" sz="3200" dirty="0"/>
              <a:t> </a:t>
            </a:r>
            <a:r>
              <a:rPr lang="en-US" sz="3200" b="1" dirty="0"/>
              <a:t>desired effect </a:t>
            </a:r>
            <a:r>
              <a:rPr lang="en-US" sz="3200" dirty="0"/>
              <a:t>(if a fast action is required, intravenous administration is preferred, e.g. in emergency situations) </a:t>
            </a:r>
          </a:p>
          <a:p>
            <a:r>
              <a:rPr lang="en-US" sz="3200" dirty="0"/>
              <a:t> </a:t>
            </a:r>
            <a:r>
              <a:rPr lang="en-US" sz="3200" b="1" dirty="0"/>
              <a:t>local effect</a:t>
            </a:r>
            <a:r>
              <a:rPr lang="en-US" sz="3200" dirty="0"/>
              <a:t> desired to reduce side-effects (e.g. administration of bronchodilators and corticosteroids as inhalers in asthma) </a:t>
            </a:r>
          </a:p>
          <a:p>
            <a:r>
              <a:rPr lang="en-US" sz="3200" dirty="0"/>
              <a:t> </a:t>
            </a:r>
            <a:r>
              <a:rPr lang="en-US" sz="3200" b="1" dirty="0"/>
              <a:t>absorption</a:t>
            </a:r>
            <a:r>
              <a:rPr lang="en-US" sz="3200" dirty="0"/>
              <a:t> qualities of the drug (e.g. administration of gentamicin for a systemic effect has to be done parenterally) </a:t>
            </a:r>
          </a:p>
          <a:p>
            <a:r>
              <a:rPr lang="en-US" sz="3200" dirty="0"/>
              <a:t> </a:t>
            </a:r>
            <a:r>
              <a:rPr lang="en-US" sz="3200" b="1" dirty="0"/>
              <a:t>the ability</a:t>
            </a:r>
            <a:r>
              <a:rPr lang="en-US" sz="3200" dirty="0"/>
              <a:t> of the drug to withstand the conditions of the gastrointestinal tract (e.g. insulin cannot be administered orally since it is degraded in the gastrointestinal tract).</a:t>
            </a:r>
            <a:endParaRPr lang="x-none" sz="3200" dirty="0"/>
          </a:p>
        </p:txBody>
      </p:sp>
    </p:spTree>
    <p:extLst>
      <p:ext uri="{BB962C8B-B14F-4D97-AF65-F5344CB8AC3E}">
        <p14:creationId xmlns:p14="http://schemas.microsoft.com/office/powerpoint/2010/main" val="26912370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1922</Words>
  <Application>Microsoft Office PowerPoint</Application>
  <PresentationFormat>Custom</PresentationFormat>
  <Paragraphs>170</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Medicine presentation and administration</vt:lpstr>
      <vt:lpstr>Definition of a medicinal product</vt:lpstr>
      <vt:lpstr>PowerPoint Presentation</vt:lpstr>
      <vt:lpstr>The ‘rights’of medicine administration</vt:lpstr>
      <vt:lpstr>Pharmaceutical development</vt:lpstr>
      <vt:lpstr>Pre-formulation studies</vt:lpstr>
      <vt:lpstr>Formulation development</vt:lpstr>
      <vt:lpstr>Route of administration</vt:lpstr>
      <vt:lpstr>PowerPoint Presentation</vt:lpstr>
      <vt:lpstr>Considerations in dosage form development</vt:lpstr>
      <vt:lpstr>Routes of administration and examples of dosage forms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Devices required for parenteral administration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Medicine presentation and administration</dc:title>
  <dc:creator>abeeralrashid@yahoo.com</dc:creator>
  <cp:lastModifiedBy>Maher Fattouh</cp:lastModifiedBy>
  <cp:revision>4</cp:revision>
  <dcterms:created xsi:type="dcterms:W3CDTF">2020-02-23T17:37:16Z</dcterms:created>
  <dcterms:modified xsi:type="dcterms:W3CDTF">2020-11-30T20:32:07Z</dcterms:modified>
</cp:coreProperties>
</file>