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87A1AE6-7B4C-8746-AD0A-BFC2E66D94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39F6689-FF4C-2D43-A18E-CA2DC7B91E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7F07107-201F-DB40-ABFA-D62A759B1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EDD0-5BD4-924D-9835-19E10DE15EF0}" type="datetimeFigureOut">
              <a:rPr lang="x-none" smtClean="0"/>
              <a:t>12/20/2020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775566E-BF8C-8741-8E71-BFF58E275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552D63A-F019-7843-95C4-C06D767E8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2806-387D-614C-85E5-BC50CC47293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51747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D81924D-FF29-1148-AD92-E01CD0627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831EC52-09E3-DB44-9482-B893FC0A5B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6209F10-7B6A-A94C-906C-D70603D11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EDD0-5BD4-924D-9835-19E10DE15EF0}" type="datetimeFigureOut">
              <a:rPr lang="x-none" smtClean="0"/>
              <a:t>12/20/2020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228ECEF-B95D-6143-AE34-8B7894C57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8A99F9F-618C-B540-9C34-547AC264E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2806-387D-614C-85E5-BC50CC47293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90064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A4789CB2-72A3-A041-B938-EF68EA2FB6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BF26CB7-CEE0-D04A-B94F-0C4986BAD5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CD86970-AD63-4C4E-9865-7C1DC23D6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EDD0-5BD4-924D-9835-19E10DE15EF0}" type="datetimeFigureOut">
              <a:rPr lang="x-none" smtClean="0"/>
              <a:t>12/20/2020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B78FE4A-62A6-2349-A868-C5D00A5A8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BD72D39-9B97-574E-B7D7-8D9EBEED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2806-387D-614C-85E5-BC50CC47293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04284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FA77F7D-666D-3243-8A7E-DE0F293F7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FF1EAD1-C949-664C-B0A3-C77120C2A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C51A4F0-61A5-E94D-9D65-9363FE8BA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EDD0-5BD4-924D-9835-19E10DE15EF0}" type="datetimeFigureOut">
              <a:rPr lang="x-none" smtClean="0"/>
              <a:t>12/20/2020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CBEFB15-C8B4-024C-9B43-156B555EE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A61D869-B6BC-C74C-BBF8-1C33215A1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2806-387D-614C-85E5-BC50CC47293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5057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95218C-1050-9346-A6D2-EF363746E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0133708-B626-9A4D-A179-997047B7EA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7279A17-132A-F649-AACD-C07646D78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EDD0-5BD4-924D-9835-19E10DE15EF0}" type="datetimeFigureOut">
              <a:rPr lang="x-none" smtClean="0"/>
              <a:t>12/20/2020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4F0DB22-BC6C-BE4C-85FD-1F8698F35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E2B85C9-D1AD-BC40-AD7A-1D69E676B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2806-387D-614C-85E5-BC50CC47293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55746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DA78A6-79F8-5F4E-B929-33A273BE0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DDE2D00-7614-C545-806C-6BB8CBC7E9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3D225D8-DB3E-8246-89DE-79087153A0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55F6B7E-62CD-B94A-8A08-B56C8EFFF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EDD0-5BD4-924D-9835-19E10DE15EF0}" type="datetimeFigureOut">
              <a:rPr lang="x-none" smtClean="0"/>
              <a:t>12/20/2020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A8D905D-F868-8543-952B-B273F71B2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B795409-9774-BC48-AB11-C7F13AA53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2806-387D-614C-85E5-BC50CC47293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49763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7C07157-BC0C-D547-BD10-19844AF52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88E3581-1DEE-E645-95E7-D4AB3772E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65A79BD-6A93-DC47-9F5C-CF66BE1587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22B6848A-D434-B546-900A-0EA78BAE7A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15191278-B967-A344-AF56-1BAD4CE438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97A22382-A7BA-4B4A-94FF-E64EA04FD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EDD0-5BD4-924D-9835-19E10DE15EF0}" type="datetimeFigureOut">
              <a:rPr lang="x-none" smtClean="0"/>
              <a:t>12/20/2020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55320EFB-9D92-9B4B-B54C-D2EF5AD42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EC9DB213-AA91-FC4A-8946-4E59A2854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2806-387D-614C-85E5-BC50CC47293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42423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76C4150-7FB1-834A-821E-3EC765EEF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48CEDE8A-DC0E-5D41-A6F3-B8037F715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EDD0-5BD4-924D-9835-19E10DE15EF0}" type="datetimeFigureOut">
              <a:rPr lang="x-none" smtClean="0"/>
              <a:t>12/20/2020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257BF5C1-AED1-FF4C-B045-D800BC04A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40D20A9-747B-584E-8DE4-284916E86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2806-387D-614C-85E5-BC50CC47293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85499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1FB015E7-A905-D44D-AD34-7A71B3FA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EDD0-5BD4-924D-9835-19E10DE15EF0}" type="datetimeFigureOut">
              <a:rPr lang="x-none" smtClean="0"/>
              <a:t>12/20/2020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39F9E0D-8739-384E-891E-6840F6634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CE7E7A1-724E-F742-B2C8-A8BC24DF2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2806-387D-614C-85E5-BC50CC47293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2076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EE55BE7-2CFB-4B44-B290-50A1DEF24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89D6CF1-21AD-394C-BFB5-0D03B758A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51CE1B8-A277-4044-9DAD-BC04C644CD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007048E-EF71-3042-867C-87C8006E7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EDD0-5BD4-924D-9835-19E10DE15EF0}" type="datetimeFigureOut">
              <a:rPr lang="x-none" smtClean="0"/>
              <a:t>12/20/2020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58ADA8A-5BFA-1D45-89C6-800BF1664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2347963-D9A6-934A-8F13-8524BEC4A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2806-387D-614C-85E5-BC50CC47293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90993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D1C9FF-4935-3F49-86E2-8D290537D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053E59F3-9F46-664D-B37E-4D9E5C3980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9ABAFD0-F888-9E41-B348-1DAA12038A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C17B680-5295-BD4A-9A6F-B6BB1181B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EDD0-5BD4-924D-9835-19E10DE15EF0}" type="datetimeFigureOut">
              <a:rPr lang="x-none" smtClean="0"/>
              <a:t>12/20/2020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EF8C365-CDBA-DE44-B06D-FAF82E681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A231AA7-C87A-3144-BAAD-F478F129B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2806-387D-614C-85E5-BC50CC47293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61083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5DAA8739-D348-AC43-84C2-A711AC664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D49D461-1405-3D4E-9722-D238E7821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7AF426F-12D0-834C-8ACE-7DC11537E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BEDD0-5BD4-924D-9835-19E10DE15EF0}" type="datetimeFigureOut">
              <a:rPr lang="x-none" smtClean="0"/>
              <a:t>12/20/2020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573F48F-2BFC-0E43-A13D-FF71C28614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5965559-9DF0-C846-8715-DC6F895039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82806-387D-614C-85E5-BC50CC47293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3675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A9669C8-25F4-C04E-AEC0-69BBC4B4D6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 err="1" smtClean="0"/>
              <a:t>Lec</a:t>
            </a:r>
            <a:r>
              <a:rPr lang="en-US" sz="8000" b="1" dirty="0" smtClean="0"/>
              <a:t> 3</a:t>
            </a:r>
            <a:br>
              <a:rPr lang="en-US" sz="8000" b="1" dirty="0" smtClean="0"/>
            </a:br>
            <a:r>
              <a:rPr lang="en-US" sz="8000" b="1" dirty="0" smtClean="0"/>
              <a:t>Formulary </a:t>
            </a:r>
            <a:r>
              <a:rPr lang="en-US" sz="8000" b="1" dirty="0"/>
              <a:t>systems</a:t>
            </a:r>
            <a:endParaRPr lang="x-none" sz="8000" b="1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D7BACA3-C12D-C349-9A11-E1A7F94937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210927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30F318B-A4FA-D241-A8EE-C7B3202B2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Inclusion criteria</a:t>
            </a:r>
            <a:endParaRPr lang="x-none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49474BC-4305-0243-91EE-CAB48A632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Efficacy </a:t>
            </a:r>
          </a:p>
          <a:p>
            <a:r>
              <a:rPr lang="en-US" sz="3200" dirty="0"/>
              <a:t> Side-effect profile and contraindications </a:t>
            </a:r>
          </a:p>
          <a:p>
            <a:r>
              <a:rPr lang="en-US" sz="3200" dirty="0"/>
              <a:t> Interaction profile </a:t>
            </a:r>
          </a:p>
          <a:p>
            <a:r>
              <a:rPr lang="en-US" sz="3200" dirty="0"/>
              <a:t> Pharmacokinetic profile</a:t>
            </a:r>
          </a:p>
          <a:p>
            <a:r>
              <a:rPr lang="en-US" sz="3200" dirty="0"/>
              <a:t>Patient acceptability: taste, appearance, ease of administration</a:t>
            </a:r>
          </a:p>
          <a:p>
            <a:r>
              <a:rPr lang="en-US" sz="3200" dirty="0"/>
              <a:t> Generic availability, cost.</a:t>
            </a:r>
            <a:endParaRPr lang="x-none" sz="3200" dirty="0"/>
          </a:p>
        </p:txBody>
      </p:sp>
    </p:spTree>
    <p:extLst>
      <p:ext uri="{BB962C8B-B14F-4D97-AF65-F5344CB8AC3E}">
        <p14:creationId xmlns:p14="http://schemas.microsoft.com/office/powerpoint/2010/main" val="2027590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9A3C41F-43BE-1F45-8719-4B85EE78A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Ethical implications of developing a formulary system</a:t>
            </a:r>
            <a:endParaRPr lang="x-none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6F2D2D2-0181-A84C-95AA-22391A434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Interfering with non-pharmacological basis for choice of product </a:t>
            </a:r>
          </a:p>
          <a:p>
            <a:r>
              <a:rPr lang="en-US" sz="3200" dirty="0"/>
              <a:t> Formulary system may provide for generic substitution or therapeutic substitution </a:t>
            </a:r>
          </a:p>
          <a:p>
            <a:r>
              <a:rPr lang="en-US" sz="3200" dirty="0"/>
              <a:t>Interactions with the pharmaceutical industry may influence the formulary system.</a:t>
            </a:r>
            <a:endParaRPr lang="x-none" sz="3200" dirty="0"/>
          </a:p>
        </p:txBody>
      </p:sp>
    </p:spTree>
    <p:extLst>
      <p:ext uri="{BB962C8B-B14F-4D97-AF65-F5344CB8AC3E}">
        <p14:creationId xmlns:p14="http://schemas.microsoft.com/office/powerpoint/2010/main" val="3300250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FC4C891-A3F6-894D-B811-F7C16E7F5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Non-pharmacological basis of therapeutics</a:t>
            </a:r>
            <a:endParaRPr lang="x-none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47C3F03-7FC5-DE40-B897-CF191B1D4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At the macro level, prescribing trends that influence the individual prescriber include: </a:t>
            </a:r>
          </a:p>
          <a:p>
            <a:r>
              <a:rPr lang="en-US" sz="3200" dirty="0"/>
              <a:t> cost </a:t>
            </a:r>
          </a:p>
          <a:p>
            <a:r>
              <a:rPr lang="en-US" sz="3200" dirty="0"/>
              <a:t> availability of product </a:t>
            </a:r>
          </a:p>
          <a:p>
            <a:r>
              <a:rPr lang="en-US" sz="3200" dirty="0"/>
              <a:t> traditions and education of society (e.g. may influence dosage form selection) </a:t>
            </a:r>
          </a:p>
          <a:p>
            <a:r>
              <a:rPr lang="en-US" sz="3200" dirty="0"/>
              <a:t> health issues </a:t>
            </a:r>
          </a:p>
          <a:p>
            <a:r>
              <a:rPr lang="en-US" sz="3200" dirty="0"/>
              <a:t> stability and power of pharmaceutical industry </a:t>
            </a:r>
          </a:p>
          <a:p>
            <a:r>
              <a:rPr lang="en-US" sz="3200" dirty="0"/>
              <a:t> medical teaching.</a:t>
            </a:r>
            <a:endParaRPr lang="x-none" sz="3200" dirty="0"/>
          </a:p>
        </p:txBody>
      </p:sp>
    </p:spTree>
    <p:extLst>
      <p:ext uri="{BB962C8B-B14F-4D97-AF65-F5344CB8AC3E}">
        <p14:creationId xmlns:p14="http://schemas.microsoft.com/office/powerpoint/2010/main" val="1671766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C2CC31E-194D-474A-8E72-705CAF106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6C56C21-FBDB-4A40-87B5-825BF714A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At the micro level, the individual prescriber is influenced by:</a:t>
            </a:r>
            <a:r>
              <a:rPr lang="en-US" dirty="0"/>
              <a:t> </a:t>
            </a:r>
          </a:p>
          <a:p>
            <a:r>
              <a:rPr lang="en-US" dirty="0"/>
              <a:t> </a:t>
            </a:r>
            <a:r>
              <a:rPr lang="en-US" sz="3200" dirty="0"/>
              <a:t>peer groups </a:t>
            </a:r>
          </a:p>
          <a:p>
            <a:r>
              <a:rPr lang="en-US" sz="3200" dirty="0"/>
              <a:t> society </a:t>
            </a:r>
          </a:p>
          <a:p>
            <a:r>
              <a:rPr lang="en-US" sz="3200" dirty="0"/>
              <a:t> control measures and regulations by health authorities </a:t>
            </a:r>
          </a:p>
          <a:p>
            <a:r>
              <a:rPr lang="en-US" sz="3200" dirty="0"/>
              <a:t> pharmaceutical industry.</a:t>
            </a:r>
            <a:endParaRPr lang="x-none" sz="3200" dirty="0"/>
          </a:p>
        </p:txBody>
      </p:sp>
    </p:spTree>
    <p:extLst>
      <p:ext uri="{BB962C8B-B14F-4D97-AF65-F5344CB8AC3E}">
        <p14:creationId xmlns:p14="http://schemas.microsoft.com/office/powerpoint/2010/main" val="1515541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A0AD126-DFA3-5D44-B57A-F05F4AC0D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Therapeutic substitution</a:t>
            </a:r>
            <a:endParaRPr lang="x-none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AFC417F-2F7C-AE4E-8E43-99E855DF4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Opposition to therapeutic substitution is based on three factors: </a:t>
            </a:r>
          </a:p>
          <a:p>
            <a:r>
              <a:rPr lang="en-US" dirty="0"/>
              <a:t> </a:t>
            </a:r>
            <a:r>
              <a:rPr lang="en-US" sz="3600" dirty="0"/>
              <a:t>lack of scientific and clinical evidence </a:t>
            </a:r>
          </a:p>
          <a:p>
            <a:r>
              <a:rPr lang="en-US" sz="3600" dirty="0"/>
              <a:t>clinical studies suggesting that not all drugs of similar classes are equivalent </a:t>
            </a:r>
          </a:p>
          <a:p>
            <a:r>
              <a:rPr lang="en-US" sz="3600" dirty="0"/>
              <a:t> holistic approach in drug therapy.</a:t>
            </a:r>
            <a:endParaRPr lang="x-none" sz="3600" dirty="0"/>
          </a:p>
        </p:txBody>
      </p:sp>
    </p:spTree>
    <p:extLst>
      <p:ext uri="{BB962C8B-B14F-4D97-AF65-F5344CB8AC3E}">
        <p14:creationId xmlns:p14="http://schemas.microsoft.com/office/powerpoint/2010/main" val="4272344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FA535AA-BCC5-CB4E-AE01-C18A74E1D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factors influencing inclusion of drugs in a formulary.</a:t>
            </a:r>
            <a:endParaRPr lang="x-none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7351908-6FD0-0F44-970D-C97DBFCC5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Efficacy</a:t>
            </a:r>
            <a:r>
              <a:rPr lang="en-US" sz="3200" dirty="0"/>
              <a:t> (e.g. demonstrated in clinical trials) </a:t>
            </a:r>
          </a:p>
          <a:p>
            <a:r>
              <a:rPr lang="en-US" sz="3200" b="1" dirty="0"/>
              <a:t> Toxicity </a:t>
            </a:r>
            <a:r>
              <a:rPr lang="en-US" sz="3200" dirty="0"/>
              <a:t>(e.g. for equally effective drugs, select the least toxic) </a:t>
            </a:r>
          </a:p>
          <a:p>
            <a:r>
              <a:rPr lang="en-US" sz="3200" b="1" dirty="0"/>
              <a:t> Adverse effects </a:t>
            </a:r>
            <a:r>
              <a:rPr lang="en-US" sz="3200" dirty="0"/>
              <a:t>(e.g. include drugs with same indication but different side-effect profiles)</a:t>
            </a:r>
          </a:p>
          <a:p>
            <a:r>
              <a:rPr lang="en-US" sz="3200" b="1" dirty="0"/>
              <a:t>Contraindications</a:t>
            </a:r>
            <a:r>
              <a:rPr lang="en-US" sz="3200" dirty="0"/>
              <a:t> (e.g. avoid drugs with serious teratogenic effects)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838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221C4B-C6F9-C044-955D-ED26280E2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7C73BD6-4229-424B-BDFF-742724A76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/>
              <a:t>Interactions</a:t>
            </a:r>
            <a:r>
              <a:rPr lang="en-US" sz="3200" dirty="0"/>
              <a:t> (e.g. select drug with least clinically significant interactions)</a:t>
            </a:r>
          </a:p>
          <a:p>
            <a:r>
              <a:rPr lang="en-US" sz="3200" b="1" dirty="0"/>
              <a:t> Pharmacokinetic profile</a:t>
            </a:r>
            <a:r>
              <a:rPr lang="en-US" sz="3200" dirty="0"/>
              <a:t> (e.g. include drugs with short half-lives, include drugs minimally affected by hepatic or renal impairment) </a:t>
            </a:r>
          </a:p>
          <a:p>
            <a:r>
              <a:rPr lang="en-US" sz="3200" b="1" dirty="0"/>
              <a:t>Formulations available</a:t>
            </a:r>
            <a:r>
              <a:rPr lang="en-US" sz="3200" dirty="0"/>
              <a:t> (e.g. drugs available for both oral and parenteral administration allow for smooth transition from parenteral to oral therapy) </a:t>
            </a:r>
          </a:p>
          <a:p>
            <a:r>
              <a:rPr lang="en-US" sz="3200" dirty="0"/>
              <a:t> </a:t>
            </a:r>
            <a:r>
              <a:rPr lang="en-US" sz="3200" b="1" dirty="0"/>
              <a:t>Generic form available</a:t>
            </a:r>
            <a:r>
              <a:rPr lang="en-US" sz="3200" dirty="0"/>
              <a:t>: usually cheaper 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754849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E0F239-9AC2-AD46-AF7E-82D62E879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8D7F598-0328-2E48-A472-6413F9348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Cost</a:t>
            </a:r>
            <a:r>
              <a:rPr lang="en-US" sz="3200" dirty="0"/>
              <a:t>: encourage cost-effective prescribing </a:t>
            </a:r>
          </a:p>
          <a:p>
            <a:r>
              <a:rPr lang="en-US" sz="3200" dirty="0"/>
              <a:t> </a:t>
            </a:r>
            <a:r>
              <a:rPr lang="en-US" sz="3200" b="1" dirty="0"/>
              <a:t>Use</a:t>
            </a:r>
            <a:r>
              <a:rPr lang="en-US" sz="3200" dirty="0"/>
              <a:t> (e.g. certain categories of drugs such as </a:t>
            </a:r>
            <a:r>
              <a:rPr lang="en-US" sz="3200" dirty="0" err="1"/>
              <a:t>anaesthetics</a:t>
            </a:r>
            <a:r>
              <a:rPr lang="en-US" sz="3200" dirty="0"/>
              <a:t> may not be relevant to the formulary setting) </a:t>
            </a:r>
          </a:p>
          <a:p>
            <a:r>
              <a:rPr lang="en-US" sz="3200" dirty="0"/>
              <a:t> </a:t>
            </a:r>
            <a:r>
              <a:rPr lang="en-US" sz="3200" b="1" dirty="0"/>
              <a:t>Type of formulary</a:t>
            </a:r>
            <a:r>
              <a:rPr lang="en-US" sz="3200" dirty="0"/>
              <a:t>: </a:t>
            </a:r>
            <a:r>
              <a:rPr lang="en-US" sz="3200" dirty="0" err="1"/>
              <a:t>specialised</a:t>
            </a:r>
            <a:r>
              <a:rPr lang="en-US" sz="3200" dirty="0"/>
              <a:t> or generic </a:t>
            </a:r>
          </a:p>
          <a:p>
            <a:r>
              <a:rPr lang="en-US" sz="3200" b="1" dirty="0"/>
              <a:t>Precautions</a:t>
            </a:r>
            <a:r>
              <a:rPr lang="en-US" sz="3200" dirty="0"/>
              <a:t> (e.g. avoid drugs that require special storage requirements).</a:t>
            </a:r>
            <a:endParaRPr lang="x-none" sz="3200" dirty="0"/>
          </a:p>
        </p:txBody>
      </p:sp>
    </p:spTree>
    <p:extLst>
      <p:ext uri="{BB962C8B-B14F-4D97-AF65-F5344CB8AC3E}">
        <p14:creationId xmlns:p14="http://schemas.microsoft.com/office/powerpoint/2010/main" val="1637942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6AB2491-41C8-DF4E-856B-F54E516BB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700" b="1" dirty="0"/>
              <a:t>Background</a:t>
            </a:r>
            <a:endParaRPr lang="x-none" sz="47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7ED43A2-B65A-A34D-A055-A5C8C244F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200" b="1" dirty="0"/>
          </a:p>
          <a:p>
            <a:r>
              <a:rPr lang="en-US" sz="3200" b="1" dirty="0"/>
              <a:t>A formulary is a continually updated list of medications and related information, representing the clinical judgement of physicians, pharmacists and other experts in the diagnosis, prophylaxis or treatment of disease and promotion of health. </a:t>
            </a:r>
          </a:p>
          <a:p>
            <a:endParaRPr lang="en-US" sz="3200" b="1" dirty="0"/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749972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A7E407-76AC-2B47-91FD-913DDC34F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Selection of drugs for inclusion in a formulary</a:t>
            </a:r>
            <a:endParaRPr lang="x-none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D615CCA-72FA-5F4C-9936-23AC25A35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C00000"/>
                </a:solidFill>
              </a:rPr>
              <a:t>Drugs are selected for inclusion on the basis of their</a:t>
            </a:r>
            <a:r>
              <a:rPr lang="en-US" sz="3600" b="1">
                <a:solidFill>
                  <a:srgbClr val="C00000"/>
                </a:solidFill>
              </a:rPr>
              <a:t>: </a:t>
            </a:r>
          </a:p>
          <a:p>
            <a:endParaRPr lang="en-US" sz="3600" b="1" dirty="0">
              <a:solidFill>
                <a:srgbClr val="C00000"/>
              </a:solidFill>
            </a:endParaRPr>
          </a:p>
          <a:p>
            <a:r>
              <a:rPr lang="en-US" dirty="0"/>
              <a:t> </a:t>
            </a:r>
            <a:r>
              <a:rPr lang="en-US" sz="3600" dirty="0"/>
              <a:t>efficacy </a:t>
            </a:r>
          </a:p>
          <a:p>
            <a:r>
              <a:rPr lang="en-US" sz="3600" dirty="0"/>
              <a:t>safety </a:t>
            </a:r>
          </a:p>
          <a:p>
            <a:r>
              <a:rPr lang="en-US" sz="3600" dirty="0"/>
              <a:t>patient acceptability </a:t>
            </a:r>
          </a:p>
          <a:p>
            <a:r>
              <a:rPr lang="en-US" sz="3600" dirty="0"/>
              <a:t> cost.</a:t>
            </a:r>
            <a:endParaRPr lang="x-none" sz="3600" dirty="0"/>
          </a:p>
        </p:txBody>
      </p:sp>
    </p:spTree>
    <p:extLst>
      <p:ext uri="{BB962C8B-B14F-4D97-AF65-F5344CB8AC3E}">
        <p14:creationId xmlns:p14="http://schemas.microsoft.com/office/powerpoint/2010/main" val="3185669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77FEAA-6FF7-8942-98DE-4FE3449AE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Types of formularies</a:t>
            </a:r>
            <a:endParaRPr lang="x-none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96E1063-F642-3141-9D5A-88D7C157F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National formularies (e.g.  British National Formulary (BNF)) </a:t>
            </a:r>
          </a:p>
          <a:p>
            <a:r>
              <a:rPr lang="en-US" sz="3200" dirty="0"/>
              <a:t>Hospital formularies </a:t>
            </a:r>
          </a:p>
          <a:p>
            <a:r>
              <a:rPr lang="en-US" sz="3200" dirty="0"/>
              <a:t>Local formularies </a:t>
            </a:r>
          </a:p>
          <a:p>
            <a:r>
              <a:rPr lang="en-US" sz="3200" dirty="0"/>
              <a:t> Joint hospital–local formularies. </a:t>
            </a:r>
          </a:p>
          <a:p>
            <a:r>
              <a:rPr lang="en-US" sz="3200" dirty="0"/>
              <a:t> Open formulary system: the formulary recommends drugs and non-formulary drugs are still routinely available </a:t>
            </a:r>
          </a:p>
          <a:p>
            <a:r>
              <a:rPr lang="en-US" sz="3200" dirty="0"/>
              <a:t> Closed formulary system: restricted drug list: only medicines included in the formulary may be used.</a:t>
            </a:r>
            <a:endParaRPr lang="x-none" sz="3200" dirty="0"/>
          </a:p>
        </p:txBody>
      </p:sp>
    </p:spTree>
    <p:extLst>
      <p:ext uri="{BB962C8B-B14F-4D97-AF65-F5344CB8AC3E}">
        <p14:creationId xmlns:p14="http://schemas.microsoft.com/office/powerpoint/2010/main" val="658650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4CE6246-6445-4B46-A4CD-36BD9E513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726" y="462546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dirty="0"/>
              <a:t>Reasons to develop formulary system</a:t>
            </a:r>
            <a:endParaRPr lang="x-none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493E285-6670-F149-A9A2-AC05131D8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To ensure quality and appropriateness of drug use in a particular practice </a:t>
            </a:r>
          </a:p>
          <a:p>
            <a:r>
              <a:rPr lang="en-US" sz="3600" dirty="0"/>
              <a:t> To teach appropriate drug therapy especially relevant for junior doctors </a:t>
            </a:r>
          </a:p>
          <a:p>
            <a:r>
              <a:rPr lang="en-US" sz="3600" dirty="0"/>
              <a:t> To promote evidence-based and  cost effective drug therapy </a:t>
            </a:r>
          </a:p>
          <a:p>
            <a:r>
              <a:rPr lang="en-US" sz="3600" dirty="0"/>
              <a:t>To cut down on the range of drugs in use </a:t>
            </a:r>
          </a:p>
          <a:p>
            <a:r>
              <a:rPr lang="en-US" sz="3600" dirty="0"/>
              <a:t>To encourage the use of therapeutic protocols.</a:t>
            </a:r>
            <a:endParaRPr lang="x-none" sz="3600" dirty="0"/>
          </a:p>
        </p:txBody>
      </p:sp>
    </p:spTree>
    <p:extLst>
      <p:ext uri="{BB962C8B-B14F-4D97-AF65-F5344CB8AC3E}">
        <p14:creationId xmlns:p14="http://schemas.microsoft.com/office/powerpoint/2010/main" val="2211809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100D70-F01F-2749-99CA-8BEB45AE4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Benefits of a formulary</a:t>
            </a:r>
            <a:endParaRPr lang="x-none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9937F73-9720-9B40-8EED-3CA42F281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Cost-effective prescribing </a:t>
            </a:r>
          </a:p>
          <a:p>
            <a:r>
              <a:rPr lang="en-US" sz="3200" dirty="0"/>
              <a:t> Rational prescribing </a:t>
            </a:r>
          </a:p>
          <a:p>
            <a:r>
              <a:rPr lang="en-US" sz="3200" dirty="0"/>
              <a:t> Use of a restricted range of drugs results in better knowledge of drug use </a:t>
            </a:r>
          </a:p>
          <a:p>
            <a:r>
              <a:rPr lang="en-US" sz="3200" dirty="0"/>
              <a:t>Better stock management </a:t>
            </a:r>
          </a:p>
          <a:p>
            <a:r>
              <a:rPr lang="en-US" sz="3200" dirty="0"/>
              <a:t> Improvement in communication between prescribers and pharmacists </a:t>
            </a:r>
          </a:p>
          <a:p>
            <a:r>
              <a:rPr lang="en-US" sz="3200" dirty="0"/>
              <a:t> Promotes seamless care between hospital practitioners and primary care practitioners.</a:t>
            </a:r>
            <a:endParaRPr lang="x-none" sz="3200" dirty="0"/>
          </a:p>
        </p:txBody>
      </p:sp>
    </p:spTree>
    <p:extLst>
      <p:ext uri="{BB962C8B-B14F-4D97-AF65-F5344CB8AC3E}">
        <p14:creationId xmlns:p14="http://schemas.microsoft.com/office/powerpoint/2010/main" val="2661663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60FC9B-F630-2F43-AF3D-B49296ADC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Number of drugs to be included in a formulary</a:t>
            </a:r>
            <a:endParaRPr lang="x-none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FAA569B-EE8E-1D49-B102-D78D76040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 formulary for general practice should include enough drugs to treat 80–90% of all common conditions met in the practice in addition to emergency drugs. </a:t>
            </a:r>
          </a:p>
          <a:p>
            <a:r>
              <a:rPr lang="en-US" sz="3200" dirty="0"/>
              <a:t> Having too many drugs in a formulary defeats its purpose of cost-reduction, effective and rational selection. </a:t>
            </a:r>
          </a:p>
          <a:p>
            <a:r>
              <a:rPr lang="en-US" sz="3200" dirty="0"/>
              <a:t>Having too few drugs in the formulary makes the formulary an ineffective and useless resource.</a:t>
            </a:r>
            <a:endParaRPr lang="x-none" sz="3200" dirty="0"/>
          </a:p>
        </p:txBody>
      </p:sp>
    </p:spTree>
    <p:extLst>
      <p:ext uri="{BB962C8B-B14F-4D97-AF65-F5344CB8AC3E}">
        <p14:creationId xmlns:p14="http://schemas.microsoft.com/office/powerpoint/2010/main" val="3593365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C01C7AC-D03E-9548-B834-83CF6B043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Objections to development of a formulary</a:t>
            </a:r>
            <a:endParaRPr lang="x-none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7AC2B6C-A1EE-9644-85EF-AE0CAB008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Deprives the prescribers of the freedom of prescription </a:t>
            </a:r>
          </a:p>
          <a:p>
            <a:endParaRPr lang="en-US" sz="3600" b="1" dirty="0"/>
          </a:p>
          <a:p>
            <a:r>
              <a:rPr lang="en-US" sz="3600" b="1" dirty="0"/>
              <a:t> Allows for purchase of inferior quality drugs </a:t>
            </a:r>
          </a:p>
          <a:p>
            <a:endParaRPr lang="en-US" sz="3600" b="1" dirty="0"/>
          </a:p>
          <a:p>
            <a:r>
              <a:rPr lang="en-US" sz="3600" b="1" dirty="0"/>
              <a:t> Does not always reduce the cost to the consumer.</a:t>
            </a:r>
            <a:endParaRPr lang="x-none" sz="3600" b="1" dirty="0"/>
          </a:p>
        </p:txBody>
      </p:sp>
    </p:spTree>
    <p:extLst>
      <p:ext uri="{BB962C8B-B14F-4D97-AF65-F5344CB8AC3E}">
        <p14:creationId xmlns:p14="http://schemas.microsoft.com/office/powerpoint/2010/main" val="2151696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850FAD4-2CE5-E949-9693-9D50DAB6D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Formulary management system</a:t>
            </a:r>
            <a:endParaRPr lang="x-none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5C3A6F7-7690-A346-8A7A-12A6E8467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Has to be flexible and dynamic </a:t>
            </a:r>
          </a:p>
          <a:p>
            <a:r>
              <a:rPr lang="en-US" dirty="0"/>
              <a:t>Regular updates to reflect current practice (e.g. biannual or annual editions) </a:t>
            </a:r>
          </a:p>
          <a:p>
            <a:r>
              <a:rPr lang="en-US" dirty="0"/>
              <a:t> Inclusion of new drugs released on the market: consider issue of safety, cost, indications, me-too drugs </a:t>
            </a:r>
          </a:p>
          <a:p>
            <a:r>
              <a:rPr lang="en-US" dirty="0"/>
              <a:t> Withdrawing drugs: discontinued drugs, drugs no longer prescribed </a:t>
            </a:r>
          </a:p>
          <a:p>
            <a:r>
              <a:rPr lang="en-US" dirty="0"/>
              <a:t> Procedure to meet non-formulary requests.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768797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751</Words>
  <Application>Microsoft Office PowerPoint</Application>
  <PresentationFormat>Custom</PresentationFormat>
  <Paragraphs>89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Lec 3 Formulary systems</vt:lpstr>
      <vt:lpstr>Background</vt:lpstr>
      <vt:lpstr>Selection of drugs for inclusion in a formulary</vt:lpstr>
      <vt:lpstr>Types of formularies</vt:lpstr>
      <vt:lpstr>Reasons to develop formulary system</vt:lpstr>
      <vt:lpstr>Benefits of a formulary</vt:lpstr>
      <vt:lpstr>Number of drugs to be included in a formulary</vt:lpstr>
      <vt:lpstr>Objections to development of a formulary</vt:lpstr>
      <vt:lpstr>Formulary management system</vt:lpstr>
      <vt:lpstr>Inclusion criteria</vt:lpstr>
      <vt:lpstr>Ethical implications of developing a formulary system</vt:lpstr>
      <vt:lpstr>Non-pharmacological basis of therapeutics</vt:lpstr>
      <vt:lpstr>PowerPoint Presentation</vt:lpstr>
      <vt:lpstr>Therapeutic substitution</vt:lpstr>
      <vt:lpstr>factors influencing inclusion of drugs in a formulary.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Formulary systems</dc:title>
  <dc:creator>abeeralrashid@yahoo.com</dc:creator>
  <cp:lastModifiedBy>Maher</cp:lastModifiedBy>
  <cp:revision>5</cp:revision>
  <dcterms:created xsi:type="dcterms:W3CDTF">2020-02-17T13:31:08Z</dcterms:created>
  <dcterms:modified xsi:type="dcterms:W3CDTF">2020-12-20T09:25:54Z</dcterms:modified>
</cp:coreProperties>
</file>