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996" y="-17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10/6/2019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457201"/>
            <a:ext cx="7696200" cy="3143250"/>
          </a:xfrm>
        </p:spPr>
        <p:style>
          <a:lnRef idx="1">
            <a:schemeClr val="accent6"/>
          </a:lnRef>
          <a:fillRef idx="2">
            <a:schemeClr val="accent6"/>
          </a:fillRef>
          <a:effectRef idx="1">
            <a:schemeClr val="accent6"/>
          </a:effectRef>
          <a:fontRef idx="minor">
            <a:schemeClr val="dk1"/>
          </a:fontRef>
        </p:style>
        <p:txBody>
          <a:bodyPr>
            <a:normAutofit/>
          </a:bodyPr>
          <a:lstStyle/>
          <a:p>
            <a:pPr algn="l"/>
            <a:r>
              <a:rPr lang="en-US" sz="6600" b="1" dirty="0" err="1" smtClean="0">
                <a:solidFill>
                  <a:srgbClr val="C00000"/>
                </a:solidFill>
                <a:latin typeface="Tahoma" pitchFamily="34" charset="0"/>
                <a:ea typeface="Tahoma" pitchFamily="34" charset="0"/>
                <a:cs typeface="Tahoma" pitchFamily="34" charset="0"/>
              </a:rPr>
              <a:t>Lec</a:t>
            </a:r>
            <a:r>
              <a:rPr lang="en-US" sz="6600" b="1" dirty="0" smtClean="0">
                <a:solidFill>
                  <a:srgbClr val="C00000"/>
                </a:solidFill>
                <a:latin typeface="Tahoma" pitchFamily="34" charset="0"/>
                <a:ea typeface="Tahoma" pitchFamily="34" charset="0"/>
                <a:cs typeface="Tahoma" pitchFamily="34" charset="0"/>
              </a:rPr>
              <a:t> [2]</a:t>
            </a:r>
            <a:br>
              <a:rPr lang="en-US" sz="6600" b="1" dirty="0" smtClean="0">
                <a:solidFill>
                  <a:srgbClr val="C00000"/>
                </a:solidFill>
                <a:latin typeface="Tahoma" pitchFamily="34" charset="0"/>
                <a:ea typeface="Tahoma" pitchFamily="34" charset="0"/>
                <a:cs typeface="Tahoma" pitchFamily="34" charset="0"/>
              </a:rPr>
            </a:br>
            <a:r>
              <a:rPr lang="en-US" sz="6600" b="1" dirty="0" smtClean="0">
                <a:solidFill>
                  <a:srgbClr val="C00000"/>
                </a:solidFill>
                <a:latin typeface="Tahoma" pitchFamily="34" charset="0"/>
                <a:ea typeface="Tahoma" pitchFamily="34" charset="0"/>
                <a:cs typeface="Tahoma" pitchFamily="34" charset="0"/>
              </a:rPr>
              <a:t>Health promotion</a:t>
            </a:r>
            <a:endParaRPr lang="ar-IQ" sz="6600" dirty="0">
              <a:solidFill>
                <a:srgbClr val="C00000"/>
              </a:solidFill>
              <a:latin typeface="Tahoma" pitchFamily="34" charset="0"/>
              <a:ea typeface="Tahoma" pitchFamily="34" charset="0"/>
              <a:cs typeface="Tahoma" pitchFamily="34" charset="0"/>
            </a:endParaRPr>
          </a:p>
        </p:txBody>
      </p:sp>
      <p:sp>
        <p:nvSpPr>
          <p:cNvPr id="3" name="Subtitle 2"/>
          <p:cNvSpPr>
            <a:spLocks noGrp="1"/>
          </p:cNvSpPr>
          <p:nvPr>
            <p:ph type="subTitle" idx="1"/>
          </p:nvPr>
        </p:nvSpPr>
        <p:spPr/>
        <p:style>
          <a:lnRef idx="1">
            <a:schemeClr val="accent6"/>
          </a:lnRef>
          <a:fillRef idx="2">
            <a:schemeClr val="accent6"/>
          </a:fillRef>
          <a:effectRef idx="1">
            <a:schemeClr val="accent6"/>
          </a:effectRef>
          <a:fontRef idx="minor">
            <a:schemeClr val="dk1"/>
          </a:fontRef>
        </p:style>
        <p:txBody>
          <a:bodyPr/>
          <a:lstStyle/>
          <a:p>
            <a:r>
              <a:rPr lang="en-US" dirty="0">
                <a:solidFill>
                  <a:srgbClr val="FF0000"/>
                </a:solidFill>
                <a:latin typeface="Arial Black" pitchFamily="34" charset="0"/>
              </a:rPr>
              <a:t>Done by assistant lecturer </a:t>
            </a:r>
            <a:r>
              <a:rPr lang="en-US" dirty="0" err="1">
                <a:solidFill>
                  <a:srgbClr val="FF0000"/>
                </a:solidFill>
                <a:latin typeface="Arial Black" pitchFamily="34" charset="0"/>
              </a:rPr>
              <a:t>Zahraa</a:t>
            </a:r>
            <a:r>
              <a:rPr lang="en-US" dirty="0">
                <a:solidFill>
                  <a:srgbClr val="FF0000"/>
                </a:solidFill>
                <a:latin typeface="Arial Black" pitchFamily="34" charset="0"/>
              </a:rPr>
              <a:t> Abdul </a:t>
            </a:r>
            <a:r>
              <a:rPr lang="en-US" dirty="0" err="1">
                <a:solidFill>
                  <a:srgbClr val="FF0000"/>
                </a:solidFill>
                <a:latin typeface="Arial Black" pitchFamily="34" charset="0"/>
              </a:rPr>
              <a:t>Ghani</a:t>
            </a:r>
            <a:endParaRPr lang="en-US" dirty="0">
              <a:solidFill>
                <a:srgbClr val="FF0000"/>
              </a:solidFill>
              <a:latin typeface="Arial Black" pitchFamily="34" charset="0"/>
            </a:endParaRPr>
          </a:p>
          <a:p>
            <a:endParaRPr lang="en-US" b="1" dirty="0">
              <a:solidFill>
                <a:srgbClr val="FF0000"/>
              </a:solidFill>
              <a:latin typeface="Arial Black" pitchFamily="34" charset="0"/>
            </a:endParaRPr>
          </a:p>
          <a:p>
            <a:endParaRPr lang="ar-IQ" dirty="0">
              <a:latin typeface="Arial Black" pitchFamily="34" charset="0"/>
            </a:endParaRPr>
          </a:p>
        </p:txBody>
      </p:sp>
    </p:spTree>
    <p:extLst>
      <p:ext uri="{BB962C8B-B14F-4D97-AF65-F5344CB8AC3E}">
        <p14:creationId xmlns:p14="http://schemas.microsoft.com/office/powerpoint/2010/main" val="1174590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52400"/>
            <a:ext cx="8763000" cy="6555641"/>
          </a:xfrm>
          <a:prstGeom prst="rect">
            <a:avLst/>
          </a:prstGeom>
        </p:spPr>
        <p:txBody>
          <a:bodyPr wrap="square">
            <a:spAutoFit/>
          </a:bodyPr>
          <a:lstStyle/>
          <a:p>
            <a:r>
              <a:rPr lang="en-US" sz="2800" b="1" dirty="0">
                <a:latin typeface="Times New Roman" pitchFamily="18" charset="0"/>
                <a:cs typeface="Times New Roman" pitchFamily="18" charset="0"/>
              </a:rPr>
              <a:t>Background</a:t>
            </a: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 </a:t>
            </a:r>
            <a:r>
              <a:rPr lang="en-US" sz="2800" b="1" dirty="0">
                <a:latin typeface="Times New Roman" pitchFamily="18" charset="0"/>
                <a:cs typeface="Times New Roman" pitchFamily="18" charset="0"/>
              </a:rPr>
              <a:t>Health promotion</a:t>
            </a:r>
            <a:r>
              <a:rPr lang="en-US" sz="2800" dirty="0">
                <a:latin typeface="Times New Roman" pitchFamily="18" charset="0"/>
                <a:cs typeface="Times New Roman" pitchFamily="18" charset="0"/>
              </a:rPr>
              <a:t>: a process enabling people to increase control over and to improve their health.</a:t>
            </a:r>
          </a:p>
          <a:p>
            <a:endParaRPr lang="en-US" sz="2800" dirty="0" smtClean="0">
              <a:latin typeface="Times New Roman" pitchFamily="18" charset="0"/>
              <a:cs typeface="Times New Roman" pitchFamily="18" charset="0"/>
            </a:endParaRPr>
          </a:p>
          <a:p>
            <a:r>
              <a:rPr lang="en-US" sz="2800" i="1" dirty="0" smtClean="0">
                <a:latin typeface="Times New Roman" pitchFamily="18" charset="0"/>
                <a:cs typeface="Times New Roman" pitchFamily="18" charset="0"/>
              </a:rPr>
              <a:t>• </a:t>
            </a:r>
            <a:r>
              <a:rPr lang="en-US" sz="2800" b="1" dirty="0">
                <a:latin typeface="Times New Roman" pitchFamily="18" charset="0"/>
                <a:cs typeface="Times New Roman" pitchFamily="18" charset="0"/>
              </a:rPr>
              <a:t>Health education: </a:t>
            </a:r>
            <a:r>
              <a:rPr lang="en-US" sz="2800" dirty="0">
                <a:latin typeface="Times New Roman" pitchFamily="18" charset="0"/>
                <a:cs typeface="Times New Roman" pitchFamily="18" charset="0"/>
              </a:rPr>
              <a:t>giving information and working towards improving individual attitude and behavior changes to sustain healthy living.</a:t>
            </a:r>
          </a:p>
          <a:p>
            <a:r>
              <a:rPr lang="en-US" sz="2800" dirty="0">
                <a:latin typeface="Times New Roman" pitchFamily="18" charset="0"/>
                <a:cs typeface="Times New Roman" pitchFamily="18" charset="0"/>
              </a:rPr>
              <a:t> </a:t>
            </a:r>
          </a:p>
          <a:p>
            <a:r>
              <a:rPr lang="en-US" sz="2800" i="1" dirty="0">
                <a:latin typeface="Times New Roman" pitchFamily="18" charset="0"/>
                <a:cs typeface="Times New Roman" pitchFamily="18" charset="0"/>
              </a:rPr>
              <a:t>In health promot</a:t>
            </a:r>
            <a:r>
              <a:rPr lang="en-US" sz="2800" dirty="0">
                <a:latin typeface="Times New Roman" pitchFamily="18" charset="0"/>
                <a:cs typeface="Times New Roman" pitchFamily="18" charset="0"/>
              </a:rPr>
              <a:t>ion, pharmacists provide information and skills to individuals so that they can prevent specific diseases and participate in services for early detection and treatment of disease. The process involves a behavioral change approach such as in advising individuals on the importance of preventing and managing obesity.</a:t>
            </a:r>
          </a:p>
          <a:p>
            <a:r>
              <a:rPr lang="en-US" sz="2800" dirty="0">
                <a:latin typeface="Times New Roman" pitchFamily="18" charset="0"/>
                <a:cs typeface="Times New Roman" pitchFamily="18" charset="0"/>
              </a:rPr>
              <a:t> </a:t>
            </a:r>
          </a:p>
        </p:txBody>
      </p:sp>
    </p:spTree>
    <p:extLst>
      <p:ext uri="{BB962C8B-B14F-4D97-AF65-F5344CB8AC3E}">
        <p14:creationId xmlns:p14="http://schemas.microsoft.com/office/powerpoint/2010/main" val="2289575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52400"/>
            <a:ext cx="8610600" cy="6494085"/>
          </a:xfrm>
          <a:prstGeom prst="rect">
            <a:avLst/>
          </a:prstGeom>
        </p:spPr>
        <p:txBody>
          <a:bodyPr wrap="square">
            <a:spAutoFit/>
          </a:bodyPr>
          <a:lstStyle/>
          <a:p>
            <a:r>
              <a:rPr lang="en-US" sz="3200" b="1" dirty="0">
                <a:latin typeface="Times New Roman" pitchFamily="18" charset="0"/>
                <a:cs typeface="Times New Roman" pitchFamily="18" charset="0"/>
              </a:rPr>
              <a:t>Themes of health promotion in community pharmacies</a:t>
            </a:r>
            <a:endParaRPr lang="en-US" sz="3200" dirty="0">
              <a:latin typeface="Times New Roman" pitchFamily="18" charset="0"/>
              <a:cs typeface="Times New Roman" pitchFamily="18" charset="0"/>
            </a:endParaRPr>
          </a:p>
          <a:p>
            <a:r>
              <a:rPr lang="en-US" sz="3200" dirty="0">
                <a:latin typeface="Times New Roman" pitchFamily="18" charset="0"/>
                <a:cs typeface="Times New Roman" pitchFamily="18" charset="0"/>
              </a:rPr>
              <a:t>• Smoking cessation programs</a:t>
            </a:r>
          </a:p>
          <a:p>
            <a:r>
              <a:rPr lang="en-US" sz="3200" dirty="0">
                <a:latin typeface="Times New Roman" pitchFamily="18" charset="0"/>
                <a:cs typeface="Times New Roman" pitchFamily="18" charset="0"/>
              </a:rPr>
              <a:t>• Diet, exercise and body weight</a:t>
            </a:r>
          </a:p>
          <a:p>
            <a:r>
              <a:rPr lang="en-US" sz="3200" dirty="0">
                <a:latin typeface="Times New Roman" pitchFamily="18" charset="0"/>
                <a:cs typeface="Times New Roman" pitchFamily="18" charset="0"/>
              </a:rPr>
              <a:t>• Cardiovascular disease risk factors and prevention</a:t>
            </a:r>
          </a:p>
          <a:p>
            <a:r>
              <a:rPr lang="en-US" sz="3200" dirty="0">
                <a:latin typeface="Times New Roman" pitchFamily="18" charset="0"/>
                <a:cs typeface="Times New Roman" pitchFamily="18" charset="0"/>
              </a:rPr>
              <a:t>• Sun exposure</a:t>
            </a:r>
          </a:p>
          <a:p>
            <a:r>
              <a:rPr lang="en-US" sz="3200" dirty="0">
                <a:latin typeface="Times New Roman" pitchFamily="18" charset="0"/>
                <a:cs typeface="Times New Roman" pitchFamily="18" charset="0"/>
              </a:rPr>
              <a:t>• Travel medicine</a:t>
            </a:r>
          </a:p>
          <a:p>
            <a:r>
              <a:rPr lang="en-US" sz="3200" dirty="0">
                <a:latin typeface="Times New Roman" pitchFamily="18" charset="0"/>
                <a:cs typeface="Times New Roman" pitchFamily="18" charset="0"/>
              </a:rPr>
              <a:t>• Patient concordance with treatment</a:t>
            </a:r>
          </a:p>
          <a:p>
            <a:r>
              <a:rPr lang="en-US" sz="3200" dirty="0">
                <a:latin typeface="Times New Roman" pitchFamily="18" charset="0"/>
                <a:cs typeface="Times New Roman" pitchFamily="18" charset="0"/>
              </a:rPr>
              <a:t>• </a:t>
            </a:r>
            <a:r>
              <a:rPr lang="en-US" sz="3200" dirty="0" err="1" smtClean="0">
                <a:latin typeface="Times New Roman" pitchFamily="18" charset="0"/>
                <a:cs typeface="Times New Roman" pitchFamily="18" charset="0"/>
              </a:rPr>
              <a:t>Immunisation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programmes</a:t>
            </a:r>
            <a:endParaRPr lang="en-US" sz="3200" dirty="0">
              <a:latin typeface="Times New Roman" pitchFamily="18" charset="0"/>
              <a:cs typeface="Times New Roman" pitchFamily="18" charset="0"/>
            </a:endParaRPr>
          </a:p>
          <a:p>
            <a:r>
              <a:rPr lang="en-US" sz="3200" dirty="0">
                <a:latin typeface="Times New Roman" pitchFamily="18" charset="0"/>
                <a:cs typeface="Times New Roman" pitchFamily="18" charset="0"/>
              </a:rPr>
              <a:t>• Sexual health</a:t>
            </a:r>
          </a:p>
          <a:p>
            <a:r>
              <a:rPr lang="en-US" sz="3200" dirty="0">
                <a:latin typeface="Times New Roman" pitchFamily="18" charset="0"/>
                <a:cs typeface="Times New Roman" pitchFamily="18" charset="0"/>
              </a:rPr>
              <a:t>• Screening tests</a:t>
            </a:r>
          </a:p>
          <a:p>
            <a:r>
              <a:rPr lang="en-US" sz="3200" dirty="0">
                <a:latin typeface="Times New Roman" pitchFamily="18" charset="0"/>
                <a:cs typeface="Times New Roman" pitchFamily="18" charset="0"/>
              </a:rPr>
              <a:t>• Alcohol and drug abuse</a:t>
            </a:r>
            <a:r>
              <a:rPr lang="en-US" sz="3200" dirty="0" smtClean="0">
                <a:latin typeface="Times New Roman" pitchFamily="18" charset="0"/>
                <a:cs typeface="Times New Roman" pitchFamily="18" charset="0"/>
              </a:rPr>
              <a:t>.</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40803824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839200" cy="6494085"/>
          </a:xfrm>
          <a:prstGeom prst="rect">
            <a:avLst/>
          </a:prstGeom>
        </p:spPr>
        <p:txBody>
          <a:bodyPr wrap="square">
            <a:spAutoFit/>
          </a:bodyPr>
          <a:lstStyle/>
          <a:p>
            <a:r>
              <a:rPr lang="en-US" sz="3200" b="1" dirty="0">
                <a:latin typeface="Times New Roman" pitchFamily="18" charset="0"/>
                <a:cs typeface="Times New Roman" pitchFamily="18" charset="0"/>
              </a:rPr>
              <a:t>Information transmitted                           </a:t>
            </a:r>
            <a:endParaRPr lang="en-US" sz="3200" dirty="0">
              <a:latin typeface="Times New Roman" pitchFamily="18" charset="0"/>
              <a:cs typeface="Times New Roman" pitchFamily="18" charset="0"/>
            </a:endParaRPr>
          </a:p>
          <a:p>
            <a:r>
              <a:rPr lang="en-US" sz="3200" dirty="0">
                <a:latin typeface="Times New Roman" pitchFamily="18" charset="0"/>
                <a:cs typeface="Times New Roman" pitchFamily="18" charset="0"/>
              </a:rPr>
              <a:t>The information presented should be educational but at the same time acceptable to busy patrons. An entertaining presentation helps to make the information attractive and prompts the individual to take notice of the message being transmitted.</a:t>
            </a:r>
          </a:p>
          <a:p>
            <a:r>
              <a:rPr lang="en-US" sz="3200" dirty="0">
                <a:latin typeface="Times New Roman" pitchFamily="18" charset="0"/>
                <a:cs typeface="Times New Roman" pitchFamily="18" charset="0"/>
              </a:rPr>
              <a:t>The impact of the information transmitted depends on the methods used to convey the information.</a:t>
            </a:r>
          </a:p>
          <a:p>
            <a:r>
              <a:rPr lang="en-US" sz="3200" dirty="0">
                <a:latin typeface="Times New Roman" pitchFamily="18" charset="0"/>
                <a:cs typeface="Times New Roman" pitchFamily="18" charset="0"/>
              </a:rPr>
              <a:t>The information presented has to be understandable by the individual. Pharmacists are in a position of interpreting scientific information so as to convey the message to the individuals in an understandable manner</a:t>
            </a:r>
            <a:r>
              <a:rPr lang="en-US" sz="3200" dirty="0" smtClean="0">
                <a:latin typeface="Times New Roman" pitchFamily="18" charset="0"/>
                <a:cs typeface="Times New Roman" pitchFamily="18" charset="0"/>
              </a:rPr>
              <a:t>.</a:t>
            </a:r>
            <a:r>
              <a:rPr lang="en-US" sz="3200" dirty="0">
                <a:latin typeface="Times New Roman" pitchFamily="18" charset="0"/>
                <a:cs typeface="Times New Roman" pitchFamily="18" charset="0"/>
              </a:rPr>
              <a:t>	</a:t>
            </a:r>
          </a:p>
        </p:txBody>
      </p:sp>
    </p:spTree>
    <p:extLst>
      <p:ext uri="{BB962C8B-B14F-4D97-AF65-F5344CB8AC3E}">
        <p14:creationId xmlns:p14="http://schemas.microsoft.com/office/powerpoint/2010/main" val="2914689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52400"/>
            <a:ext cx="8686800" cy="6555641"/>
          </a:xfrm>
          <a:prstGeom prst="rect">
            <a:avLst/>
          </a:prstGeom>
        </p:spPr>
        <p:txBody>
          <a:bodyPr wrap="square">
            <a:spAutoFit/>
          </a:bodyPr>
          <a:lstStyle/>
          <a:p>
            <a:r>
              <a:rPr lang="en-US" sz="2800" b="1" dirty="0">
                <a:latin typeface="Times New Roman" pitchFamily="18" charset="0"/>
                <a:cs typeface="Times New Roman" pitchFamily="18" charset="0"/>
              </a:rPr>
              <a:t>Factors influencing health promotion activities in community pharmacies</a:t>
            </a:r>
            <a:endParaRPr lang="en-US" sz="2800" dirty="0">
              <a:latin typeface="Times New Roman" pitchFamily="18" charset="0"/>
              <a:cs typeface="Times New Roman" pitchFamily="18" charset="0"/>
            </a:endParaRPr>
          </a:p>
          <a:p>
            <a:r>
              <a:rPr lang="en-US" sz="2800" b="1" dirty="0">
                <a:latin typeface="Times New Roman" pitchFamily="18" charset="0"/>
                <a:cs typeface="Times New Roman" pitchFamily="18" charset="0"/>
              </a:rPr>
              <a:t> </a:t>
            </a:r>
            <a:endParaRPr lang="en-US" sz="2800" dirty="0">
              <a:latin typeface="Times New Roman" pitchFamily="18" charset="0"/>
              <a:cs typeface="Times New Roman" pitchFamily="18" charset="0"/>
            </a:endParaRPr>
          </a:p>
          <a:p>
            <a:r>
              <a:rPr lang="en-US" sz="2800" b="1" dirty="0">
                <a:latin typeface="Times New Roman" pitchFamily="18" charset="0"/>
                <a:cs typeface="Times New Roman" pitchFamily="18" charset="0"/>
              </a:rPr>
              <a:t>Positive factors</a:t>
            </a: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 Environment within the pharmacy conducive to health promotion</a:t>
            </a:r>
          </a:p>
          <a:p>
            <a:r>
              <a:rPr lang="en-US" sz="2800" dirty="0">
                <a:latin typeface="Times New Roman" pitchFamily="18" charset="0"/>
                <a:cs typeface="Times New Roman" pitchFamily="18" charset="0"/>
              </a:rPr>
              <a:t>• Accessibility of the pharmacy</a:t>
            </a:r>
          </a:p>
          <a:p>
            <a:r>
              <a:rPr lang="en-US" sz="2800" dirty="0">
                <a:latin typeface="Times New Roman" pitchFamily="18" charset="0"/>
                <a:cs typeface="Times New Roman" pitchFamily="18" charset="0"/>
              </a:rPr>
              <a:t>• Communication skills of community pharmacist</a:t>
            </a:r>
          </a:p>
          <a:p>
            <a:r>
              <a:rPr lang="en-US" sz="2800" dirty="0">
                <a:latin typeface="Times New Roman" pitchFamily="18" charset="0"/>
                <a:cs typeface="Times New Roman" pitchFamily="18" charset="0"/>
              </a:rPr>
              <a:t>• Strong pharmacist–patient relationship.</a:t>
            </a:r>
          </a:p>
          <a:p>
            <a:r>
              <a:rPr lang="en-US" sz="2800" b="1" dirty="0">
                <a:latin typeface="Times New Roman" pitchFamily="18" charset="0"/>
                <a:cs typeface="Times New Roman" pitchFamily="18" charset="0"/>
              </a:rPr>
              <a:t> </a:t>
            </a:r>
            <a:endParaRPr lang="en-US" sz="2800" dirty="0">
              <a:latin typeface="Times New Roman" pitchFamily="18" charset="0"/>
              <a:cs typeface="Times New Roman" pitchFamily="18" charset="0"/>
            </a:endParaRPr>
          </a:p>
          <a:p>
            <a:r>
              <a:rPr lang="en-US" sz="2800" b="1" dirty="0">
                <a:latin typeface="Times New Roman" pitchFamily="18" charset="0"/>
                <a:cs typeface="Times New Roman" pitchFamily="18" charset="0"/>
              </a:rPr>
              <a:t>Negative factors</a:t>
            </a: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 Lack of resource materials</a:t>
            </a:r>
          </a:p>
          <a:p>
            <a:r>
              <a:rPr lang="en-US" sz="2800" dirty="0">
                <a:latin typeface="Times New Roman" pitchFamily="18" charset="0"/>
                <a:cs typeface="Times New Roman" pitchFamily="18" charset="0"/>
              </a:rPr>
              <a:t>• Lack of space</a:t>
            </a:r>
          </a:p>
          <a:p>
            <a:r>
              <a:rPr lang="en-US" sz="2800" dirty="0">
                <a:latin typeface="Times New Roman" pitchFamily="18" charset="0"/>
                <a:cs typeface="Times New Roman" pitchFamily="18" charset="0"/>
              </a:rPr>
              <a:t>• Lack of confidentiality</a:t>
            </a:r>
          </a:p>
          <a:p>
            <a:r>
              <a:rPr lang="en-US" sz="2800" dirty="0">
                <a:latin typeface="Times New Roman" pitchFamily="18" charset="0"/>
                <a:cs typeface="Times New Roman" pitchFamily="18" charset="0"/>
              </a:rPr>
              <a:t>• Improper time management of the pharmacy personnel</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585818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457201"/>
            <a:ext cx="8610600" cy="6186309"/>
          </a:xfrm>
          <a:prstGeom prst="rect">
            <a:avLst/>
          </a:prstGeom>
        </p:spPr>
        <p:txBody>
          <a:bodyPr wrap="square">
            <a:spAutoFit/>
          </a:bodyPr>
          <a:lstStyle/>
          <a:p>
            <a:r>
              <a:rPr lang="en-US" sz="3600" b="1" dirty="0">
                <a:latin typeface="Times New Roman" pitchFamily="18" charset="0"/>
                <a:cs typeface="Times New Roman" pitchFamily="18" charset="0"/>
              </a:rPr>
              <a:t>Planning a health promotion </a:t>
            </a:r>
            <a:r>
              <a:rPr lang="en-US" sz="3600" b="1" dirty="0" smtClean="0">
                <a:latin typeface="Times New Roman" pitchFamily="18" charset="0"/>
                <a:cs typeface="Times New Roman" pitchFamily="18" charset="0"/>
              </a:rPr>
              <a:t>campaign</a:t>
            </a:r>
          </a:p>
          <a:p>
            <a:endParaRPr lang="en-US" sz="3600" dirty="0">
              <a:latin typeface="Times New Roman" pitchFamily="18" charset="0"/>
              <a:cs typeface="Times New Roman" pitchFamily="18" charset="0"/>
            </a:endParaRPr>
          </a:p>
          <a:p>
            <a:r>
              <a:rPr lang="en-US" sz="3600" dirty="0">
                <a:latin typeface="Times New Roman" pitchFamily="18" charset="0"/>
                <a:cs typeface="Times New Roman" pitchFamily="18" charset="0"/>
              </a:rPr>
              <a:t>• Identify area(s) to be addressed</a:t>
            </a:r>
          </a:p>
          <a:p>
            <a:r>
              <a:rPr lang="en-US" sz="3600" dirty="0">
                <a:latin typeface="Times New Roman" pitchFamily="18" charset="0"/>
                <a:cs typeface="Times New Roman" pitchFamily="18" charset="0"/>
              </a:rPr>
              <a:t>• Establish targets to be achieved</a:t>
            </a:r>
          </a:p>
          <a:p>
            <a:r>
              <a:rPr lang="en-US" sz="3600" dirty="0">
                <a:latin typeface="Times New Roman" pitchFamily="18" charset="0"/>
                <a:cs typeface="Times New Roman" pitchFamily="18" charset="0"/>
              </a:rPr>
              <a:t>• Identify resources that can be used and are already available</a:t>
            </a:r>
          </a:p>
          <a:p>
            <a:r>
              <a:rPr lang="en-US" sz="3600" dirty="0">
                <a:latin typeface="Times New Roman" pitchFamily="18" charset="0"/>
                <a:cs typeface="Times New Roman" pitchFamily="18" charset="0"/>
              </a:rPr>
              <a:t>• Develop a practical and realistic implementation </a:t>
            </a:r>
            <a:r>
              <a:rPr lang="en-US" sz="3600" dirty="0" err="1">
                <a:latin typeface="Times New Roman" pitchFamily="18" charset="0"/>
                <a:cs typeface="Times New Roman" pitchFamily="18" charset="0"/>
              </a:rPr>
              <a:t>programme</a:t>
            </a:r>
            <a:endParaRPr lang="en-US" sz="3600" dirty="0">
              <a:latin typeface="Times New Roman" pitchFamily="18" charset="0"/>
              <a:cs typeface="Times New Roman" pitchFamily="18" charset="0"/>
            </a:endParaRPr>
          </a:p>
          <a:p>
            <a:r>
              <a:rPr lang="en-US" sz="3600" dirty="0">
                <a:latin typeface="Times New Roman" pitchFamily="18" charset="0"/>
                <a:cs typeface="Times New Roman" pitchFamily="18" charset="0"/>
              </a:rPr>
              <a:t>• Establish evaluation methods</a:t>
            </a:r>
          </a:p>
          <a:p>
            <a:r>
              <a:rPr lang="en-US" sz="3600" dirty="0">
                <a:latin typeface="Times New Roman" pitchFamily="18" charset="0"/>
                <a:cs typeface="Times New Roman" pitchFamily="18" charset="0"/>
              </a:rPr>
              <a:t>• Set an action plan</a:t>
            </a:r>
            <a:r>
              <a:rPr lang="en-US" sz="3600" dirty="0" smtClean="0">
                <a:latin typeface="Times New Roman" pitchFamily="18" charset="0"/>
                <a:cs typeface="Times New Roman" pitchFamily="18" charset="0"/>
              </a:rPr>
              <a:t>.</a:t>
            </a:r>
            <a:endParaRPr lang="en-US" sz="3600" dirty="0">
              <a:latin typeface="Times New Roman" pitchFamily="18" charset="0"/>
              <a:cs typeface="Times New Roman" pitchFamily="18" charset="0"/>
            </a:endParaRPr>
          </a:p>
          <a:p>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880258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97346"/>
            <a:ext cx="9067800" cy="6555641"/>
          </a:xfrm>
          <a:prstGeom prst="rect">
            <a:avLst/>
          </a:prstGeom>
        </p:spPr>
        <p:txBody>
          <a:bodyPr wrap="square">
            <a:spAutoFit/>
          </a:bodyPr>
          <a:lstStyle/>
          <a:p>
            <a:r>
              <a:rPr lang="en-US" sz="2800" dirty="0" smtClean="0">
                <a:latin typeface="Times New Roman" pitchFamily="18" charset="0"/>
                <a:cs typeface="Times New Roman" pitchFamily="18" charset="0"/>
              </a:rPr>
              <a:t>Q/</a:t>
            </a:r>
            <a:r>
              <a:rPr lang="en-US" sz="2800" b="1"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List five points helpful </a:t>
            </a:r>
            <a:r>
              <a:rPr lang="en-US" sz="2800">
                <a:latin typeface="Times New Roman" pitchFamily="18" charset="0"/>
                <a:cs typeface="Times New Roman" pitchFamily="18" charset="0"/>
              </a:rPr>
              <a:t>in </a:t>
            </a:r>
            <a:r>
              <a:rPr lang="en-US" sz="2800" smtClean="0">
                <a:latin typeface="Times New Roman" pitchFamily="18" charset="0"/>
                <a:cs typeface="Times New Roman" pitchFamily="18" charset="0"/>
              </a:rPr>
              <a:t>counseling </a:t>
            </a:r>
            <a:r>
              <a:rPr lang="en-US" sz="2800" dirty="0">
                <a:latin typeface="Times New Roman" pitchFamily="18" charset="0"/>
                <a:cs typeface="Times New Roman" pitchFamily="18" charset="0"/>
              </a:rPr>
              <a:t>patients on smoking cessation</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a:p>
            <a:r>
              <a:rPr lang="en-US" sz="2800" b="1" dirty="0">
                <a:latin typeface="Times New Roman" pitchFamily="18" charset="0"/>
                <a:cs typeface="Times New Roman" pitchFamily="18" charset="0"/>
              </a:rPr>
              <a:t>Answer</a:t>
            </a:r>
            <a:endParaRPr lang="en-US" sz="2800" dirty="0">
              <a:latin typeface="Times New Roman" pitchFamily="18" charset="0"/>
              <a:cs typeface="Times New Roman" pitchFamily="18" charset="0"/>
            </a:endParaRPr>
          </a:p>
          <a:p>
            <a:r>
              <a:rPr lang="en-US" sz="2800" b="1" dirty="0">
                <a:latin typeface="Times New Roman" pitchFamily="18" charset="0"/>
                <a:cs typeface="Times New Roman" pitchFamily="18" charset="0"/>
              </a:rPr>
              <a:t> </a:t>
            </a:r>
            <a:r>
              <a:rPr lang="en-US" sz="2800" dirty="0">
                <a:latin typeface="Times New Roman" pitchFamily="18" charset="0"/>
                <a:cs typeface="Times New Roman" pitchFamily="18" charset="0"/>
              </a:rPr>
              <a:t>(a) Act as a role model by not smoking and not allowing smoking on the premises (e.g. putting up no smoking signs).</a:t>
            </a:r>
          </a:p>
          <a:p>
            <a:r>
              <a:rPr lang="en-US" sz="2800" dirty="0">
                <a:latin typeface="Times New Roman" pitchFamily="18" charset="0"/>
                <a:cs typeface="Times New Roman" pitchFamily="18" charset="0"/>
              </a:rPr>
              <a:t>(b) Provide patient with information on the risks associated with smoking (e.g. use patient leaflets about smoking).</a:t>
            </a:r>
          </a:p>
          <a:p>
            <a:r>
              <a:rPr lang="en-US" sz="2800" dirty="0">
                <a:latin typeface="Times New Roman" pitchFamily="18" charset="0"/>
                <a:cs typeface="Times New Roman" pitchFamily="18" charset="0"/>
              </a:rPr>
              <a:t>(c) Encourage abstinence by directly advising the patient on how to quit and highlighting benefits of stopping smoking (e.g. effects on family members particularly patients with cardiovascular disease and children).</a:t>
            </a:r>
          </a:p>
          <a:p>
            <a:r>
              <a:rPr lang="en-US" sz="2800" dirty="0">
                <a:latin typeface="Times New Roman" pitchFamily="18" charset="0"/>
                <a:cs typeface="Times New Roman" pitchFamily="18" charset="0"/>
              </a:rPr>
              <a:t>(d) Refer patient to smoking cessation support groups (e.g. </a:t>
            </a:r>
            <a:r>
              <a:rPr lang="en-US" sz="2800" dirty="0" err="1">
                <a:latin typeface="Times New Roman" pitchFamily="18" charset="0"/>
                <a:cs typeface="Times New Roman" pitchFamily="18" charset="0"/>
              </a:rPr>
              <a:t>programmes</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organised</a:t>
            </a:r>
            <a:r>
              <a:rPr lang="en-US" sz="2800" dirty="0">
                <a:latin typeface="Times New Roman" pitchFamily="18" charset="0"/>
                <a:cs typeface="Times New Roman" pitchFamily="18" charset="0"/>
              </a:rPr>
              <a:t> by the local health promotion </a:t>
            </a:r>
            <a:r>
              <a:rPr lang="en-US" sz="2800" dirty="0" smtClean="0">
                <a:latin typeface="Times New Roman" pitchFamily="18" charset="0"/>
                <a:cs typeface="Times New Roman" pitchFamily="18" charset="0"/>
              </a:rPr>
              <a:t>center).</a:t>
            </a: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(e) Follow up on the use of smoking cessation products and maintenance strategies (e.g. schedule a follow-up visit</a:t>
            </a:r>
            <a:r>
              <a:rPr lang="en-US" sz="2800" dirty="0" smtClean="0">
                <a:latin typeface="Times New Roman" pitchFamily="18" charset="0"/>
                <a:cs typeface="Times New Roman" pitchFamily="18" charset="0"/>
              </a:rPr>
              <a:t>).</a:t>
            </a:r>
            <a:r>
              <a:rPr lang="en-US" sz="2800" dirty="0">
                <a:latin typeface="Times New Roman" pitchFamily="18" charset="0"/>
                <a:cs typeface="Times New Roman" pitchFamily="18" charset="0"/>
              </a:rPr>
              <a:t> </a:t>
            </a:r>
          </a:p>
        </p:txBody>
      </p:sp>
    </p:spTree>
    <p:extLst>
      <p:ext uri="{BB962C8B-B14F-4D97-AF65-F5344CB8AC3E}">
        <p14:creationId xmlns:p14="http://schemas.microsoft.com/office/powerpoint/2010/main" val="27715856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TotalTime>
  <Words>390</Words>
  <Application>Microsoft Office PowerPoint</Application>
  <PresentationFormat>On-screen Show (4:3)</PresentationFormat>
  <Paragraphs>52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Lec [2] Health promotion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Al-Ra'y</dc:creator>
  <cp:lastModifiedBy>za</cp:lastModifiedBy>
  <cp:revision>4</cp:revision>
  <dcterms:created xsi:type="dcterms:W3CDTF">2006-08-16T00:00:00Z</dcterms:created>
  <dcterms:modified xsi:type="dcterms:W3CDTF">2019-10-06T21:12:02Z</dcterms:modified>
</cp:coreProperties>
</file>