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73" r:id="rId8"/>
    <p:sldId id="263" r:id="rId9"/>
    <p:sldId id="264" r:id="rId10"/>
    <p:sldId id="265" r:id="rId11"/>
    <p:sldId id="274" r:id="rId12"/>
    <p:sldId id="275" r:id="rId13"/>
    <p:sldId id="266" r:id="rId14"/>
    <p:sldId id="267" r:id="rId15"/>
    <p:sldId id="268" r:id="rId16"/>
    <p:sldId id="272" r:id="rId17"/>
    <p:sldId id="269" r:id="rId18"/>
    <p:sldId id="270" r:id="rId19"/>
    <p:sldId id="271"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1" d="100"/>
          <a:sy n="31" d="100"/>
        </p:scale>
        <p:origin x="-672"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4563D35-8299-441E-B89B-6D55F1679BE0}"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29DE1-A3B3-4DAE-A953-7945F13C3048}" type="slidenum">
              <a:rPr lang="en-US" smtClean="0"/>
              <a:t>‹#›</a:t>
            </a:fld>
            <a:endParaRPr lang="en-US"/>
          </a:p>
        </p:txBody>
      </p:sp>
    </p:spTree>
    <p:extLst>
      <p:ext uri="{BB962C8B-B14F-4D97-AF65-F5344CB8AC3E}">
        <p14:creationId xmlns:p14="http://schemas.microsoft.com/office/powerpoint/2010/main" val="3914856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563D35-8299-441E-B89B-6D55F1679BE0}"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29DE1-A3B3-4DAE-A953-7945F13C3048}" type="slidenum">
              <a:rPr lang="en-US" smtClean="0"/>
              <a:t>‹#›</a:t>
            </a:fld>
            <a:endParaRPr lang="en-US"/>
          </a:p>
        </p:txBody>
      </p:sp>
    </p:spTree>
    <p:extLst>
      <p:ext uri="{BB962C8B-B14F-4D97-AF65-F5344CB8AC3E}">
        <p14:creationId xmlns:p14="http://schemas.microsoft.com/office/powerpoint/2010/main" val="3426352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563D35-8299-441E-B89B-6D55F1679BE0}"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29DE1-A3B3-4DAE-A953-7945F13C3048}" type="slidenum">
              <a:rPr lang="en-US" smtClean="0"/>
              <a:t>‹#›</a:t>
            </a:fld>
            <a:endParaRPr lang="en-US"/>
          </a:p>
        </p:txBody>
      </p:sp>
    </p:spTree>
    <p:extLst>
      <p:ext uri="{BB962C8B-B14F-4D97-AF65-F5344CB8AC3E}">
        <p14:creationId xmlns:p14="http://schemas.microsoft.com/office/powerpoint/2010/main" val="3667907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4563D35-8299-441E-B89B-6D55F1679BE0}"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29DE1-A3B3-4DAE-A953-7945F13C3048}" type="slidenum">
              <a:rPr lang="en-US" smtClean="0"/>
              <a:t>‹#›</a:t>
            </a:fld>
            <a:endParaRPr lang="en-US"/>
          </a:p>
        </p:txBody>
      </p:sp>
    </p:spTree>
    <p:extLst>
      <p:ext uri="{BB962C8B-B14F-4D97-AF65-F5344CB8AC3E}">
        <p14:creationId xmlns:p14="http://schemas.microsoft.com/office/powerpoint/2010/main" val="777834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563D35-8299-441E-B89B-6D55F1679BE0}" type="datetimeFigureOut">
              <a:rPr lang="en-US" smtClean="0"/>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29DE1-A3B3-4DAE-A953-7945F13C3048}" type="slidenum">
              <a:rPr lang="en-US" smtClean="0"/>
              <a:t>‹#›</a:t>
            </a:fld>
            <a:endParaRPr lang="en-US"/>
          </a:p>
        </p:txBody>
      </p:sp>
    </p:spTree>
    <p:extLst>
      <p:ext uri="{BB962C8B-B14F-4D97-AF65-F5344CB8AC3E}">
        <p14:creationId xmlns:p14="http://schemas.microsoft.com/office/powerpoint/2010/main" val="3410340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563D35-8299-441E-B89B-6D55F1679BE0}" type="datetimeFigureOut">
              <a:rPr lang="en-US" smtClean="0"/>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D29DE1-A3B3-4DAE-A953-7945F13C3048}" type="slidenum">
              <a:rPr lang="en-US" smtClean="0"/>
              <a:t>‹#›</a:t>
            </a:fld>
            <a:endParaRPr lang="en-US"/>
          </a:p>
        </p:txBody>
      </p:sp>
    </p:spTree>
    <p:extLst>
      <p:ext uri="{BB962C8B-B14F-4D97-AF65-F5344CB8AC3E}">
        <p14:creationId xmlns:p14="http://schemas.microsoft.com/office/powerpoint/2010/main" val="1061183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4563D35-8299-441E-B89B-6D55F1679BE0}" type="datetimeFigureOut">
              <a:rPr lang="en-US" smtClean="0"/>
              <a:t>3/13/2020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D29DE1-A3B3-4DAE-A953-7945F13C3048}" type="slidenum">
              <a:rPr lang="en-US" smtClean="0"/>
              <a:t>‹#›</a:t>
            </a:fld>
            <a:endParaRPr lang="en-US"/>
          </a:p>
        </p:txBody>
      </p:sp>
    </p:spTree>
    <p:extLst>
      <p:ext uri="{BB962C8B-B14F-4D97-AF65-F5344CB8AC3E}">
        <p14:creationId xmlns:p14="http://schemas.microsoft.com/office/powerpoint/2010/main" val="4167422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4563D35-8299-441E-B89B-6D55F1679BE0}" type="datetimeFigureOut">
              <a:rPr lang="en-US" smtClean="0"/>
              <a:t>3/13/2020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D29DE1-A3B3-4DAE-A953-7945F13C3048}" type="slidenum">
              <a:rPr lang="en-US" smtClean="0"/>
              <a:t>‹#›</a:t>
            </a:fld>
            <a:endParaRPr lang="en-US"/>
          </a:p>
        </p:txBody>
      </p:sp>
    </p:spTree>
    <p:extLst>
      <p:ext uri="{BB962C8B-B14F-4D97-AF65-F5344CB8AC3E}">
        <p14:creationId xmlns:p14="http://schemas.microsoft.com/office/powerpoint/2010/main" val="2547697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563D35-8299-441E-B89B-6D55F1679BE0}" type="datetimeFigureOut">
              <a:rPr lang="en-US" smtClean="0"/>
              <a:t>3/13/2020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D29DE1-A3B3-4DAE-A953-7945F13C3048}" type="slidenum">
              <a:rPr lang="en-US" smtClean="0"/>
              <a:t>‹#›</a:t>
            </a:fld>
            <a:endParaRPr lang="en-US"/>
          </a:p>
        </p:txBody>
      </p:sp>
    </p:spTree>
    <p:extLst>
      <p:ext uri="{BB962C8B-B14F-4D97-AF65-F5344CB8AC3E}">
        <p14:creationId xmlns:p14="http://schemas.microsoft.com/office/powerpoint/2010/main" val="3329246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563D35-8299-441E-B89B-6D55F1679BE0}" type="datetimeFigureOut">
              <a:rPr lang="en-US" smtClean="0"/>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D29DE1-A3B3-4DAE-A953-7945F13C3048}" type="slidenum">
              <a:rPr lang="en-US" smtClean="0"/>
              <a:t>‹#›</a:t>
            </a:fld>
            <a:endParaRPr lang="en-US"/>
          </a:p>
        </p:txBody>
      </p:sp>
    </p:spTree>
    <p:extLst>
      <p:ext uri="{BB962C8B-B14F-4D97-AF65-F5344CB8AC3E}">
        <p14:creationId xmlns:p14="http://schemas.microsoft.com/office/powerpoint/2010/main" val="1011433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563D35-8299-441E-B89B-6D55F1679BE0}" type="datetimeFigureOut">
              <a:rPr lang="en-US" smtClean="0"/>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D29DE1-A3B3-4DAE-A953-7945F13C3048}" type="slidenum">
              <a:rPr lang="en-US" smtClean="0"/>
              <a:t>‹#›</a:t>
            </a:fld>
            <a:endParaRPr lang="en-US"/>
          </a:p>
        </p:txBody>
      </p:sp>
    </p:spTree>
    <p:extLst>
      <p:ext uri="{BB962C8B-B14F-4D97-AF65-F5344CB8AC3E}">
        <p14:creationId xmlns:p14="http://schemas.microsoft.com/office/powerpoint/2010/main" val="378380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563D35-8299-441E-B89B-6D55F1679BE0}" type="datetimeFigureOut">
              <a:rPr lang="en-US" smtClean="0"/>
              <a:t>3/13/2020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D29DE1-A3B3-4DAE-A953-7945F13C3048}" type="slidenum">
              <a:rPr lang="en-US" smtClean="0"/>
              <a:t>‹#›</a:t>
            </a:fld>
            <a:endParaRPr lang="en-US"/>
          </a:p>
        </p:txBody>
      </p:sp>
    </p:spTree>
    <p:extLst>
      <p:ext uri="{BB962C8B-B14F-4D97-AF65-F5344CB8AC3E}">
        <p14:creationId xmlns:p14="http://schemas.microsoft.com/office/powerpoint/2010/main" val="781780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iq/url?sa=i&amp;url=https%3A%2F%2Fwww.mayoclinic.org%2Far%2Fdiseases-conditions%2Fpcos%2Fsymptoms-causes%2Fsyc-20353439&amp;psig=AOvVaw0M8oMqmgIIg09YcxrJPCCC&amp;ust=1584197447645000&amp;source=images&amp;cd=vfe&amp;ved=0CAIQjRxqFwoTCLi95MrZl-gCFQAAAAAdAAAAABAJ"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google.com/url?sa=i&amp;url=https%3A%2F%2Fcollections.tepapa.govt.nz%2Fobject%2F1296487&amp;psig=AOvVaw0QsBqRwlwhJL--6GN-vuDW&amp;ust=1584200917637000&amp;source=images&amp;cd=vfe&amp;ved=0CAIQjRxqFwoTCNiRr73ml-gCFQAAAAAdAAAAABAT"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youtube.com/watch?v=FsNKyKS7M_s&amp;t=6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google.iq/url?sa=i&amp;url=https%3A%2F%2Fwww.idealist.org%2Fen%2Fcareers%2F5-thank-you-letters-send-to-people-in-network-who-matter&amp;psig=AOvVaw27C1tIsxZC3sAkaQBnClPi&amp;ust=1584205036882000&amp;source=images&amp;cd=vfe&amp;ved=0CAIQjRxqFwoTCJjC6u31l-gCFQAAAAAdAAAAABAD"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ogle.iq/url?sa=i&amp;url=http%3A%2F%2Fwww.skolo.org%2Fes%2Fmanagement-2%2F&amp;psig=AOvVaw06Hk4NpGJem7qvAd8vEtUx&amp;ust=1584204842263000&amp;source=images&amp;cd=vfe&amp;ved=0CAIQjRxqFwoTCNjp6I_1l-gCFQAAAAAdAAAAABAD"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4144962"/>
          </a:xfrm>
        </p:spPr>
        <p:txBody>
          <a:bodyPr/>
          <a:lstStyle/>
          <a:p>
            <a:endParaRPr lang="en-US" dirty="0"/>
          </a:p>
        </p:txBody>
      </p:sp>
      <p:sp>
        <p:nvSpPr>
          <p:cNvPr id="3" name="Content Placeholder 2"/>
          <p:cNvSpPr>
            <a:spLocks noGrp="1"/>
          </p:cNvSpPr>
          <p:nvPr>
            <p:ph idx="1"/>
          </p:nvPr>
        </p:nvSpPr>
        <p:spPr>
          <a:xfrm>
            <a:off x="457200" y="4800600"/>
            <a:ext cx="8229600" cy="1325563"/>
          </a:xfrm>
        </p:spPr>
        <p:txBody>
          <a:bodyPr/>
          <a:lstStyle/>
          <a:p>
            <a:pPr marL="0" indent="0" algn="ctr">
              <a:buNone/>
            </a:pPr>
            <a:r>
              <a:rPr lang="en-US" b="1" u="sng" dirty="0" smtClean="0">
                <a:solidFill>
                  <a:schemeClr val="accent2">
                    <a:lumMod val="60000"/>
                    <a:lumOff val="40000"/>
                  </a:schemeClr>
                </a:solidFill>
              </a:rPr>
              <a:t>Prepared by:</a:t>
            </a:r>
          </a:p>
          <a:p>
            <a:pPr marL="0" indent="0" algn="ctr">
              <a:buNone/>
            </a:pPr>
            <a:r>
              <a:rPr lang="en-US" b="1" dirty="0" smtClean="0"/>
              <a:t>Assist Lect. </a:t>
            </a:r>
            <a:r>
              <a:rPr lang="en-US" b="1" dirty="0" err="1" smtClean="0"/>
              <a:t>Rasha</a:t>
            </a:r>
            <a:r>
              <a:rPr lang="en-US" b="1" dirty="0" smtClean="0"/>
              <a:t> </a:t>
            </a:r>
            <a:r>
              <a:rPr lang="en-US" b="1" dirty="0" err="1" smtClean="0"/>
              <a:t>Saadi</a:t>
            </a:r>
            <a:r>
              <a:rPr lang="en-US" b="1" dirty="0" smtClean="0"/>
              <a:t> Abbas</a:t>
            </a:r>
          </a:p>
        </p:txBody>
      </p:sp>
      <p:pic>
        <p:nvPicPr>
          <p:cNvPr id="1026" name="Picture 2" descr="Image result for pco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82301"/>
            <a:ext cx="7162800" cy="43134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85800" y="4111377"/>
            <a:ext cx="7772400" cy="707886"/>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4000" b="1" dirty="0" smtClean="0">
                <a:latin typeface="Times New Roman" panose="02020603050405020304" pitchFamily="18" charset="0"/>
                <a:cs typeface="Times New Roman" panose="02020603050405020304" pitchFamily="18" charset="0"/>
              </a:rPr>
              <a:t>Polycystic ovarian syndrome </a:t>
            </a:r>
            <a:endParaRPr lang="en-U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50236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US" dirty="0"/>
              <a:t/>
            </a:r>
            <a:br>
              <a:rPr lang="en-US" dirty="0"/>
            </a:br>
            <a:r>
              <a:rPr lang="en-US" b="1" dirty="0" smtClean="0"/>
              <a:t>Anovulation</a:t>
            </a:r>
            <a:r>
              <a:rPr lang="en-US" b="1" i="1" dirty="0" smtClean="0"/>
              <a:t> </a:t>
            </a:r>
            <a:r>
              <a:rPr lang="en-US" dirty="0"/>
              <a:t/>
            </a:r>
            <a:br>
              <a:rPr lang="en-US" dirty="0"/>
            </a:br>
            <a:endParaRPr lang="en-US" dirty="0"/>
          </a:p>
        </p:txBody>
      </p:sp>
      <p:sp>
        <p:nvSpPr>
          <p:cNvPr id="3" name="Content Placeholder 2"/>
          <p:cNvSpPr>
            <a:spLocks noGrp="1"/>
          </p:cNvSpPr>
          <p:nvPr>
            <p:ph idx="1"/>
          </p:nvPr>
        </p:nvSpPr>
        <p:spPr>
          <a:xfrm>
            <a:off x="457200" y="1143000"/>
            <a:ext cx="8229600" cy="5486400"/>
          </a:xfrm>
        </p:spPr>
        <p:style>
          <a:lnRef idx="2">
            <a:schemeClr val="accent2"/>
          </a:lnRef>
          <a:fillRef idx="1">
            <a:schemeClr val="lt1"/>
          </a:fillRef>
          <a:effectRef idx="0">
            <a:schemeClr val="accent2"/>
          </a:effectRef>
          <a:fontRef idx="minor">
            <a:schemeClr val="dk1"/>
          </a:fontRef>
        </p:style>
        <p:txBody>
          <a:bodyPr>
            <a:normAutofit fontScale="85000" lnSpcReduction="20000"/>
          </a:bodyPr>
          <a:lstStyle/>
          <a:p>
            <a:pPr algn="just"/>
            <a:endParaRPr lang="en-US" dirty="0"/>
          </a:p>
          <a:p>
            <a:pPr algn="just"/>
            <a:r>
              <a:rPr lang="en-US" dirty="0" smtClean="0"/>
              <a:t>Metformin </a:t>
            </a:r>
            <a:r>
              <a:rPr lang="en-US" dirty="0"/>
              <a:t>can reduce hyperinsulinemia and </a:t>
            </a:r>
            <a:r>
              <a:rPr lang="en-US" dirty="0" err="1"/>
              <a:t>hyperandrogenemia</a:t>
            </a:r>
            <a:r>
              <a:rPr lang="en-US" dirty="0"/>
              <a:t> in PCOS. </a:t>
            </a:r>
            <a:endParaRPr lang="en-US" dirty="0" smtClean="0"/>
          </a:p>
          <a:p>
            <a:pPr algn="just"/>
            <a:r>
              <a:rPr lang="en-US" dirty="0" smtClean="0"/>
              <a:t>Metformin </a:t>
            </a:r>
            <a:r>
              <a:rPr lang="en-US" dirty="0"/>
              <a:t>combined with </a:t>
            </a:r>
            <a:r>
              <a:rPr lang="en-US" b="1" u="sng" dirty="0">
                <a:solidFill>
                  <a:srgbClr val="C00000"/>
                </a:solidFill>
              </a:rPr>
              <a:t>clomiphene</a:t>
            </a:r>
            <a:r>
              <a:rPr lang="en-US" dirty="0"/>
              <a:t> resulted in ovulation in 76% of patients compared with 42% in patients who received clomiphene alone</a:t>
            </a:r>
            <a:r>
              <a:rPr lang="en-US" dirty="0" smtClean="0"/>
              <a:t>.</a:t>
            </a:r>
          </a:p>
          <a:p>
            <a:pPr algn="just"/>
            <a:r>
              <a:rPr lang="en-US" dirty="0" smtClean="0"/>
              <a:t> </a:t>
            </a:r>
            <a:r>
              <a:rPr lang="en-US" b="1" dirty="0" smtClean="0">
                <a:solidFill>
                  <a:srgbClr val="C00000"/>
                </a:solidFill>
              </a:rPr>
              <a:t>Clomiphene dose </a:t>
            </a:r>
            <a:r>
              <a:rPr lang="en-US" dirty="0" smtClean="0"/>
              <a:t>: 50 mg tablet once daily starting from about 5 day of menstrual cycle and </a:t>
            </a:r>
            <a:r>
              <a:rPr lang="en-US" b="1" dirty="0" smtClean="0">
                <a:solidFill>
                  <a:srgbClr val="C00000"/>
                </a:solidFill>
              </a:rPr>
              <a:t>for five days only  </a:t>
            </a:r>
            <a:r>
              <a:rPr lang="en-US" dirty="0" smtClean="0"/>
              <a:t>and can be repeated for up to 6 cycle</a:t>
            </a:r>
          </a:p>
          <a:p>
            <a:pPr algn="just"/>
            <a:r>
              <a:rPr lang="en-US" dirty="0" smtClean="0"/>
              <a:t>Other</a:t>
            </a:r>
            <a:r>
              <a:rPr lang="en-US" dirty="0"/>
              <a:t>, more aggressive, treatments for infertility (including injection of gonadotropin hormones and assisted reproductive technologies) may also </a:t>
            </a:r>
            <a:r>
              <a:rPr lang="en-US" dirty="0" smtClean="0"/>
              <a:t> be </a:t>
            </a:r>
            <a:r>
              <a:rPr lang="en-US" dirty="0"/>
              <a:t>required in women who desire pregnancy and do not become pregnant on clomiphene therapy </a:t>
            </a:r>
          </a:p>
          <a:p>
            <a:pPr marL="0" indent="0" algn="just">
              <a:buNone/>
            </a:pPr>
            <a:endParaRPr lang="en-US" dirty="0"/>
          </a:p>
        </p:txBody>
      </p:sp>
    </p:spTree>
    <p:extLst>
      <p:ext uri="{BB962C8B-B14F-4D97-AF65-F5344CB8AC3E}">
        <p14:creationId xmlns:p14="http://schemas.microsoft.com/office/powerpoint/2010/main" val="40131142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2971800" cy="1020762"/>
          </a:xfrm>
        </p:spPr>
        <p:style>
          <a:lnRef idx="2">
            <a:schemeClr val="accent2"/>
          </a:lnRef>
          <a:fillRef idx="1">
            <a:schemeClr val="lt1"/>
          </a:fillRef>
          <a:effectRef idx="0">
            <a:schemeClr val="accent2"/>
          </a:effectRef>
          <a:fontRef idx="minor">
            <a:schemeClr val="dk1"/>
          </a:fontRef>
        </p:style>
        <p:txBody>
          <a:bodyPr/>
          <a:lstStyle/>
          <a:p>
            <a:pPr algn="l"/>
            <a:r>
              <a:rPr lang="en-US" b="1" dirty="0" smtClean="0">
                <a:solidFill>
                  <a:srgbClr val="C00000"/>
                </a:solidFill>
              </a:rPr>
              <a:t>Clomiphene</a:t>
            </a:r>
            <a:endParaRPr lang="en-US" dirty="0"/>
          </a:p>
        </p:txBody>
      </p:sp>
      <p:sp>
        <p:nvSpPr>
          <p:cNvPr id="3" name="Content Placeholder 2"/>
          <p:cNvSpPr>
            <a:spLocks noGrp="1"/>
          </p:cNvSpPr>
          <p:nvPr>
            <p:ph idx="1"/>
          </p:nvPr>
        </p:nvSpPr>
        <p:spPr>
          <a:xfrm>
            <a:off x="457200" y="1600200"/>
            <a:ext cx="8229600" cy="5029200"/>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algn="just"/>
            <a:r>
              <a:rPr lang="en-US" dirty="0" smtClean="0">
                <a:latin typeface="Times New Roman" panose="02020603050405020304" pitchFamily="18" charset="0"/>
                <a:cs typeface="Times New Roman" panose="02020603050405020304" pitchFamily="18" charset="0"/>
              </a:rPr>
              <a:t>It is a selective estrogen receptor modulator (SERM) that increases production of gonadotropins by inhibiting negative feedback on the hypothalamus.</a:t>
            </a:r>
          </a:p>
          <a:p>
            <a:pPr algn="just"/>
            <a:r>
              <a:rPr lang="en-US" dirty="0" smtClean="0">
                <a:latin typeface="Times New Roman" panose="02020603050405020304" pitchFamily="18" charset="0"/>
                <a:cs typeface="Times New Roman" panose="02020603050405020304" pitchFamily="18" charset="0"/>
              </a:rPr>
              <a:t>Administered during follicular phase of menstrual cycle. It act by increasing gonadotrophin release from the pituitary, leading to enhanced follicular recruitment &amp; growth.</a:t>
            </a:r>
          </a:p>
          <a:p>
            <a:pPr algn="just"/>
            <a:r>
              <a:rPr lang="en-US" dirty="0" smtClean="0">
                <a:latin typeface="Times New Roman" panose="02020603050405020304" pitchFamily="18" charset="0"/>
                <a:cs typeface="Times New Roman" panose="02020603050405020304" pitchFamily="18" charset="0"/>
              </a:rPr>
              <a:t>It is effective in inducing ovulation in 85% of women &amp; the current recommendation is for 6 cycles of treatment</a:t>
            </a:r>
          </a:p>
          <a:p>
            <a:pPr algn="just">
              <a:buNone/>
            </a:pPr>
            <a:endParaRPr lang="en-US" dirty="0" smtClean="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pic>
        <p:nvPicPr>
          <p:cNvPr id="5" name="Picture 2" descr="C:\Users\DR SALLY\Desktop\clomid.jpg"/>
          <p:cNvPicPr>
            <a:picLocks noChangeAspect="1" noChangeArrowheads="1"/>
          </p:cNvPicPr>
          <p:nvPr/>
        </p:nvPicPr>
        <p:blipFill>
          <a:blip r:embed="rId2" cstate="print"/>
          <a:srcRect/>
          <a:stretch>
            <a:fillRect/>
          </a:stretch>
        </p:blipFill>
        <p:spPr bwMode="auto">
          <a:xfrm>
            <a:off x="3886200" y="0"/>
            <a:ext cx="4800601" cy="1571612"/>
          </a:xfrm>
          <a:prstGeom prst="rect">
            <a:avLst/>
          </a:prstGeom>
          <a:noFill/>
        </p:spPr>
      </p:pic>
    </p:spTree>
    <p:extLst>
      <p:ext uri="{BB962C8B-B14F-4D97-AF65-F5344CB8AC3E}">
        <p14:creationId xmlns:p14="http://schemas.microsoft.com/office/powerpoint/2010/main" val="3994520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b="1" dirty="0" smtClean="0">
                <a:solidFill>
                  <a:srgbClr val="C00000"/>
                </a:solidFill>
              </a:rPr>
              <a:t>Clomiphene</a:t>
            </a:r>
            <a:endParaRPr lang="en-US" dirty="0"/>
          </a:p>
        </p:txBody>
      </p:sp>
      <p:sp>
        <p:nvSpPr>
          <p:cNvPr id="3" name="Content Placeholder 2"/>
          <p:cNvSpPr>
            <a:spLocks noGrp="1"/>
          </p:cNvSpPr>
          <p:nvPr>
            <p:ph idx="1"/>
          </p:nvPr>
        </p:nvSpPr>
        <p:spPr>
          <a:xfrm>
            <a:off x="457200" y="1600200"/>
            <a:ext cx="8229600" cy="4953000"/>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lgn="just">
              <a:buNone/>
            </a:pPr>
            <a:r>
              <a:rPr lang="en-US" dirty="0" smtClean="0">
                <a:cs typeface="+mj-cs"/>
              </a:rPr>
              <a:t>It is recommended that </a:t>
            </a:r>
            <a:r>
              <a:rPr lang="en-US" dirty="0" err="1" smtClean="0">
                <a:cs typeface="+mj-cs"/>
              </a:rPr>
              <a:t>tretment</a:t>
            </a:r>
            <a:r>
              <a:rPr lang="en-US" dirty="0" smtClean="0">
                <a:cs typeface="+mj-cs"/>
              </a:rPr>
              <a:t> are </a:t>
            </a:r>
            <a:r>
              <a:rPr lang="en-US" dirty="0" err="1" smtClean="0">
                <a:cs typeface="+mj-cs"/>
              </a:rPr>
              <a:t>monitered</a:t>
            </a:r>
            <a:r>
              <a:rPr lang="en-US" dirty="0" smtClean="0">
                <a:cs typeface="+mj-cs"/>
              </a:rPr>
              <a:t> with serial U/S scans to minimize the risk of multiple pregnancy &amp; risk of OHSS.</a:t>
            </a:r>
          </a:p>
          <a:p>
            <a:pPr algn="just">
              <a:buNone/>
            </a:pPr>
            <a:r>
              <a:rPr lang="en-US" dirty="0" smtClean="0">
                <a:cs typeface="+mj-cs"/>
              </a:rPr>
              <a:t>Adverse effects</a:t>
            </a:r>
          </a:p>
          <a:p>
            <a:pPr algn="just">
              <a:buNone/>
            </a:pPr>
            <a:r>
              <a:rPr lang="en-US" dirty="0" smtClean="0">
                <a:cs typeface="+mj-cs"/>
              </a:rPr>
              <a:t>1. Multiple pregnancy 5-12%</a:t>
            </a:r>
          </a:p>
          <a:p>
            <a:pPr algn="just">
              <a:buNone/>
            </a:pPr>
            <a:r>
              <a:rPr lang="en-US" dirty="0" smtClean="0">
                <a:cs typeface="+mj-cs"/>
              </a:rPr>
              <a:t>2. Ovarian hyper stimulation syndrome</a:t>
            </a:r>
            <a:r>
              <a:rPr lang="en-US" dirty="0"/>
              <a:t> (OHSS</a:t>
            </a:r>
            <a:r>
              <a:rPr lang="en-US" dirty="0" smtClean="0"/>
              <a:t>)</a:t>
            </a:r>
            <a:r>
              <a:rPr lang="en-US" dirty="0" smtClean="0">
                <a:cs typeface="+mj-cs"/>
              </a:rPr>
              <a:t>.</a:t>
            </a:r>
          </a:p>
          <a:p>
            <a:pPr algn="just">
              <a:buNone/>
            </a:pPr>
            <a:r>
              <a:rPr lang="en-US" dirty="0" smtClean="0">
                <a:cs typeface="+mj-cs"/>
              </a:rPr>
              <a:t>3. Hot flushing</a:t>
            </a:r>
          </a:p>
          <a:p>
            <a:pPr algn="just">
              <a:buNone/>
            </a:pPr>
            <a:r>
              <a:rPr lang="en-US" dirty="0" smtClean="0">
                <a:cs typeface="+mj-cs"/>
              </a:rPr>
              <a:t>4. Headache</a:t>
            </a:r>
          </a:p>
          <a:p>
            <a:pPr algn="just">
              <a:buNone/>
            </a:pPr>
            <a:r>
              <a:rPr lang="en-US" dirty="0" smtClean="0">
                <a:cs typeface="+mj-cs"/>
              </a:rPr>
              <a:t>5. Abdominal discomfort</a:t>
            </a:r>
          </a:p>
          <a:p>
            <a:pPr algn="just">
              <a:buNone/>
            </a:pPr>
            <a:r>
              <a:rPr lang="en-US" dirty="0" smtClean="0">
                <a:cs typeface="+mj-cs"/>
              </a:rPr>
              <a:t>6. Visual blurring</a:t>
            </a:r>
          </a:p>
          <a:p>
            <a:pPr algn="just">
              <a:buNone/>
            </a:pPr>
            <a:r>
              <a:rPr lang="en-US" dirty="0" smtClean="0">
                <a:cs typeface="+mj-cs"/>
              </a:rPr>
              <a:t>7. Rarely cause reversible alopecia</a:t>
            </a:r>
            <a:endParaRPr lang="ar-IQ" dirty="0" smtClean="0">
              <a:cs typeface="+mj-cs"/>
            </a:endParaRPr>
          </a:p>
          <a:p>
            <a:pPr algn="just"/>
            <a:endParaRPr lang="en-US" dirty="0">
              <a:cs typeface="+mj-cs"/>
            </a:endParaRPr>
          </a:p>
        </p:txBody>
      </p:sp>
    </p:spTree>
    <p:extLst>
      <p:ext uri="{BB962C8B-B14F-4D97-AF65-F5344CB8AC3E}">
        <p14:creationId xmlns:p14="http://schemas.microsoft.com/office/powerpoint/2010/main" val="4208866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US" dirty="0"/>
              <a:t/>
            </a:r>
            <a:br>
              <a:rPr lang="en-US" dirty="0"/>
            </a:br>
            <a:r>
              <a:rPr lang="en-US" b="1" dirty="0" smtClean="0"/>
              <a:t>Hirsutism </a:t>
            </a:r>
            <a:r>
              <a:rPr lang="en-US" dirty="0"/>
              <a:t/>
            </a:r>
            <a:br>
              <a:rPr lang="en-US" dirty="0"/>
            </a:br>
            <a:endParaRPr lang="en-US" dirty="0"/>
          </a:p>
        </p:txBody>
      </p:sp>
      <p:sp>
        <p:nvSpPr>
          <p:cNvPr id="3" name="Content Placeholder 2"/>
          <p:cNvSpPr>
            <a:spLocks noGrp="1"/>
          </p:cNvSpPr>
          <p:nvPr>
            <p:ph idx="1"/>
          </p:nvPr>
        </p:nvSpPr>
        <p:spPr>
          <a:xfrm>
            <a:off x="457200" y="1066800"/>
            <a:ext cx="8229600" cy="5638800"/>
          </a:xfrm>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marL="0" indent="0" algn="just">
              <a:buNone/>
            </a:pPr>
            <a:endParaRPr lang="en-US" dirty="0"/>
          </a:p>
          <a:p>
            <a:pPr marL="0" indent="0" algn="just">
              <a:buNone/>
            </a:pPr>
            <a:r>
              <a:rPr lang="en-US" b="1" u="sng" dirty="0">
                <a:solidFill>
                  <a:srgbClr val="C00000"/>
                </a:solidFill>
              </a:rPr>
              <a:t>A. Hair removal: </a:t>
            </a:r>
            <a:r>
              <a:rPr lang="en-US" dirty="0"/>
              <a:t>short-term non-pharmacologic treatments of hirsutism include shaving and use of chemical depilatories and/or bleaching cream.. Weight reduction decreases androgen production in women who are obese; therefore, losing weight can slow hair growth. </a:t>
            </a:r>
          </a:p>
          <a:p>
            <a:pPr marL="0" indent="0" algn="just">
              <a:buNone/>
            </a:pPr>
            <a:r>
              <a:rPr lang="en-US" b="1" u="sng" dirty="0">
                <a:solidFill>
                  <a:srgbClr val="C00000"/>
                </a:solidFill>
              </a:rPr>
              <a:t>B. Oral contraceptives: </a:t>
            </a:r>
            <a:r>
              <a:rPr lang="en-US" dirty="0"/>
              <a:t>women who do not wish to become pregnant can be effectively treated for hirsutism with oral contraceptives. Oral contraceptives slow hair growth in 60-100% of women with </a:t>
            </a:r>
            <a:r>
              <a:rPr lang="en-US" dirty="0" err="1"/>
              <a:t>hyperandrogenemia</a:t>
            </a:r>
            <a:r>
              <a:rPr lang="en-US" dirty="0"/>
              <a:t>. Therapy can be started with a preparation that has a low dose of estrogen and a </a:t>
            </a:r>
            <a:r>
              <a:rPr lang="en-US" dirty="0" err="1"/>
              <a:t>nonandrogenic</a:t>
            </a:r>
            <a:r>
              <a:rPr lang="en-US" dirty="0"/>
              <a:t> progestin. Preparations that have </a:t>
            </a:r>
            <a:r>
              <a:rPr lang="en-US" dirty="0" err="1"/>
              <a:t>norgestrel</a:t>
            </a:r>
            <a:r>
              <a:rPr lang="en-US" dirty="0"/>
              <a:t> and </a:t>
            </a:r>
            <a:r>
              <a:rPr lang="en-US" dirty="0" err="1"/>
              <a:t>levonorgestrel</a:t>
            </a:r>
            <a:r>
              <a:rPr lang="en-US" dirty="0"/>
              <a:t> should be avoided because of their androgenic activity. </a:t>
            </a:r>
          </a:p>
          <a:p>
            <a:pPr algn="just"/>
            <a:endParaRPr lang="en-US" dirty="0"/>
          </a:p>
        </p:txBody>
      </p:sp>
    </p:spTree>
    <p:extLst>
      <p:ext uri="{BB962C8B-B14F-4D97-AF65-F5344CB8AC3E}">
        <p14:creationId xmlns:p14="http://schemas.microsoft.com/office/powerpoint/2010/main" val="2492075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fontScale="90000"/>
          </a:bodyPr>
          <a:lstStyle/>
          <a:p>
            <a:r>
              <a:rPr lang="en-US" dirty="0" smtClean="0"/>
              <a:t/>
            </a:r>
            <a:br>
              <a:rPr lang="en-US" dirty="0" smtClean="0"/>
            </a:br>
            <a:r>
              <a:rPr lang="en-US" b="1" dirty="0" smtClean="0"/>
              <a:t>Hirsutism </a:t>
            </a:r>
            <a:r>
              <a:rPr lang="en-US" b="1" i="1" dirty="0" smtClean="0"/>
              <a:t>(cont.)</a:t>
            </a:r>
            <a:r>
              <a:rPr lang="en-US" dirty="0" smtClean="0"/>
              <a:t/>
            </a:r>
            <a:br>
              <a:rPr lang="en-US" dirty="0" smtClean="0"/>
            </a:br>
            <a:endParaRPr lang="en-US" dirty="0"/>
          </a:p>
        </p:txBody>
      </p:sp>
      <p:sp>
        <p:nvSpPr>
          <p:cNvPr id="3" name="Content Placeholder 2"/>
          <p:cNvSpPr>
            <a:spLocks noGrp="1"/>
          </p:cNvSpPr>
          <p:nvPr>
            <p:ph idx="1"/>
          </p:nvPr>
        </p:nvSpPr>
        <p:spPr>
          <a:xfrm>
            <a:off x="457200" y="1600200"/>
            <a:ext cx="8229600" cy="5029200"/>
          </a:xfrm>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marL="0" indent="0" algn="just">
              <a:buNone/>
            </a:pPr>
            <a:r>
              <a:rPr lang="en-US" b="1" u="sng" dirty="0" smtClean="0">
                <a:solidFill>
                  <a:srgbClr val="C00000"/>
                </a:solidFill>
              </a:rPr>
              <a:t>C. Spironolactone: </a:t>
            </a:r>
            <a:r>
              <a:rPr lang="en-US" dirty="0" smtClean="0"/>
              <a:t>antiandrogens, such as spironolactone, are effective for hirsutism. Spironolactone 50-100 mg twice daily is an effective primary therapy for hirsutism. Because of its potential teratogenic effects, spironolactone should be prescribed with an oral contraceptive. Adverse effects of spironolactone include GI discomfort, and irregular menstrual bleeding (which can be managed by adding an oral contraceptive). </a:t>
            </a:r>
          </a:p>
          <a:p>
            <a:pPr marL="0" indent="0" algn="just">
              <a:buNone/>
            </a:pPr>
            <a:r>
              <a:rPr lang="en-US" b="1" u="sng" dirty="0" smtClean="0">
                <a:solidFill>
                  <a:srgbClr val="C00000"/>
                </a:solidFill>
              </a:rPr>
              <a:t>D. </a:t>
            </a:r>
            <a:r>
              <a:rPr lang="en-US" b="1" u="sng" dirty="0" err="1" smtClean="0">
                <a:solidFill>
                  <a:srgbClr val="C00000"/>
                </a:solidFill>
              </a:rPr>
              <a:t>Flutamide</a:t>
            </a:r>
            <a:r>
              <a:rPr lang="en-US" b="1" u="sng" dirty="0" smtClean="0">
                <a:solidFill>
                  <a:srgbClr val="C00000"/>
                </a:solidFill>
              </a:rPr>
              <a:t>: </a:t>
            </a:r>
            <a:r>
              <a:rPr lang="en-US" dirty="0" smtClean="0"/>
              <a:t>250 mg daily or finasteride 5 mg daily. </a:t>
            </a:r>
          </a:p>
          <a:p>
            <a:pPr marL="0" indent="0" algn="just">
              <a:buNone/>
            </a:pPr>
            <a:r>
              <a:rPr lang="en-US" b="1" u="sng" dirty="0" smtClean="0">
                <a:solidFill>
                  <a:srgbClr val="C00000"/>
                </a:solidFill>
              </a:rPr>
              <a:t>E. </a:t>
            </a:r>
            <a:r>
              <a:rPr lang="en-US" b="1" u="sng" dirty="0" err="1" smtClean="0">
                <a:solidFill>
                  <a:srgbClr val="C00000"/>
                </a:solidFill>
              </a:rPr>
              <a:t>Eflornithine</a:t>
            </a:r>
            <a:r>
              <a:rPr lang="en-US" b="1" u="sng" dirty="0" smtClean="0">
                <a:solidFill>
                  <a:srgbClr val="C00000"/>
                </a:solidFill>
              </a:rPr>
              <a:t>: </a:t>
            </a:r>
            <a:r>
              <a:rPr lang="en-US" dirty="0" err="1" smtClean="0"/>
              <a:t>Eflornitliine</a:t>
            </a:r>
            <a:r>
              <a:rPr lang="en-US" dirty="0" smtClean="0"/>
              <a:t> (</a:t>
            </a:r>
            <a:r>
              <a:rPr lang="en-US" dirty="0" err="1" smtClean="0"/>
              <a:t>Vaniqa</a:t>
            </a:r>
            <a:r>
              <a:rPr lang="en-US" dirty="0" smtClean="0"/>
              <a:t>®) is a topical cream that can be used to slow the hair growth. </a:t>
            </a:r>
            <a:r>
              <a:rPr lang="en-US" dirty="0" err="1" smtClean="0"/>
              <a:t>Eflornithine</a:t>
            </a:r>
            <a:r>
              <a:rPr lang="en-US" dirty="0" smtClean="0"/>
              <a:t> works by inhibiting ornithine decarboxylase, which is essential for the rapidly dividing cells of hair follicles. </a:t>
            </a:r>
          </a:p>
          <a:p>
            <a:pPr algn="just"/>
            <a:endParaRPr lang="en-US" dirty="0"/>
          </a:p>
        </p:txBody>
      </p:sp>
    </p:spTree>
    <p:extLst>
      <p:ext uri="{BB962C8B-B14F-4D97-AF65-F5344CB8AC3E}">
        <p14:creationId xmlns:p14="http://schemas.microsoft.com/office/powerpoint/2010/main" val="1805387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2">
            <a:schemeClr val="accent2"/>
          </a:lnRef>
          <a:fillRef idx="1">
            <a:schemeClr val="lt1"/>
          </a:fillRef>
          <a:effectRef idx="0">
            <a:schemeClr val="accent2"/>
          </a:effectRef>
          <a:fontRef idx="minor">
            <a:schemeClr val="dk1"/>
          </a:fontRef>
        </p:style>
        <p:txBody>
          <a:bodyPr/>
          <a:lstStyle/>
          <a:p>
            <a:r>
              <a:rPr lang="en-US" b="1" dirty="0" smtClean="0"/>
              <a:t>Menstrual irregularity :</a:t>
            </a:r>
            <a:endParaRPr lang="en-US" dirty="0"/>
          </a:p>
        </p:txBody>
      </p:sp>
      <p:sp>
        <p:nvSpPr>
          <p:cNvPr id="3" name="Content Placeholder 2"/>
          <p:cNvSpPr>
            <a:spLocks noGrp="1"/>
          </p:cNvSpPr>
          <p:nvPr>
            <p:ph idx="1"/>
          </p:nvPr>
        </p:nvSpPr>
        <p:spPr>
          <a:xfrm>
            <a:off x="457200" y="1600200"/>
            <a:ext cx="8229600" cy="4953000"/>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n-US" b="1" dirty="0" smtClean="0"/>
              <a:t>T</a:t>
            </a:r>
            <a:r>
              <a:rPr lang="en-US" dirty="0" smtClean="0"/>
              <a:t>his </a:t>
            </a:r>
            <a:r>
              <a:rPr lang="en-US" dirty="0"/>
              <a:t>is treated with an oral contraceptive, which not only inhibits ovarian androgen production but also increases SHBG production. </a:t>
            </a:r>
            <a:endParaRPr lang="en-US" dirty="0" smtClean="0"/>
          </a:p>
          <a:p>
            <a:pPr marL="0" indent="0">
              <a:buNone/>
            </a:pPr>
            <a:r>
              <a:rPr lang="en-US" dirty="0" smtClean="0"/>
              <a:t>Best choices in PCOS is Diane®</a:t>
            </a:r>
          </a:p>
          <a:p>
            <a:pPr marL="0" indent="0">
              <a:buNone/>
            </a:pPr>
            <a:r>
              <a:rPr lang="en-US" dirty="0"/>
              <a:t>Diane-35, which contains </a:t>
            </a:r>
            <a:r>
              <a:rPr lang="en-US" dirty="0" err="1"/>
              <a:t>ethinylestradiol</a:t>
            </a:r>
            <a:r>
              <a:rPr lang="en-US" dirty="0"/>
              <a:t> (35 </a:t>
            </a:r>
            <a:r>
              <a:rPr lang="en-US" dirty="0" err="1"/>
              <a:t>μg</a:t>
            </a:r>
            <a:r>
              <a:rPr lang="en-US" dirty="0"/>
              <a:t>) and </a:t>
            </a:r>
            <a:r>
              <a:rPr lang="en-US" dirty="0" err="1"/>
              <a:t>cyproterone</a:t>
            </a:r>
            <a:r>
              <a:rPr lang="en-US" dirty="0"/>
              <a:t> acetate (2 mg), </a:t>
            </a:r>
            <a:r>
              <a:rPr lang="en-US" dirty="0" err="1" smtClean="0"/>
              <a:t>Cyproterone</a:t>
            </a:r>
            <a:r>
              <a:rPr lang="en-US" dirty="0" smtClean="0"/>
              <a:t> </a:t>
            </a:r>
            <a:r>
              <a:rPr lang="en-US" dirty="0"/>
              <a:t>acetate has anti-androgen effects resulting in part from its blockade of androgen </a:t>
            </a:r>
            <a:r>
              <a:rPr lang="en-US" dirty="0" smtClean="0"/>
              <a:t>receptors</a:t>
            </a:r>
            <a:r>
              <a:rPr lang="en-US" dirty="0"/>
              <a:t> </a:t>
            </a:r>
          </a:p>
        </p:txBody>
      </p:sp>
    </p:spTree>
    <p:extLst>
      <p:ext uri="{BB962C8B-B14F-4D97-AF65-F5344CB8AC3E}">
        <p14:creationId xmlns:p14="http://schemas.microsoft.com/office/powerpoint/2010/main" val="3263567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mage result for diane oral contraceptiv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609600"/>
            <a:ext cx="6096000" cy="4191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90600" y="4933742"/>
            <a:ext cx="7559040" cy="156966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400" b="1" dirty="0" smtClean="0">
                <a:solidFill>
                  <a:srgbClr val="C00000"/>
                </a:solidFill>
                <a:latin typeface="Times New Roman" panose="02020603050405020304" pitchFamily="18" charset="0"/>
                <a:cs typeface="Times New Roman" panose="02020603050405020304" pitchFamily="18" charset="0"/>
              </a:rPr>
              <a:t>Diane® </a:t>
            </a:r>
            <a:r>
              <a:rPr lang="en-US" sz="2400" dirty="0" smtClean="0">
                <a:latin typeface="Times New Roman" panose="02020603050405020304" pitchFamily="18" charset="0"/>
                <a:cs typeface="Times New Roman" panose="02020603050405020304" pitchFamily="18" charset="0"/>
              </a:rPr>
              <a:t>Regulate menstruation and promote complete uterine shedding and decrease risk of endometrial cancer and circulating androgen level decrease due to increase production of SHBG.</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9207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b="1" dirty="0" smtClean="0"/>
              <a:t>Surgical Care</a:t>
            </a:r>
            <a:endParaRPr lang="en-US" dirty="0"/>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r>
              <a:rPr lang="en-US" dirty="0" smtClean="0"/>
              <a:t>surgical management is aimed mainly at restoring ovulation. </a:t>
            </a:r>
          </a:p>
          <a:p>
            <a:pPr marL="0" indent="0">
              <a:buNone/>
            </a:pPr>
            <a:endParaRPr lang="en-US" dirty="0"/>
          </a:p>
        </p:txBody>
      </p:sp>
    </p:spTree>
    <p:extLst>
      <p:ext uri="{BB962C8B-B14F-4D97-AF65-F5344CB8AC3E}">
        <p14:creationId xmlns:p14="http://schemas.microsoft.com/office/powerpoint/2010/main" val="1605751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smtClean="0"/>
              <a:t>Questions </a:t>
            </a:r>
            <a:endParaRPr lang="en-US" dirty="0"/>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r>
              <a:rPr lang="en-US" dirty="0" smtClean="0"/>
              <a:t>Should all women (even unmarried one) treat polycystic ovarian syndrome?</a:t>
            </a:r>
          </a:p>
          <a:p>
            <a:r>
              <a:rPr lang="en-US" dirty="0" smtClean="0"/>
              <a:t>Yes, to prevent endometrial hyperplasia and adenocarcinoma </a:t>
            </a:r>
            <a:endParaRPr lang="en-US" dirty="0"/>
          </a:p>
        </p:txBody>
      </p:sp>
    </p:spTree>
    <p:extLst>
      <p:ext uri="{BB962C8B-B14F-4D97-AF65-F5344CB8AC3E}">
        <p14:creationId xmlns:p14="http://schemas.microsoft.com/office/powerpoint/2010/main" val="3227884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smtClean="0"/>
              <a:t>Useful website to review PCOS</a:t>
            </a:r>
            <a:endParaRPr lang="en-US" dirty="0"/>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pPr marL="0" indent="0">
              <a:buNone/>
            </a:pPr>
            <a:r>
              <a:rPr lang="en-US" dirty="0"/>
              <a:t>Polycystic Ovary Syndrome | PCOS | Nucleus </a:t>
            </a:r>
            <a:r>
              <a:rPr lang="en-US" dirty="0" smtClean="0"/>
              <a:t>Health</a:t>
            </a:r>
            <a:endParaRPr lang="en-US" dirty="0">
              <a:hlinkClick r:id="rId2"/>
            </a:endParaRPr>
          </a:p>
          <a:p>
            <a:pPr marL="0" indent="0">
              <a:buNone/>
            </a:pPr>
            <a:r>
              <a:rPr lang="en-US" dirty="0" smtClean="0">
                <a:hlinkClick r:id="rId2"/>
              </a:rPr>
              <a:t>https://www.youtube.com/watch?v=FsNKyKS7M_s&amp;t=6s</a:t>
            </a:r>
            <a:endParaRPr lang="en-US" dirty="0" smtClean="0"/>
          </a:p>
          <a:p>
            <a:pPr marL="0" indent="0">
              <a:buNone/>
            </a:pPr>
            <a:endParaRPr lang="en-US" dirty="0"/>
          </a:p>
        </p:txBody>
      </p:sp>
    </p:spTree>
    <p:extLst>
      <p:ext uri="{BB962C8B-B14F-4D97-AF65-F5344CB8AC3E}">
        <p14:creationId xmlns:p14="http://schemas.microsoft.com/office/powerpoint/2010/main" val="2630347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smtClean="0"/>
              <a:t>Definition</a:t>
            </a:r>
            <a:endParaRPr lang="en-US" dirty="0"/>
          </a:p>
        </p:txBody>
      </p:sp>
      <p:sp>
        <p:nvSpPr>
          <p:cNvPr id="3" name="Content Placeholder 2"/>
          <p:cNvSpPr>
            <a:spLocks noGrp="1"/>
          </p:cNvSpPr>
          <p:nvPr>
            <p:ph idx="1"/>
          </p:nvPr>
        </p:nvSpPr>
        <p:spPr>
          <a:xfrm>
            <a:off x="457200" y="1600200"/>
            <a:ext cx="8229600" cy="4724400"/>
          </a:xfrm>
        </p:spPr>
        <p:style>
          <a:lnRef idx="2">
            <a:schemeClr val="accent1"/>
          </a:lnRef>
          <a:fillRef idx="1">
            <a:schemeClr val="lt1"/>
          </a:fillRef>
          <a:effectRef idx="0">
            <a:schemeClr val="accent1"/>
          </a:effectRef>
          <a:fontRef idx="minor">
            <a:schemeClr val="dk1"/>
          </a:fontRef>
        </p:style>
        <p:txBody>
          <a:bodyPr>
            <a:normAutofit/>
          </a:bodyPr>
          <a:lstStyle/>
          <a:p>
            <a:pPr algn="just"/>
            <a:r>
              <a:rPr lang="en-US" sz="3400" dirty="0" smtClean="0">
                <a:latin typeface="Times New Roman" panose="02020603050405020304" pitchFamily="18" charset="0"/>
                <a:cs typeface="Times New Roman" panose="02020603050405020304" pitchFamily="18" charset="0"/>
              </a:rPr>
              <a:t>Polycystic </a:t>
            </a:r>
            <a:r>
              <a:rPr lang="en-US" sz="3400" dirty="0">
                <a:latin typeface="Times New Roman" panose="02020603050405020304" pitchFamily="18" charset="0"/>
                <a:cs typeface="Times New Roman" panose="02020603050405020304" pitchFamily="18" charset="0"/>
              </a:rPr>
              <a:t>ovary syndrome (PCOS), previously known as Stein-Leventhal syndrome, is a disorder in which numerous benign cysts form on the ovaries under a thick, white covering. </a:t>
            </a:r>
          </a:p>
          <a:p>
            <a:pPr algn="just"/>
            <a:r>
              <a:rPr lang="en-US" sz="3400" dirty="0">
                <a:latin typeface="Times New Roman" panose="02020603050405020304" pitchFamily="18" charset="0"/>
                <a:cs typeface="Times New Roman" panose="02020603050405020304" pitchFamily="18" charset="0"/>
              </a:rPr>
              <a:t>It is most common in women under 30 years old. </a:t>
            </a:r>
          </a:p>
          <a:p>
            <a:pPr algn="just"/>
            <a:endParaRPr lang="en-US" sz="3400" dirty="0">
              <a:latin typeface="Times New Roman" panose="02020603050405020304" pitchFamily="18"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8646220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Image result for thank you">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8038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smtClean="0"/>
              <a:t>Pathogenesis and pathophysiology </a:t>
            </a:r>
            <a:endParaRPr lang="en-US" dirty="0"/>
          </a:p>
        </p:txBody>
      </p:sp>
      <p:sp>
        <p:nvSpPr>
          <p:cNvPr id="3" name="Content Placeholder 2"/>
          <p:cNvSpPr>
            <a:spLocks noGrp="1"/>
          </p:cNvSpPr>
          <p:nvPr>
            <p:ph idx="1"/>
          </p:nvPr>
        </p:nvSpPr>
        <p:spPr>
          <a:xfrm>
            <a:off x="457200" y="1600200"/>
            <a:ext cx="8229600" cy="4953000"/>
          </a:xfrm>
        </p:spPr>
        <p:style>
          <a:lnRef idx="2">
            <a:schemeClr val="accent1"/>
          </a:lnRef>
          <a:fillRef idx="1">
            <a:schemeClr val="lt1"/>
          </a:fillRef>
          <a:effectRef idx="0">
            <a:schemeClr val="accent1"/>
          </a:effectRef>
          <a:fontRef idx="minor">
            <a:schemeClr val="dk1"/>
          </a:fontRef>
        </p:style>
        <p:txBody>
          <a:bodyPr>
            <a:normAutofit lnSpcReduction="10000"/>
          </a:bodyPr>
          <a:lstStyle/>
          <a:p>
            <a:pPr algn="just"/>
            <a:r>
              <a:rPr lang="en-US" dirty="0" smtClean="0">
                <a:latin typeface="Times New Roman" panose="02020603050405020304" pitchFamily="18" charset="0"/>
                <a:cs typeface="Times New Roman" panose="02020603050405020304" pitchFamily="18" charset="0"/>
              </a:rPr>
              <a:t> Elevated serum LH concentrations and an increased serum LH: FSH ratio result either from an increased GnRH hypothalamic secretion or less likely from a primary pituitary abnormality. </a:t>
            </a:r>
          </a:p>
          <a:p>
            <a:pPr algn="just"/>
            <a:r>
              <a:rPr lang="en-US" dirty="0" smtClean="0">
                <a:latin typeface="Times New Roman" panose="02020603050405020304" pitchFamily="18" charset="0"/>
                <a:cs typeface="Times New Roman" panose="02020603050405020304" pitchFamily="18" charset="0"/>
              </a:rPr>
              <a:t>This results in dysregulation of androgen secretion and increased intra-ovarian androgen, the effect of which in the ovary is follicular atresia, maturation arrest, polycystic ovaries, and anovulation.</a:t>
            </a:r>
            <a:endParaRPr lang="en-US" dirty="0"/>
          </a:p>
        </p:txBody>
      </p:sp>
    </p:spTree>
    <p:extLst>
      <p:ext uri="{BB962C8B-B14F-4D97-AF65-F5344CB8AC3E}">
        <p14:creationId xmlns:p14="http://schemas.microsoft.com/office/powerpoint/2010/main" val="38286593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smtClean="0"/>
              <a:t>Pathogenesis (cont.) </a:t>
            </a:r>
            <a:endParaRPr lang="en-US" dirty="0"/>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92500"/>
          </a:bodyPr>
          <a:lstStyle/>
          <a:p>
            <a:pPr algn="just"/>
            <a:r>
              <a:rPr lang="en-US" dirty="0" smtClean="0"/>
              <a:t>Hyperinsulinemia </a:t>
            </a:r>
            <a:r>
              <a:rPr lang="en-US" dirty="0"/>
              <a:t>is a contributing factor to ovarian </a:t>
            </a:r>
            <a:r>
              <a:rPr lang="en-US" dirty="0" err="1"/>
              <a:t>hyperandrgenism</a:t>
            </a:r>
            <a:r>
              <a:rPr lang="en-US" dirty="0"/>
              <a:t>, independent of LH excess. </a:t>
            </a:r>
            <a:endParaRPr lang="en-US" dirty="0" smtClean="0"/>
          </a:p>
          <a:p>
            <a:pPr algn="just"/>
            <a:r>
              <a:rPr lang="en-US" dirty="0" smtClean="0"/>
              <a:t>A </a:t>
            </a:r>
            <a:r>
              <a:rPr lang="en-US" dirty="0"/>
              <a:t>role for insulin growth factor (IGF) receptors has been postulated for the association of PCOS and DM. Imbalance of these hormones prevents the ovaries from releasing an egg each month. </a:t>
            </a:r>
            <a:endParaRPr lang="en-US" dirty="0" smtClean="0"/>
          </a:p>
          <a:p>
            <a:pPr algn="just"/>
            <a:r>
              <a:rPr lang="en-US" dirty="0" smtClean="0"/>
              <a:t>It </a:t>
            </a:r>
            <a:r>
              <a:rPr lang="en-US" dirty="0"/>
              <a:t>also results in an increased production of the male hormone testosterone by the ovaries. </a:t>
            </a:r>
          </a:p>
          <a:p>
            <a:endParaRPr lang="en-US" dirty="0"/>
          </a:p>
        </p:txBody>
      </p:sp>
    </p:spTree>
    <p:extLst>
      <p:ext uri="{BB962C8B-B14F-4D97-AF65-F5344CB8AC3E}">
        <p14:creationId xmlns:p14="http://schemas.microsoft.com/office/powerpoint/2010/main" val="36722637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style>
          <a:lnRef idx="2">
            <a:schemeClr val="accent2"/>
          </a:lnRef>
          <a:fillRef idx="1">
            <a:schemeClr val="lt1"/>
          </a:fillRef>
          <a:effectRef idx="0">
            <a:schemeClr val="accent2"/>
          </a:effectRef>
          <a:fontRef idx="minor">
            <a:schemeClr val="dk1"/>
          </a:fontRef>
        </p:style>
        <p:txBody>
          <a:bodyPr>
            <a:normAutofit/>
          </a:bodyPr>
          <a:lstStyle/>
          <a:p>
            <a:r>
              <a:rPr lang="en-US" sz="4000" b="1" dirty="0"/>
              <a:t>Symptoms of PCOS </a:t>
            </a:r>
            <a:endParaRPr lang="en-US" sz="4000" dirty="0"/>
          </a:p>
        </p:txBody>
      </p:sp>
      <p:sp>
        <p:nvSpPr>
          <p:cNvPr id="3" name="Content Placeholder 2"/>
          <p:cNvSpPr>
            <a:spLocks noGrp="1"/>
          </p:cNvSpPr>
          <p:nvPr>
            <p:ph idx="1"/>
          </p:nvPr>
        </p:nvSpPr>
        <p:spPr>
          <a:xfrm>
            <a:off x="457200" y="1066800"/>
            <a:ext cx="8229600" cy="5486400"/>
          </a:xfrm>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Amenorrhea (no menstrual period), infrequent menses, and/or </a:t>
            </a:r>
            <a:r>
              <a:rPr lang="en-US" dirty="0" err="1">
                <a:latin typeface="Times New Roman" panose="02020603050405020304" pitchFamily="18" charset="0"/>
                <a:cs typeface="Times New Roman" panose="02020603050405020304" pitchFamily="18" charset="0"/>
              </a:rPr>
              <a:t>oligomenorrhea</a:t>
            </a:r>
            <a:r>
              <a:rPr lang="en-US" dirty="0">
                <a:latin typeface="Times New Roman" panose="02020603050405020304" pitchFamily="18" charset="0"/>
                <a:cs typeface="Times New Roman" panose="02020603050405020304" pitchFamily="18" charset="0"/>
              </a:rPr>
              <a:t> (irregular bleeding). </a:t>
            </a:r>
          </a:p>
          <a:p>
            <a:r>
              <a:rPr lang="en-US" dirty="0" smtClean="0">
                <a:latin typeface="Times New Roman" panose="02020603050405020304" pitchFamily="18" charset="0"/>
                <a:cs typeface="Times New Roman" panose="02020603050405020304" pitchFamily="18" charset="0"/>
              </a:rPr>
              <a:t>Oligo </a:t>
            </a:r>
            <a:r>
              <a:rPr lang="en-US" dirty="0">
                <a:latin typeface="Times New Roman" panose="02020603050405020304" pitchFamily="18" charset="0"/>
                <a:cs typeface="Times New Roman" panose="02020603050405020304" pitchFamily="18" charset="0"/>
              </a:rPr>
              <a:t>or anovulation (infrequent or absent ovulation). </a:t>
            </a:r>
          </a:p>
          <a:p>
            <a:r>
              <a:rPr lang="en-US" dirty="0" err="1" smtClean="0">
                <a:latin typeface="Times New Roman" panose="02020603050405020304" pitchFamily="18" charset="0"/>
                <a:cs typeface="Times New Roman" panose="02020603050405020304" pitchFamily="18" charset="0"/>
              </a:rPr>
              <a:t>Hyperandrogenism</a:t>
            </a:r>
            <a:r>
              <a:rPr lang="en-US" dirty="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Infertility </a:t>
            </a: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Cystic </a:t>
            </a:r>
            <a:r>
              <a:rPr lang="en-US" dirty="0">
                <a:latin typeface="Times New Roman" panose="02020603050405020304" pitchFamily="18" charset="0"/>
                <a:cs typeface="Times New Roman" panose="02020603050405020304" pitchFamily="18" charset="0"/>
              </a:rPr>
              <a:t>ovaries </a:t>
            </a:r>
          </a:p>
          <a:p>
            <a:r>
              <a:rPr lang="en-US" dirty="0" smtClean="0">
                <a:latin typeface="Times New Roman" panose="02020603050405020304" pitchFamily="18" charset="0"/>
                <a:cs typeface="Times New Roman" panose="02020603050405020304" pitchFamily="18" charset="0"/>
              </a:rPr>
              <a:t>Enlarged </a:t>
            </a:r>
            <a:r>
              <a:rPr lang="en-US" dirty="0">
                <a:latin typeface="Times New Roman" panose="02020603050405020304" pitchFamily="18" charset="0"/>
                <a:cs typeface="Times New Roman" panose="02020603050405020304" pitchFamily="18" charset="0"/>
              </a:rPr>
              <a:t>ovaries. </a:t>
            </a:r>
          </a:p>
          <a:p>
            <a:r>
              <a:rPr lang="en-US" dirty="0" smtClean="0">
                <a:latin typeface="Times New Roman" panose="02020603050405020304" pitchFamily="18" charset="0"/>
                <a:cs typeface="Times New Roman" panose="02020603050405020304" pitchFamily="18" charset="0"/>
              </a:rPr>
              <a:t>Obesity </a:t>
            </a:r>
            <a:r>
              <a:rPr lang="en-US" dirty="0">
                <a:latin typeface="Times New Roman" panose="02020603050405020304" pitchFamily="18" charset="0"/>
                <a:cs typeface="Times New Roman" panose="02020603050405020304" pitchFamily="18" charset="0"/>
              </a:rPr>
              <a:t>or weight gain. </a:t>
            </a:r>
          </a:p>
          <a:p>
            <a:r>
              <a:rPr lang="en-US" dirty="0" smtClean="0">
                <a:latin typeface="Times New Roman" panose="02020603050405020304" pitchFamily="18" charset="0"/>
                <a:cs typeface="Times New Roman" panose="02020603050405020304" pitchFamily="18" charset="0"/>
              </a:rPr>
              <a:t>Insulin </a:t>
            </a:r>
            <a:r>
              <a:rPr lang="en-US" dirty="0">
                <a:latin typeface="Times New Roman" panose="02020603050405020304" pitchFamily="18" charset="0"/>
                <a:cs typeface="Times New Roman" panose="02020603050405020304" pitchFamily="18" charset="0"/>
              </a:rPr>
              <a:t>resistance, hyperinsulinemia, and diabetes. </a:t>
            </a:r>
          </a:p>
          <a:p>
            <a:r>
              <a:rPr lang="en-US" dirty="0" smtClean="0">
                <a:latin typeface="Times New Roman" panose="02020603050405020304" pitchFamily="18" charset="0"/>
                <a:cs typeface="Times New Roman" panose="02020603050405020304" pitchFamily="18" charset="0"/>
              </a:rPr>
              <a:t>Dyslipidemia </a:t>
            </a:r>
            <a:r>
              <a:rPr lang="en-US" dirty="0">
                <a:latin typeface="Times New Roman" panose="02020603050405020304" pitchFamily="18" charset="0"/>
                <a:cs typeface="Times New Roman" panose="02020603050405020304" pitchFamily="18" charset="0"/>
              </a:rPr>
              <a:t>(lipid abnormalities). </a:t>
            </a:r>
          </a:p>
          <a:p>
            <a:r>
              <a:rPr lang="en-US" dirty="0" smtClean="0">
                <a:latin typeface="Times New Roman" panose="02020603050405020304" pitchFamily="18" charset="0"/>
                <a:cs typeface="Times New Roman" panose="02020603050405020304" pitchFamily="18" charset="0"/>
              </a:rPr>
              <a:t>Hypertension</a:t>
            </a:r>
            <a:r>
              <a:rPr lang="en-US" dirty="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Hirsutism</a:t>
            </a:r>
            <a:r>
              <a:rPr lang="en-US" dirty="0">
                <a:latin typeface="Times New Roman" panose="02020603050405020304" pitchFamily="18" charset="0"/>
                <a:cs typeface="Times New Roman" panose="02020603050405020304" pitchFamily="18" charset="0"/>
              </a:rPr>
              <a:t>. </a:t>
            </a: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Alopecia </a:t>
            </a:r>
          </a:p>
          <a:p>
            <a:r>
              <a:rPr lang="en-US" dirty="0" smtClean="0">
                <a:latin typeface="Times New Roman" panose="02020603050405020304" pitchFamily="18" charset="0"/>
                <a:cs typeface="Times New Roman" panose="02020603050405020304" pitchFamily="18" charset="0"/>
              </a:rPr>
              <a:t>Acne/Oily </a:t>
            </a:r>
            <a:r>
              <a:rPr lang="en-US" dirty="0">
                <a:latin typeface="Times New Roman" panose="02020603050405020304" pitchFamily="18" charset="0"/>
                <a:cs typeface="Times New Roman" panose="02020603050405020304" pitchFamily="18" charset="0"/>
              </a:rPr>
              <a:t>Skin/Seborrhea </a:t>
            </a:r>
          </a:p>
          <a:p>
            <a:r>
              <a:rPr lang="en-US" dirty="0" err="1" smtClean="0">
                <a:latin typeface="Times New Roman" panose="02020603050405020304" pitchFamily="18" charset="0"/>
                <a:cs typeface="Times New Roman" panose="02020603050405020304" pitchFamily="18" charset="0"/>
              </a:rPr>
              <a:t>Acanthosisnigricans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(dark patches of skin, tan to dark brown/black).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50130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US" b="1" dirty="0"/>
              <a:t>Diagnoses </a:t>
            </a:r>
            <a:endParaRPr lang="en-US" dirty="0"/>
          </a:p>
        </p:txBody>
      </p:sp>
      <p:sp>
        <p:nvSpPr>
          <p:cNvPr id="3" name="Content Placeholder 2"/>
          <p:cNvSpPr>
            <a:spLocks noGrp="1"/>
          </p:cNvSpPr>
          <p:nvPr>
            <p:ph idx="1"/>
          </p:nvPr>
        </p:nvSpPr>
        <p:spPr>
          <a:xfrm>
            <a:off x="457200" y="1295400"/>
            <a:ext cx="8229600" cy="5257800"/>
          </a:xfrm>
        </p:spPr>
        <p:style>
          <a:lnRef idx="2">
            <a:schemeClr val="accent2"/>
          </a:lnRef>
          <a:fillRef idx="1">
            <a:schemeClr val="lt1"/>
          </a:fillRef>
          <a:effectRef idx="0">
            <a:schemeClr val="accent2"/>
          </a:effectRef>
          <a:fontRef idx="minor">
            <a:schemeClr val="dk1"/>
          </a:fontRef>
        </p:style>
        <p:txBody>
          <a:bodyPr>
            <a:noAutofit/>
          </a:bodyPr>
          <a:lstStyle/>
          <a:p>
            <a:pPr marL="0" indent="0" algn="just">
              <a:buNone/>
            </a:pPr>
            <a:r>
              <a:rPr lang="en-US" sz="2800" b="1" u="sng" dirty="0" smtClean="0">
                <a:solidFill>
                  <a:srgbClr val="C00000"/>
                </a:solidFill>
                <a:latin typeface="Times New Roman" panose="02020603050405020304" pitchFamily="18" charset="0"/>
                <a:cs typeface="Times New Roman" panose="02020603050405020304" pitchFamily="18" charset="0"/>
              </a:rPr>
              <a:t>A</a:t>
            </a:r>
            <a:r>
              <a:rPr lang="en-US" sz="2800" b="1" u="sng" dirty="0">
                <a:solidFill>
                  <a:srgbClr val="C00000"/>
                </a:solidFill>
                <a:latin typeface="Times New Roman" panose="02020603050405020304" pitchFamily="18" charset="0"/>
                <a:cs typeface="Times New Roman" panose="02020603050405020304" pitchFamily="18" charset="0"/>
              </a:rPr>
              <a:t>. Biochemical analysis: </a:t>
            </a:r>
            <a:r>
              <a:rPr lang="en-US" sz="2800" dirty="0">
                <a:latin typeface="Times New Roman" panose="02020603050405020304" pitchFamily="18" charset="0"/>
                <a:cs typeface="Times New Roman" panose="02020603050405020304" pitchFamily="18" charset="0"/>
              </a:rPr>
              <a:t>Fasting comprehensive biochemical and lipid panel,2-hour GTT with insulin levels (also called IGTT), LH:FSH ratio, serum total testosterone level, Sex Hormone Binding Globulin (SHBG) level, serum androstenedione level, serum prolactin level and serum TSH, T4,T3 level. </a:t>
            </a:r>
            <a:endParaRPr lang="en-US" sz="2800" dirty="0" smtClean="0">
              <a:latin typeface="Times New Roman" panose="02020603050405020304" pitchFamily="18" charset="0"/>
              <a:cs typeface="Times New Roman" panose="02020603050405020304" pitchFamily="18" charset="0"/>
            </a:endParaRPr>
          </a:p>
          <a:p>
            <a:pPr marL="0" indent="0" algn="just">
              <a:buNone/>
            </a:pPr>
            <a:r>
              <a:rPr lang="en-US" sz="2800" b="1" u="sng" dirty="0" smtClean="0">
                <a:solidFill>
                  <a:srgbClr val="C00000"/>
                </a:solidFill>
                <a:latin typeface="Times New Roman" panose="02020603050405020304" pitchFamily="18" charset="0"/>
                <a:cs typeface="Times New Roman" panose="02020603050405020304" pitchFamily="18" charset="0"/>
              </a:rPr>
              <a:t>B. Imaging studies: </a:t>
            </a:r>
            <a:r>
              <a:rPr lang="en-US" sz="2800" dirty="0" smtClean="0">
                <a:latin typeface="Times New Roman" panose="02020603050405020304" pitchFamily="18" charset="0"/>
                <a:cs typeface="Times New Roman" panose="02020603050405020304" pitchFamily="18" charset="0"/>
              </a:rPr>
              <a:t>pelvic U/S (or CT scan) reveals the presence of 2-fold-5-fold ovarian enlargement with a thickened tunica albuginea, thecal hyperplasia, and 20 or more </a:t>
            </a:r>
            <a:r>
              <a:rPr lang="en-US" sz="2800" dirty="0" err="1" smtClean="0">
                <a:latin typeface="Times New Roman" panose="02020603050405020304" pitchFamily="18" charset="0"/>
                <a:cs typeface="Times New Roman" panose="02020603050405020304" pitchFamily="18" charset="0"/>
              </a:rPr>
              <a:t>subcapsullar</a:t>
            </a:r>
            <a:r>
              <a:rPr lang="en-US" sz="2800" dirty="0" smtClean="0">
                <a:latin typeface="Times New Roman" panose="02020603050405020304" pitchFamily="18" charset="0"/>
                <a:cs typeface="Times New Roman" panose="02020603050405020304" pitchFamily="18" charset="0"/>
              </a:rPr>
              <a:t> follicles from 1-15 mm in diameter. </a:t>
            </a:r>
          </a:p>
          <a:p>
            <a:pPr algn="just"/>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7307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Image result for management">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533400"/>
            <a:ext cx="8384903" cy="58674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905000" y="3810000"/>
            <a:ext cx="3581400" cy="1862048"/>
          </a:xfrm>
          <a:prstGeom prst="rect">
            <a:avLst/>
          </a:prstGeom>
          <a:noFill/>
        </p:spPr>
        <p:txBody>
          <a:bodyPr wrap="square" rtlCol="0">
            <a:spAutoFit/>
          </a:bodyPr>
          <a:lstStyle/>
          <a:p>
            <a:r>
              <a:rPr lang="en-US" sz="115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PCOS</a:t>
            </a:r>
            <a:endParaRPr lang="en-US" sz="115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667315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style>
          <a:lnRef idx="2">
            <a:schemeClr val="accent2"/>
          </a:lnRef>
          <a:fillRef idx="1">
            <a:schemeClr val="lt1"/>
          </a:fillRef>
          <a:effectRef idx="0">
            <a:schemeClr val="accent2"/>
          </a:effectRef>
          <a:fontRef idx="minor">
            <a:schemeClr val="dk1"/>
          </a:fontRef>
        </p:style>
        <p:txBody>
          <a:bodyPr>
            <a:normAutofit/>
          </a:bodyPr>
          <a:lstStyle/>
          <a:p>
            <a:r>
              <a:rPr lang="en-US" b="1" dirty="0" smtClean="0">
                <a:latin typeface="Times New Roman" panose="02020603050405020304" pitchFamily="18" charset="0"/>
                <a:cs typeface="Times New Roman" panose="02020603050405020304" pitchFamily="18" charset="0"/>
              </a:rPr>
              <a:t>Metabolic derangements</a:t>
            </a:r>
            <a:r>
              <a:rPr lang="en-US" b="1" dirty="0" smtClean="0"/>
              <a:t> </a:t>
            </a:r>
            <a:endParaRPr lang="en-US" dirty="0"/>
          </a:p>
        </p:txBody>
      </p:sp>
      <p:sp>
        <p:nvSpPr>
          <p:cNvPr id="3" name="Content Placeholder 2"/>
          <p:cNvSpPr>
            <a:spLocks noGrp="1"/>
          </p:cNvSpPr>
          <p:nvPr>
            <p:ph idx="1"/>
          </p:nvPr>
        </p:nvSpPr>
        <p:spPr>
          <a:xfrm>
            <a:off x="457200" y="1219200"/>
            <a:ext cx="8229600" cy="5334000"/>
          </a:xfrm>
        </p:spPr>
        <p:style>
          <a:lnRef idx="2">
            <a:schemeClr val="accent2"/>
          </a:lnRef>
          <a:fillRef idx="1">
            <a:schemeClr val="lt1"/>
          </a:fillRef>
          <a:effectRef idx="0">
            <a:schemeClr val="accent2"/>
          </a:effectRef>
          <a:fontRef idx="minor">
            <a:schemeClr val="dk1"/>
          </a:fontRef>
        </p:style>
        <p:txBody>
          <a:bodyPr>
            <a:noAutofit/>
          </a:bodyPr>
          <a:lstStyle/>
          <a:p>
            <a:pPr marL="0" indent="0" algn="just">
              <a:buNone/>
            </a:pPr>
            <a:endParaRPr lang="en-US" sz="2400" dirty="0" smtClean="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diet and exercise in patients with PCOS who are obese, endocrine-metabolic parameters markedly improve after 4-12 weeks of dietary restriction. Their SHBG levels rise and free testosterone levels fall by 2-fold. Serum insulin and IGF-1 levels also decrease. Weight loss in patients with PCOS who are obese is associated with a reduction of hirsutism and a return of ovulatory cycles in 30% of women. A moderate amount of daily exercise increases of levels of IGF-1 binding protein and decreases IGF-1 levels by 20%. Modest weight loss of 2-5% of total body weight can help restore ovulatory menstrual periods in obese patients with PCOS. A daily 500-1000 calorie deficit with 150 minutes of exercise per week can cause ovulation. </a:t>
            </a: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6966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US" b="1" dirty="0" smtClean="0"/>
              <a:t>Metformin</a:t>
            </a:r>
            <a:endParaRPr lang="en-US" dirty="0"/>
          </a:p>
        </p:txBody>
      </p:sp>
      <p:sp>
        <p:nvSpPr>
          <p:cNvPr id="3" name="Content Placeholder 2"/>
          <p:cNvSpPr>
            <a:spLocks noGrp="1"/>
          </p:cNvSpPr>
          <p:nvPr>
            <p:ph idx="1"/>
          </p:nvPr>
        </p:nvSpPr>
        <p:spPr>
          <a:xfrm>
            <a:off x="457200" y="1219200"/>
            <a:ext cx="8229600" cy="5257800"/>
          </a:xfrm>
        </p:spPr>
        <p:style>
          <a:lnRef idx="2">
            <a:schemeClr val="accent2"/>
          </a:lnRef>
          <a:fillRef idx="1">
            <a:schemeClr val="lt1"/>
          </a:fillRef>
          <a:effectRef idx="0">
            <a:schemeClr val="accent2"/>
          </a:effectRef>
          <a:fontRef idx="minor">
            <a:schemeClr val="dk1"/>
          </a:fontRef>
        </p:style>
        <p:txBody>
          <a:bodyPr>
            <a:normAutofit fontScale="85000" lnSpcReduction="20000"/>
          </a:bodyPr>
          <a:lstStyle/>
          <a:p>
            <a:pPr algn="just"/>
            <a:endParaRPr lang="en-US" dirty="0"/>
          </a:p>
          <a:p>
            <a:pPr algn="just"/>
            <a:r>
              <a:rPr lang="en-US" dirty="0"/>
              <a:t>Lowering insulin levels also helps to reduce the production of testosterone, thus diminishing many of the symptoms associated with excess testosterone: hair growth on the body, alopecia (scalp hair loss), acne, and, possibly, cardiovascular risk. </a:t>
            </a:r>
          </a:p>
          <a:p>
            <a:pPr algn="just"/>
            <a:r>
              <a:rPr lang="en-US" dirty="0" smtClean="0"/>
              <a:t>Metformin </a:t>
            </a:r>
            <a:r>
              <a:rPr lang="en-US" dirty="0"/>
              <a:t>improves insulin resistance and decrease hyperinsulinemia in patients with PCOS. The usual starting dose is 500 mg given orally twice a day. A decrease in body fat will lower the conversion of androgens to </a:t>
            </a:r>
            <a:r>
              <a:rPr lang="en-US" dirty="0" err="1"/>
              <a:t>esterone</a:t>
            </a:r>
            <a:r>
              <a:rPr lang="en-US" dirty="0"/>
              <a:t> thereby help restore ovulation. </a:t>
            </a:r>
          </a:p>
          <a:p>
            <a:pPr algn="just"/>
            <a:r>
              <a:rPr lang="en-US" dirty="0" smtClean="0"/>
              <a:t>Pioglitazone </a:t>
            </a:r>
            <a:r>
              <a:rPr lang="en-US" dirty="0"/>
              <a:t>(Actos®) and Rosiglitazone (Avandia®) are insulin-sensitizing agents that improve glucose tolerance and insulin resistance. </a:t>
            </a:r>
          </a:p>
          <a:p>
            <a:pPr marL="0" indent="0" algn="just">
              <a:buNone/>
            </a:pPr>
            <a:endParaRPr lang="en-US" dirty="0"/>
          </a:p>
        </p:txBody>
      </p:sp>
    </p:spTree>
    <p:extLst>
      <p:ext uri="{BB962C8B-B14F-4D97-AF65-F5344CB8AC3E}">
        <p14:creationId xmlns:p14="http://schemas.microsoft.com/office/powerpoint/2010/main" val="32835047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1127</Words>
  <Application>Microsoft Office PowerPoint</Application>
  <PresentationFormat>On-screen Show (4:3)</PresentationFormat>
  <Paragraphs>83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Definition</vt:lpstr>
      <vt:lpstr>Pathogenesis and pathophysiology </vt:lpstr>
      <vt:lpstr>Pathogenesis (cont.) </vt:lpstr>
      <vt:lpstr>Symptoms of PCOS </vt:lpstr>
      <vt:lpstr>Diagnoses </vt:lpstr>
      <vt:lpstr>PowerPoint Presentation</vt:lpstr>
      <vt:lpstr>Metabolic derangements </vt:lpstr>
      <vt:lpstr>Metformin</vt:lpstr>
      <vt:lpstr> Anovulation  </vt:lpstr>
      <vt:lpstr>Clomiphene</vt:lpstr>
      <vt:lpstr>Clomiphene</vt:lpstr>
      <vt:lpstr> Hirsutism  </vt:lpstr>
      <vt:lpstr> Hirsutism (cont.) </vt:lpstr>
      <vt:lpstr>Menstrual irregularity :</vt:lpstr>
      <vt:lpstr>PowerPoint Presentation</vt:lpstr>
      <vt:lpstr>Surgical Care</vt:lpstr>
      <vt:lpstr>Questions </vt:lpstr>
      <vt:lpstr>Useful website to review PCOS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RASHA</dc:creator>
  <cp:lastModifiedBy>RASHA</cp:lastModifiedBy>
  <cp:revision>13</cp:revision>
  <dcterms:created xsi:type="dcterms:W3CDTF">2020-03-13T14:47:20Z</dcterms:created>
  <dcterms:modified xsi:type="dcterms:W3CDTF">2020-03-13T17:21:25Z</dcterms:modified>
</cp:coreProperties>
</file>