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i="1" dirty="0"/>
              <a:t>Hyperthyroidism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Assistant lecturer :</a:t>
            </a:r>
          </a:p>
          <a:p>
            <a:r>
              <a:rPr lang="en-US" sz="5400" b="1" i="1" dirty="0">
                <a:solidFill>
                  <a:srgbClr val="FF0000"/>
                </a:solidFill>
              </a:rPr>
              <a:t>Noor Wafaa Hashim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28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81" y="2186547"/>
            <a:ext cx="3486637" cy="3353268"/>
          </a:xfrm>
        </p:spPr>
      </p:pic>
    </p:spTree>
    <p:extLst>
      <p:ext uri="{BB962C8B-B14F-4D97-AF65-F5344CB8AC3E}">
        <p14:creationId xmlns:p14="http://schemas.microsoft.com/office/powerpoint/2010/main" val="113975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Hyperthyroidism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Synonymous with ‘overactive thyroid’ and ‘thyrotoxicosis’.</a:t>
            </a:r>
          </a:p>
          <a:p>
            <a:r>
              <a:rPr lang="en-US" b="1" dirty="0"/>
              <a:t>Epidemiology</a:t>
            </a:r>
            <a:endParaRPr lang="en-US" dirty="0"/>
          </a:p>
          <a:p>
            <a:r>
              <a:rPr lang="en-US" dirty="0"/>
              <a:t>	Incidence of 0.2–0.3% of men and 2–3% women.</a:t>
            </a:r>
          </a:p>
          <a:p>
            <a:r>
              <a:rPr lang="en-US" b="1" dirty="0" err="1"/>
              <a:t>Aetiology</a:t>
            </a:r>
            <a:endParaRPr lang="en-US" dirty="0"/>
          </a:p>
          <a:p>
            <a:r>
              <a:rPr lang="en-US" dirty="0"/>
              <a:t>Graves’ disease (autoimmune)</a:t>
            </a:r>
          </a:p>
          <a:p>
            <a:r>
              <a:rPr lang="en-US" dirty="0"/>
              <a:t>Occurs in females, aged 20–40.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3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382000" cy="5615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622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The body produces antibodies that are structurally similar to the binding site of TSH, causing excessive release of T3 and T4 by the thyroid.</a:t>
            </a:r>
          </a:p>
          <a:p>
            <a:pPr lvl="0"/>
            <a:r>
              <a:rPr lang="en-US" dirty="0"/>
              <a:t>There is an association with other autoimmune conditions (e.g., type I diabetes mellitus, </a:t>
            </a:r>
            <a:r>
              <a:rPr lang="en-US" dirty="0" err="1"/>
              <a:t>vitiligo</a:t>
            </a:r>
            <a:r>
              <a:rPr lang="en-US" dirty="0"/>
              <a:t>, Addison’s disease). And may occur following infection with </a:t>
            </a:r>
            <a:r>
              <a:rPr lang="en-US" i="1" dirty="0"/>
              <a:t>Yersinia </a:t>
            </a:r>
            <a:r>
              <a:rPr lang="en-US" dirty="0"/>
              <a:t>or </a:t>
            </a:r>
            <a:r>
              <a:rPr lang="en-US" i="1" dirty="0"/>
              <a:t>E. coli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Eye signs (exophthalmos, lid lag) are more common in Graves’ disease.</a:t>
            </a:r>
          </a:p>
          <a:p>
            <a:pPr lvl="0"/>
            <a:r>
              <a:rPr lang="en-US" dirty="0"/>
              <a:t>May have a smooth, enlarged thyroid gland.</a:t>
            </a:r>
          </a:p>
          <a:p>
            <a:pPr lvl="0"/>
            <a:r>
              <a:rPr lang="en-US" dirty="0"/>
              <a:t>Hyperthyroidism is usually due to an inherent thyroid abnormality; pituitary causes are rare. </a:t>
            </a:r>
          </a:p>
          <a:p>
            <a:r>
              <a:rPr lang="en-US" dirty="0"/>
              <a:t>	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104" y="5162550"/>
            <a:ext cx="139827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314450" cy="15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300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Diagnosis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Hyperthyroidism </a:t>
            </a:r>
            <a:r>
              <a:rPr lang="en-US" dirty="0"/>
              <a:t>is confirmed by thyroid function tests (TFTs):</a:t>
            </a:r>
          </a:p>
          <a:p>
            <a:r>
              <a:rPr lang="en-US" dirty="0"/>
              <a:t>↓TSH (&lt;0.5 </a:t>
            </a:r>
            <a:r>
              <a:rPr lang="en-US" dirty="0" err="1"/>
              <a:t>mU</a:t>
            </a:r>
            <a:r>
              <a:rPr lang="en-US" dirty="0"/>
              <a:t>/L) , ↑T3 and T4 (except in rare pituitary or gonadal causes).</a:t>
            </a:r>
          </a:p>
          <a:p>
            <a:pPr lvl="0"/>
            <a:r>
              <a:rPr lang="en-US" dirty="0"/>
              <a:t> In Graves’ disease, thyroid peroxidase (TPO) and thyroglobulin antibodies can be measured.</a:t>
            </a:r>
          </a:p>
          <a:p>
            <a:r>
              <a:rPr lang="en-US" b="1" dirty="0"/>
              <a:t>Imaging</a:t>
            </a:r>
            <a:endParaRPr lang="en-US" dirty="0"/>
          </a:p>
          <a:p>
            <a:pPr lvl="0"/>
            <a:r>
              <a:rPr lang="en-US" dirty="0"/>
              <a:t>Thyroid </a:t>
            </a:r>
            <a:r>
              <a:rPr lang="en-US" dirty="0" err="1"/>
              <a:t>scintogram</a:t>
            </a:r>
            <a:r>
              <a:rPr lang="en-US" dirty="0"/>
              <a:t> uses radioactive iodine to identify overactive areas within the gland (‘hot nodules’).</a:t>
            </a:r>
          </a:p>
          <a:p>
            <a:pPr lvl="0"/>
            <a:r>
              <a:rPr lang="en-US" dirty="0"/>
              <a:t>Ultrasound scans (USS) and computed tomography (CT) allow detail of the gland and identification of compression of adjacent structures.</a:t>
            </a:r>
          </a:p>
          <a:p>
            <a:r>
              <a:rPr lang="en-US" b="1" dirty="0"/>
              <a:t>Biopsy</a:t>
            </a:r>
            <a:endParaRPr lang="en-US" dirty="0"/>
          </a:p>
          <a:p>
            <a:pPr lvl="0"/>
            <a:r>
              <a:rPr lang="en-US" dirty="0"/>
              <a:t>Allows histological analysis.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8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Treatment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/>
              <a:t>Medication</a:t>
            </a:r>
            <a:endParaRPr lang="en-US" dirty="0"/>
          </a:p>
          <a:p>
            <a:pPr lvl="0"/>
            <a:r>
              <a:rPr lang="en-US" dirty="0"/>
              <a:t>Anti-thyroid drugs can be used definitively or in preparation for surgery.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Carbimazole </a:t>
            </a:r>
            <a:r>
              <a:rPr lang="en-US" dirty="0"/>
              <a:t>(first line) or </a:t>
            </a:r>
            <a:r>
              <a:rPr lang="en-US" dirty="0" err="1">
                <a:solidFill>
                  <a:srgbClr val="FF0000"/>
                </a:solidFill>
              </a:rPr>
              <a:t>propylthiouracil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US" dirty="0"/>
              <a:t>Acts by interfering with hormone synthesis.</a:t>
            </a:r>
          </a:p>
          <a:p>
            <a:pPr lvl="0"/>
            <a:r>
              <a:rPr lang="en-US" dirty="0"/>
              <a:t>‘Block and replace’ (high-dose anti-thyroid drugs to completely suppress hormone production alongside replacement </a:t>
            </a:r>
            <a:r>
              <a:rPr lang="en-US" dirty="0" err="1"/>
              <a:t>thyroxine</a:t>
            </a:r>
            <a:r>
              <a:rPr lang="en-US" dirty="0"/>
              <a:t>) or suppression with lower doses, aiming for lower hormone levels.</a:t>
            </a:r>
          </a:p>
          <a:p>
            <a:r>
              <a:rPr lang="en-US" dirty="0"/>
              <a:t>Control of symptoms, such as palpitations and tremor, may be provided by </a:t>
            </a:r>
            <a:r>
              <a:rPr lang="en-US" dirty="0" smtClean="0">
                <a:solidFill>
                  <a:srgbClr val="FF0000"/>
                </a:solidFill>
              </a:rPr>
              <a:t>beta-blockers </a:t>
            </a:r>
            <a:r>
              <a:rPr lang="en-US" dirty="0">
                <a:solidFill>
                  <a:srgbClr val="FF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propranolol</a:t>
            </a:r>
            <a:r>
              <a:rPr lang="ar-IQ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Treatment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u="sng" dirty="0"/>
              <a:t>Radio-iodine</a:t>
            </a:r>
            <a:endParaRPr lang="en-US" dirty="0"/>
          </a:p>
          <a:p>
            <a:pPr lvl="0"/>
            <a:r>
              <a:rPr lang="en-US" dirty="0"/>
              <a:t>As the thyroid is the only organ to take up iodine, radioactive isotopes (I131) can be given to destroy the thyroid gland.</a:t>
            </a:r>
          </a:p>
          <a:p>
            <a:r>
              <a:rPr lang="en-US" b="1" u="sng" dirty="0"/>
              <a:t>Surgery</a:t>
            </a:r>
            <a:endParaRPr lang="en-US" dirty="0"/>
          </a:p>
          <a:p>
            <a:pPr lvl="0"/>
            <a:r>
              <a:rPr lang="en-US" dirty="0"/>
              <a:t>May be partial or total excision depending on the cause.</a:t>
            </a:r>
          </a:p>
          <a:p>
            <a:pPr lvl="0"/>
            <a:r>
              <a:rPr lang="en-US" dirty="0"/>
              <a:t>In a subtotal thyroidectomy the posterior rim is left so to avoid damage to the parathyroid glands.</a:t>
            </a:r>
          </a:p>
          <a:p>
            <a:pPr lvl="0"/>
            <a:r>
              <a:rPr lang="en-US" dirty="0"/>
              <a:t>Four main indications for surgery over medical therapy:</a:t>
            </a:r>
          </a:p>
          <a:p>
            <a:pPr lvl="0"/>
            <a:r>
              <a:rPr lang="en-US" dirty="0"/>
              <a:t>when a quick, effective treatment is desired (e.g. in young women with Graves’ disease);</a:t>
            </a:r>
          </a:p>
          <a:p>
            <a:pPr lvl="0"/>
            <a:r>
              <a:rPr lang="en-US" dirty="0"/>
              <a:t>when anti-thyroid drugs have proved ineffective;</a:t>
            </a:r>
          </a:p>
          <a:p>
            <a:pPr lvl="0"/>
            <a:r>
              <a:rPr lang="en-US" dirty="0"/>
              <a:t>toxic multi-nodular </a:t>
            </a:r>
            <a:r>
              <a:rPr lang="en-US" dirty="0" err="1"/>
              <a:t>goitre</a:t>
            </a:r>
            <a:r>
              <a:rPr lang="en-US" dirty="0"/>
              <a:t> (better medical and cosmetic outcome);</a:t>
            </a:r>
          </a:p>
          <a:p>
            <a:pPr lvl="0"/>
            <a:r>
              <a:rPr lang="en-US" dirty="0"/>
              <a:t>toxic solitary nodule (often resistant to medical treatment).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14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Treatment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Pre-operative considerations:</a:t>
            </a:r>
          </a:p>
          <a:p>
            <a:pPr lvl="0"/>
            <a:r>
              <a:rPr lang="en-US" dirty="0"/>
              <a:t>Thyroid function should be </a:t>
            </a:r>
            <a:r>
              <a:rPr lang="en-US" dirty="0" err="1"/>
              <a:t>normalised</a:t>
            </a:r>
            <a:r>
              <a:rPr lang="en-US" dirty="0"/>
              <a:t> as much as possible to avoid the dangers of thyrotoxicosis and thyroid storm.</a:t>
            </a:r>
          </a:p>
          <a:p>
            <a:pPr lvl="0"/>
            <a:r>
              <a:rPr lang="en-US" dirty="0"/>
              <a:t>Anti-thyroid drugs are often stopped 10–14 days pre-operatively as they increase vascularity to the gland.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9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Complications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Hypothyroidism </a:t>
            </a:r>
            <a:r>
              <a:rPr lang="en-US" dirty="0"/>
              <a:t>and Hyperthyroidism—Late recurrence due to inadequate excision.</a:t>
            </a:r>
          </a:p>
          <a:p>
            <a:pPr lvl="0"/>
            <a:r>
              <a:rPr lang="en-US" dirty="0"/>
              <a:t>Thyroid crisis (rare). </a:t>
            </a:r>
          </a:p>
          <a:p>
            <a:pPr lvl="0"/>
            <a:r>
              <a:rPr lang="en-US" dirty="0"/>
              <a:t>There is hyperpyrexia, tachycardia and mania. </a:t>
            </a:r>
          </a:p>
          <a:p>
            <a:pPr lvl="0"/>
            <a:r>
              <a:rPr lang="en-US" dirty="0"/>
              <a:t>Recurrent laryngeal nerve injury .May cause slight ‘hoarseness’ of voice to complete loss of vocal function and critical airway narrowing. </a:t>
            </a:r>
          </a:p>
          <a:p>
            <a:pPr lvl="0"/>
            <a:r>
              <a:rPr lang="en-US" dirty="0"/>
              <a:t>Tracheal damage and Hemorrhage.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88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496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Hyperthyroidism</vt:lpstr>
      <vt:lpstr>Hyperthyroidism</vt:lpstr>
      <vt:lpstr>PowerPoint Presentation</vt:lpstr>
      <vt:lpstr>PowerPoint Presentation</vt:lpstr>
      <vt:lpstr>Diagnosis </vt:lpstr>
      <vt:lpstr>Treatment </vt:lpstr>
      <vt:lpstr>Treatment </vt:lpstr>
      <vt:lpstr>Treatment </vt:lpstr>
      <vt:lpstr>Complications </vt:lpstr>
      <vt:lpstr>Thank you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Hyperthyroidism</dc:title>
  <dc:creator>alzizafoon</dc:creator>
  <cp:lastModifiedBy>DR.Ahmed Saker</cp:lastModifiedBy>
  <cp:revision>2</cp:revision>
  <dcterms:created xsi:type="dcterms:W3CDTF">2006-08-16T00:00:00Z</dcterms:created>
  <dcterms:modified xsi:type="dcterms:W3CDTF">2020-12-30T19:07:48Z</dcterms:modified>
</cp:coreProperties>
</file>