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76" r:id="rId6"/>
    <p:sldId id="275" r:id="rId7"/>
    <p:sldId id="259" r:id="rId8"/>
    <p:sldId id="260" r:id="rId9"/>
    <p:sldId id="261" r:id="rId10"/>
    <p:sldId id="265" r:id="rId11"/>
    <p:sldId id="272" r:id="rId12"/>
    <p:sldId id="273" r:id="rId13"/>
    <p:sldId id="266" r:id="rId14"/>
    <p:sldId id="277" r:id="rId15"/>
    <p:sldId id="27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7D744F-6FAC-487D-84FA-99F5DCCD23C9}" type="datetimeFigureOut">
              <a:rPr lang="ar-IQ" smtClean="0"/>
              <a:t>01/05/1442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2F58AD-97D4-4B3E-8CBB-BFA58D6CDF7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29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58AD-97D4-4B3E-8CBB-BFA58D6CDF76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662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3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0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9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7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1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5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8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2557-5319-4DF8-A807-76E5BA298227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A7E2-7B96-4DC0-B15C-FE9F782F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2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en-GB" b="1" dirty="0" smtClean="0"/>
              <a:t>Medical Microbiology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Prof. Dr.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Fitua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Saedi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Clinical Laboratory Science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Pharmacy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Microbiology</a:t>
            </a:r>
            <a:endParaRPr lang="ar-IQ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84" y="51480"/>
            <a:ext cx="8856695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0F243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Bacterial Morphology </a:t>
            </a:r>
            <a:r>
              <a:rPr lang="en-GB" dirty="0">
                <a:solidFill>
                  <a:srgbClr val="231F20"/>
                </a:solidFill>
                <a:latin typeface="Cambria"/>
                <a:ea typeface="Calibri"/>
                <a:cs typeface="AdvGUL00004"/>
              </a:rPr>
              <a:t> </a:t>
            </a:r>
            <a:endParaRPr lang="en-GB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Shape: Along with other properties, bacterial shape is used to identify bacteria. It is determined by the mechanism of cell wall assembly.</a:t>
            </a:r>
            <a:endParaRPr lang="en-GB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Bacteria 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have three basic forms: 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GB" sz="2000" b="1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</a:t>
            </a:r>
            <a:r>
              <a:rPr lang="en-US" sz="2000" b="1" dirty="0"/>
              <a:t> Coccus or Cocci</a:t>
            </a:r>
            <a:r>
              <a:rPr lang="en-US" sz="2000" dirty="0"/>
              <a:t> are bacterial cells that are spherical</a:t>
            </a:r>
            <a:r>
              <a:rPr lang="en-GB" sz="2000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(e.g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., </a:t>
            </a:r>
            <a:r>
              <a:rPr lang="en-GB" sz="2000" i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Staphylococcus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GB" sz="2000" i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aureus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)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>
              <a:lnSpc>
                <a:spcPct val="115000"/>
              </a:lnSpc>
            </a:pP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   2-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Bacilli; uniform thickness, rounded ends, pointed ends.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(e.g., </a:t>
            </a:r>
            <a:r>
              <a:rPr lang="en-GB" sz="2000" i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Bacillus subtilis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)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   3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- 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Curved or spiral rods. comma shaped, spiral, screw shaped </a:t>
            </a:r>
            <a:r>
              <a:rPr lang="en-GB" sz="2000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(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e.g., </a:t>
            </a:r>
            <a:r>
              <a:rPr lang="en-GB" sz="2000" i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Vibrio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GB" sz="2000" i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cholera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, </a:t>
            </a:r>
            <a:r>
              <a:rPr lang="en-GB" sz="2000" i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Treponema pallidum).</a:t>
            </a:r>
            <a:r>
              <a:rPr lang="en-GB" sz="32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                                  </a:t>
            </a:r>
            <a:r>
              <a:rPr lang="en-GB" sz="2000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 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Some 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bacterial species are pleomorphic </a:t>
            </a:r>
            <a:r>
              <a:rPr lang="en-GB" sz="20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(e.g</a:t>
            </a:r>
            <a:r>
              <a:rPr lang="en-GB" sz="16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GB" sz="16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Mycoplasma pneumoniae</a:t>
            </a:r>
            <a:r>
              <a:rPr lang="en-GB" sz="2400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r>
              <a:rPr lang="en-GB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GB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64" y="4446954"/>
            <a:ext cx="5112568" cy="21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efinition of Bacterial Morphology | Chegg.com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6" descr="Definition of Bacterial Morphology | Chegg.com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144880" y="160337"/>
            <a:ext cx="889622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/>
              <a:t>Arrangement of </a:t>
            </a:r>
            <a:r>
              <a:rPr lang="en-US" sz="2800" b="1" dirty="0" smtClean="0"/>
              <a:t>bacterial cells</a:t>
            </a:r>
            <a:endParaRPr lang="en-US" sz="2800" b="1" dirty="0"/>
          </a:p>
          <a:p>
            <a:pPr fontAlgn="base"/>
            <a:r>
              <a:rPr lang="en-US" sz="2400" dirty="0"/>
              <a:t>Bacteria are also characterized based on how cocci and bacilli aggregate themselves. The aggregation of cells is specific to each bacteria.</a:t>
            </a:r>
          </a:p>
          <a:p>
            <a:pPr fontAlgn="base"/>
            <a:r>
              <a:rPr lang="en-US" sz="2400" b="1" dirty="0"/>
              <a:t>Arrangement of cocci cells</a:t>
            </a:r>
            <a:endParaRPr lang="en-US" sz="2400" dirty="0"/>
          </a:p>
          <a:p>
            <a:pPr fontAlgn="base"/>
            <a:r>
              <a:rPr lang="en-US" sz="2400" b="1" dirty="0"/>
              <a:t>Singly</a:t>
            </a:r>
            <a:r>
              <a:rPr lang="en-US" sz="2400" dirty="0"/>
              <a:t>: Bacteria that appear as single cell, is just called as cocci</a:t>
            </a:r>
          </a:p>
          <a:p>
            <a:pPr fontAlgn="base"/>
            <a:r>
              <a:rPr lang="en-US" sz="2400" b="1" dirty="0"/>
              <a:t>Diplococci</a:t>
            </a:r>
            <a:r>
              <a:rPr lang="en-US" sz="2400" dirty="0"/>
              <a:t>: These cells are found in pairs and they are found attached to each other</a:t>
            </a:r>
          </a:p>
          <a:p>
            <a:pPr fontAlgn="base"/>
            <a:r>
              <a:rPr lang="en-US" sz="2400" b="1" dirty="0"/>
              <a:t>Streptococcus</a:t>
            </a:r>
            <a:r>
              <a:rPr lang="en-US" sz="2400" dirty="0"/>
              <a:t>: These bacteria form long chains and remain attached to each other</a:t>
            </a:r>
          </a:p>
          <a:p>
            <a:pPr fontAlgn="base"/>
            <a:r>
              <a:rPr lang="en-US" sz="2400" b="1" dirty="0"/>
              <a:t>Staphylococcus</a:t>
            </a:r>
            <a:r>
              <a:rPr lang="en-US" sz="2400" dirty="0"/>
              <a:t>: These bacteria are arranged irregularly in clusters like grapes</a:t>
            </a:r>
          </a:p>
          <a:p>
            <a:pPr fontAlgn="base"/>
            <a:r>
              <a:rPr lang="en-US" sz="2400" b="1" dirty="0"/>
              <a:t>Arrangement of Bacilli</a:t>
            </a:r>
            <a:endParaRPr lang="en-US" sz="2400" dirty="0"/>
          </a:p>
          <a:p>
            <a:pPr fontAlgn="base"/>
            <a:r>
              <a:rPr lang="en-US" sz="2400" b="1" dirty="0"/>
              <a:t>Singly</a:t>
            </a:r>
            <a:r>
              <a:rPr lang="en-US" sz="2400" dirty="0"/>
              <a:t>: Bacteria that exists as single cell, called bacilli</a:t>
            </a:r>
          </a:p>
          <a:p>
            <a:pPr fontAlgn="base"/>
            <a:r>
              <a:rPr lang="en-US" sz="2400" b="1" dirty="0" err="1"/>
              <a:t>Diplobacilli</a:t>
            </a:r>
            <a:r>
              <a:rPr lang="en-US" sz="2400" dirty="0"/>
              <a:t>: These bacteria has two rod shaped cells which are attached to each other</a:t>
            </a:r>
          </a:p>
          <a:p>
            <a:pPr fontAlgn="base"/>
            <a:r>
              <a:rPr lang="en-US" sz="2400" b="1" dirty="0" err="1"/>
              <a:t>Streptobacilli</a:t>
            </a:r>
            <a:r>
              <a:rPr lang="en-US" sz="2400" dirty="0"/>
              <a:t>: Cells are arranged as long chains in these bacteria</a:t>
            </a:r>
          </a:p>
        </p:txBody>
      </p:sp>
    </p:spTree>
    <p:extLst>
      <p:ext uri="{BB962C8B-B14F-4D97-AF65-F5344CB8AC3E}">
        <p14:creationId xmlns:p14="http://schemas.microsoft.com/office/powerpoint/2010/main" val="41755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.cheggcdn.com/study/449/449c061f-d83a-40fd-accf-4f460d65ab5d/DC-762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9376"/>
            <a:ext cx="79294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088" y="712208"/>
            <a:ext cx="8114376" cy="370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Light microscope and chemical-staining techniques are usually used to determine bacterial shape.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800"/>
              <a:buFont typeface="Wingdings"/>
              <a:buChar char=""/>
            </a:pPr>
            <a:r>
              <a:rPr lang="en-GB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 staining:</a:t>
            </a:r>
            <a:r>
              <a:rPr lang="en-GB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this technique, a single staining substance, e.g., methylene blue, is used</a:t>
            </a:r>
            <a:r>
              <a:rPr lang="en-GB" dirty="0" smtClean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ts val="1800"/>
            </a:pP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>
              <a:spcAft>
                <a:spcPts val="0"/>
              </a:spcAft>
            </a:pPr>
            <a:r>
              <a:rPr lang="en-GB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800"/>
              <a:buFont typeface="Wingdings"/>
              <a:buChar char=""/>
            </a:pPr>
            <a:r>
              <a:rPr lang="en-GB" b="1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Differential staining:</a:t>
            </a:r>
            <a:r>
              <a:rPr lang="en-GB" dirty="0">
                <a:solidFill>
                  <a:srgbClr val="231F2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Two stains with differing affinities to different bacteria are used in differential staining techniques, the most important of which is Gram staining. Gram-positive bacteria stain blue-violet, Gram-negative bacteria stain red.</a:t>
            </a:r>
            <a:r>
              <a:rPr lang="en-GB" dirty="0">
                <a:solidFill>
                  <a:srgbClr val="0077C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0077C1"/>
                </a:solidFill>
                <a:latin typeface="AdvA057019T"/>
                <a:ea typeface="Calibri"/>
                <a:cs typeface="AdvA057019T"/>
              </a:rPr>
              <a:t> </a:t>
            </a:r>
            <a:endParaRPr lang="en-GB" sz="1400" dirty="0">
              <a:ea typeface="Calibri"/>
              <a:cs typeface="Times New Roman"/>
            </a:endParaRPr>
          </a:p>
          <a:p>
            <a:pPr marL="678815"/>
            <a:r>
              <a:rPr lang="en-GB" sz="1600" b="1" dirty="0">
                <a:solidFill>
                  <a:srgbClr val="231F20"/>
                </a:solidFill>
                <a:latin typeface="Arial Unicode MS"/>
                <a:ea typeface="Times New Roman"/>
              </a:rPr>
              <a:t> 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2" descr="Gram Stain Procedure in Research and Lab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TextBox 3"/>
          <p:cNvSpPr txBox="1"/>
          <p:nvPr/>
        </p:nvSpPr>
        <p:spPr>
          <a:xfrm>
            <a:off x="611560" y="182092"/>
            <a:ext cx="13849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Staining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5575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Most bacteria are classified as gram positive or gram negative</a:t>
            </a:r>
          </a:p>
          <a:p>
            <a:pPr algn="just"/>
            <a:r>
              <a:rPr lang="en-US" sz="2000" dirty="0"/>
              <a:t>according to their response to the Gram-staining </a:t>
            </a:r>
            <a:r>
              <a:rPr lang="en-US" sz="2000" dirty="0" smtClean="0"/>
              <a:t>procedure. This </a:t>
            </a:r>
            <a:r>
              <a:rPr lang="en-US" sz="2000" dirty="0"/>
              <a:t>procedure was named for the histologist </a:t>
            </a:r>
            <a:r>
              <a:rPr lang="en-US" sz="2000" dirty="0" smtClean="0"/>
              <a:t>Hans Christian </a:t>
            </a:r>
            <a:r>
              <a:rPr lang="en-US" sz="2000" dirty="0"/>
              <a:t>Gram, who developed this differential </a:t>
            </a:r>
            <a:r>
              <a:rPr lang="en-US" sz="2000" dirty="0" smtClean="0"/>
              <a:t>staining procedure </a:t>
            </a:r>
            <a:r>
              <a:rPr lang="en-US" sz="2000" dirty="0"/>
              <a:t>in an attempt to stain bacteria in infected tissues.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Gram stain depends on the ability of certain bacteria (</a:t>
            </a:r>
            <a:r>
              <a:rPr lang="en-US" sz="2000" dirty="0" smtClean="0"/>
              <a:t>the gram-positive </a:t>
            </a:r>
            <a:r>
              <a:rPr lang="en-US" sz="2000" dirty="0"/>
              <a:t>bacteria) to retain a complex of crystal </a:t>
            </a:r>
            <a:r>
              <a:rPr lang="en-US" sz="2000" dirty="0" smtClean="0"/>
              <a:t>violet (a </a:t>
            </a:r>
            <a:r>
              <a:rPr lang="en-US" sz="2000" dirty="0"/>
              <a:t>purple dye) and iodine after a brief wash with alcohol </a:t>
            </a:r>
            <a:r>
              <a:rPr lang="en-US" sz="2000" dirty="0" smtClean="0"/>
              <a:t>or acetone</a:t>
            </a:r>
            <a:r>
              <a:rPr lang="en-US" sz="2000" dirty="0"/>
              <a:t>. Gram-negative bacteria do not retain the </a:t>
            </a:r>
            <a:r>
              <a:rPr lang="en-US" sz="2000" dirty="0" smtClean="0"/>
              <a:t>dye–iodine complex </a:t>
            </a:r>
            <a:r>
              <a:rPr lang="en-US" sz="2000" dirty="0"/>
              <a:t>and become translucent, but they can then be </a:t>
            </a:r>
            <a:r>
              <a:rPr lang="en-US" sz="2000" dirty="0" smtClean="0"/>
              <a:t>counterstained with </a:t>
            </a:r>
            <a:r>
              <a:rPr lang="en-US" sz="2000" dirty="0"/>
              <a:t>safranin (a red dye). Thus, gram-positive </a:t>
            </a:r>
            <a:r>
              <a:rPr lang="en-US" sz="2000" dirty="0" smtClean="0"/>
              <a:t>bacteria look </a:t>
            </a:r>
            <a:r>
              <a:rPr lang="en-US" sz="2000" dirty="0"/>
              <a:t>purple under the microscope, and </a:t>
            </a:r>
            <a:r>
              <a:rPr lang="en-US" sz="2000" dirty="0" smtClean="0"/>
              <a:t>gram-negative bacteria </a:t>
            </a:r>
            <a:r>
              <a:rPr lang="en-US" sz="2000" dirty="0"/>
              <a:t>look red. The distinction between these two </a:t>
            </a:r>
            <a:r>
              <a:rPr lang="en-US" sz="2000" dirty="0" smtClean="0"/>
              <a:t>groups turns </a:t>
            </a:r>
            <a:r>
              <a:rPr lang="en-US" sz="2000" dirty="0"/>
              <a:t>out to reflect fundamental differences in their </a:t>
            </a:r>
            <a:r>
              <a:rPr lang="en-US" sz="2000" dirty="0" smtClean="0"/>
              <a:t>cell envelopes</a:t>
            </a:r>
            <a:endParaRPr lang="ar-IQ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5488" y="332656"/>
            <a:ext cx="19173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Gram Stain 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2331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5" y="3187072"/>
            <a:ext cx="3687690" cy="27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" y="404664"/>
            <a:ext cx="3807689" cy="25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93672"/>
            <a:ext cx="4896544" cy="46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129661"/>
            <a:ext cx="3496726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ar-IQ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7416824" cy="259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Microbiology </a:t>
            </a:r>
            <a:endParaRPr lang="en-GB" sz="2400" b="1" dirty="0" smtClean="0"/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study of Microorganisms, a large and diverse group of microscopic organisms existing as single cells or clusters. Micro- organisms include some eukaryotes and prokaryotes, viruses, </a:t>
            </a:r>
            <a:endParaRPr lang="ar-IQ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200000"/>
              </a:lnSpc>
            </a:pP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viroids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and prions. </a:t>
            </a:r>
          </a:p>
        </p:txBody>
      </p:sp>
    </p:spTree>
    <p:extLst>
      <p:ext uri="{BB962C8B-B14F-4D97-AF65-F5344CB8AC3E}">
        <p14:creationId xmlns:p14="http://schemas.microsoft.com/office/powerpoint/2010/main" val="3567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" y="1772816"/>
            <a:ext cx="6817567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326"/>
            <a:ext cx="6768752" cy="942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7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/>
          </a:p>
          <a:p>
            <a:pPr lvl="0"/>
            <a:r>
              <a:rPr lang="en-US" sz="2400" b="1" dirty="0"/>
              <a:t>Prokaryotes</a:t>
            </a:r>
            <a:r>
              <a:rPr lang="en-US" sz="2400" dirty="0"/>
              <a:t> are unicellular organisms that lack organelles or other internal membrane-bound structures. Therefore, they do not have a nucleus, but, instead, generally have a single chromosome: a piece of circular, double-stranded DNA located in an area of the cell called the nucleoid</a:t>
            </a:r>
            <a:r>
              <a:rPr lang="en-US" sz="2400" dirty="0" smtClean="0"/>
              <a:t>.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lvl="0"/>
            <a:endParaRPr lang="en-GB" sz="2400" b="1" dirty="0"/>
          </a:p>
          <a:p>
            <a:pPr lvl="0"/>
            <a:r>
              <a:rPr lang="en-GB" sz="2400" b="1" dirty="0" smtClean="0"/>
              <a:t>Prokaryotes </a:t>
            </a:r>
            <a:r>
              <a:rPr lang="en-GB" sz="2400" b="1" dirty="0"/>
              <a:t>include bacteria, mycoplasma, and obligate intracellular bacteria</a:t>
            </a:r>
            <a:endParaRPr lang="en-US" sz="2400" dirty="0" smtClean="0"/>
          </a:p>
          <a:p>
            <a:pPr lvl="0"/>
            <a:endParaRPr lang="ar-IQ" sz="2400" b="1" dirty="0" smtClean="0"/>
          </a:p>
          <a:p>
            <a:pPr lvl="0"/>
            <a:r>
              <a:rPr lang="en-GB" sz="2400" b="1" dirty="0" smtClean="0"/>
              <a:t>a -</a:t>
            </a:r>
            <a:r>
              <a:rPr lang="en-US" sz="2400" b="1" dirty="0" smtClean="0"/>
              <a:t>Bacteria</a:t>
            </a:r>
            <a:r>
              <a:rPr lang="en-GB" sz="2400" b="1" dirty="0" smtClean="0"/>
              <a:t> </a:t>
            </a:r>
            <a:endParaRPr lang="en-GB" sz="2400" dirty="0"/>
          </a:p>
          <a:p>
            <a:pPr lvl="0"/>
            <a:r>
              <a:rPr lang="en-GB" sz="2400" b="1" dirty="0" smtClean="0"/>
              <a:t> 1</a:t>
            </a:r>
            <a:r>
              <a:rPr lang="en-GB" sz="2400" dirty="0" smtClean="0"/>
              <a:t>-Have </a:t>
            </a:r>
            <a:r>
              <a:rPr lang="en-GB" sz="2400" dirty="0"/>
              <a:t>a cell wall.</a:t>
            </a:r>
          </a:p>
          <a:p>
            <a:pPr lvl="0"/>
            <a:r>
              <a:rPr lang="en-GB" sz="2400" b="1" dirty="0" smtClean="0"/>
              <a:t> 2</a:t>
            </a:r>
            <a:r>
              <a:rPr lang="en-GB" sz="2400" dirty="0" smtClean="0"/>
              <a:t>-May </a:t>
            </a:r>
            <a:r>
              <a:rPr lang="en-GB" sz="2400" dirty="0"/>
              <a:t>be normal flora or may be pathogenic bacteria.</a:t>
            </a:r>
          </a:p>
          <a:p>
            <a:pPr lvl="0"/>
            <a:r>
              <a:rPr lang="en-GB" sz="2400" b="1" dirty="0" smtClean="0"/>
              <a:t> 3</a:t>
            </a:r>
            <a:r>
              <a:rPr lang="en-GB" sz="2400" dirty="0" smtClean="0"/>
              <a:t>-reproduced </a:t>
            </a:r>
            <a:r>
              <a:rPr lang="en-GB" sz="2400" dirty="0"/>
              <a:t>asexually by binary trans-verse fission. </a:t>
            </a:r>
            <a:endParaRPr lang="en-GB" sz="2400" b="1" dirty="0" smtClean="0"/>
          </a:p>
          <a:p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2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b- Mycoplasma</a:t>
            </a:r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   </a:t>
            </a:r>
            <a:r>
              <a:rPr lang="en-GB" sz="2400" b="1" dirty="0">
                <a:solidFill>
                  <a:prstClr val="black"/>
                </a:solidFill>
              </a:rPr>
              <a:t>1-</a:t>
            </a:r>
            <a:r>
              <a:rPr lang="en-GB" sz="2400" dirty="0">
                <a:solidFill>
                  <a:prstClr val="black"/>
                </a:solidFill>
              </a:rPr>
              <a:t> Mycoplasmas are bacteria without rigid cell walls</a:t>
            </a:r>
            <a:r>
              <a:rPr lang="en-GB" sz="2400" b="1" dirty="0">
                <a:solidFill>
                  <a:prstClr val="black"/>
                </a:solidFill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</a:rPr>
              <a:t>   2</a:t>
            </a:r>
            <a:r>
              <a:rPr lang="en-GB" sz="2400" dirty="0">
                <a:solidFill>
                  <a:prstClr val="black"/>
                </a:solidFill>
              </a:rPr>
              <a:t>- Some, such as </a:t>
            </a:r>
            <a:r>
              <a:rPr lang="en-GB" sz="2400" i="1" dirty="0">
                <a:solidFill>
                  <a:prstClr val="black"/>
                </a:solidFill>
              </a:rPr>
              <a:t>Mycoplasma pneumoniae</a:t>
            </a:r>
            <a:r>
              <a:rPr lang="en-GB" sz="2400" dirty="0">
                <a:solidFill>
                  <a:prstClr val="black"/>
                </a:solidFill>
              </a:rPr>
              <a:t>, an agent of pneumonia, contain sterols in  their membrane.         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    </a:t>
            </a:r>
            <a:r>
              <a:rPr lang="en-GB" sz="2400" b="1" dirty="0">
                <a:solidFill>
                  <a:prstClr val="black"/>
                </a:solidFill>
              </a:rPr>
              <a:t>3-</a:t>
            </a:r>
            <a:r>
              <a:rPr lang="en-GB" sz="2400" dirty="0">
                <a:solidFill>
                  <a:prstClr val="black"/>
                </a:solidFill>
              </a:rPr>
              <a:t>Mycoplasmas lack a target for cell wall-inhibiting antimicrobial agents (</a:t>
            </a:r>
            <a:r>
              <a:rPr lang="en-GB" sz="2400" dirty="0" err="1">
                <a:solidFill>
                  <a:prstClr val="black"/>
                </a:solidFill>
              </a:rPr>
              <a:t>eg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dirty="0" err="1">
                <a:solidFill>
                  <a:prstClr val="black"/>
                </a:solidFill>
              </a:rPr>
              <a:t>penicillins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dirty="0" err="1">
                <a:solidFill>
                  <a:prstClr val="black"/>
                </a:solidFill>
              </a:rPr>
              <a:t>cephalosporins</a:t>
            </a:r>
            <a:r>
              <a:rPr lang="en-GB" sz="2400" dirty="0">
                <a:solidFill>
                  <a:prstClr val="black"/>
                </a:solidFill>
              </a:rPr>
              <a:t>) and are therefore resistant to these drugs.</a:t>
            </a:r>
          </a:p>
          <a:p>
            <a:pPr lvl="0"/>
            <a:r>
              <a:rPr lang="en-GB" sz="2400" b="1" dirty="0">
                <a:solidFill>
                  <a:prstClr val="black"/>
                </a:solidFill>
              </a:rPr>
              <a:t>    4- </a:t>
            </a:r>
            <a:r>
              <a:rPr lang="en-GB" sz="2400" dirty="0">
                <a:solidFill>
                  <a:prstClr val="black"/>
                </a:solidFill>
              </a:rPr>
              <a:t>They are found in a wide variety of forms, the most common being the coccoid  cell. Threadlike forms also occur in various lengths.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55721"/>
            <a:ext cx="3384376" cy="31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9649072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/>
              <a:t>C- Obligate intracellular bacteria include: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Rickettsiae</a:t>
            </a:r>
            <a:r>
              <a:rPr lang="en-GB" sz="2200" dirty="0"/>
              <a:t>: These organisms are obligate intracellular parasites, rod shaped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to coccoid, that reproduce by binary transverse fission. 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Chlamydiae</a:t>
            </a:r>
            <a:r>
              <a:rPr lang="en-GB" sz="2400" dirty="0"/>
              <a:t>: </a:t>
            </a:r>
            <a:r>
              <a:rPr lang="en-GB" sz="2200" dirty="0"/>
              <a:t>These organisms are obligate intracellular parasites that are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able to reproduce in certain human cells only and are found in two stages:</a:t>
            </a:r>
          </a:p>
          <a:p>
            <a:pPr lvl="0">
              <a:lnSpc>
                <a:spcPct val="150000"/>
              </a:lnSpc>
            </a:pPr>
            <a:r>
              <a:rPr lang="en-GB" sz="2200" dirty="0"/>
              <a:t>The infectious, non -reproductive particles called </a:t>
            </a:r>
            <a:r>
              <a:rPr lang="en-GB" sz="2200" b="1" dirty="0"/>
              <a:t>elementary bodies</a:t>
            </a:r>
            <a:r>
              <a:rPr lang="en-GB" sz="22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GB" sz="2200" dirty="0"/>
              <a:t>The non -infectious, intracytoplasmic, reproductive forms known as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</a:t>
            </a:r>
            <a:r>
              <a:rPr lang="en-GB" sz="2200" b="1" dirty="0" smtClean="0"/>
              <a:t>reticulate </a:t>
            </a:r>
            <a:r>
              <a:rPr lang="en-GB" sz="2200" b="1" dirty="0"/>
              <a:t>bodies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3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0" y="260648"/>
            <a:ext cx="91450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Viruses</a:t>
            </a:r>
            <a:r>
              <a:rPr lang="en-GB" sz="2400" dirty="0"/>
              <a:t>: 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not cells. Obligate intracellular parasites 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</a:t>
            </a: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Contain 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only one type of nucleic acid, either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DNA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or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RNA 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surrounded by protein shells known as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capsids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. In some animal viruses, the capsid is surrounded by a membrane called an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envelope.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This envelope is made up of a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lipid bilayer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. It also contains </a:t>
            </a:r>
            <a:r>
              <a:rPr lang="en-GB" sz="2000" b="1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glycoproteins.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Possess no enzymatic energy-producing system and no protein-synthesizing </a:t>
            </a:r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apparatus.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Force infected host cells to synthesize virus particles</a:t>
            </a:r>
            <a:r>
              <a:rPr lang="en-GB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.</a:t>
            </a:r>
            <a:endParaRPr lang="en-GB" sz="2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Are called bacteriophages (or </a:t>
            </a:r>
            <a:r>
              <a:rPr lang="en-GB" sz="2000" dirty="0" err="1">
                <a:latin typeface="Arial Unicode MS" panose="020B0604020202020204" pitchFamily="34" charset="-128"/>
                <a:ea typeface="Arial Unicode MS" panose="020B0604020202020204" pitchFamily="34" charset="-128"/>
              </a:rPr>
              <a:t>phages</a:t>
            </a: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) if they have a bacterial host.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/>
              <a:t>Viroids</a:t>
            </a:r>
            <a:r>
              <a:rPr lang="en-GB" sz="2800" dirty="0"/>
              <a:t>: </a:t>
            </a:r>
            <a:r>
              <a:rPr lang="en-GB" sz="2400" dirty="0"/>
              <a:t>Obligate intracellular parasites. Small, single-stranded, covalently closed circular </a:t>
            </a:r>
            <a:r>
              <a:rPr lang="en-GB" sz="2400" b="1" dirty="0"/>
              <a:t>RNA </a:t>
            </a:r>
            <a:r>
              <a:rPr lang="en-GB" sz="2400" dirty="0"/>
              <a:t>molecules. The extracellular form of the viroid is naked RNA</a:t>
            </a:r>
            <a:r>
              <a:rPr lang="en-US" sz="2400" dirty="0"/>
              <a:t>—</a:t>
            </a:r>
            <a:r>
              <a:rPr lang="en-GB" sz="2400" dirty="0"/>
              <a:t>there is no capsid of any kind. The RNA molecule contains no protein-encoding genes, and the viroid is therefore </a:t>
            </a:r>
            <a:r>
              <a:rPr lang="en-GB" sz="2400" dirty="0" smtClean="0"/>
              <a:t>totally dependent </a:t>
            </a:r>
            <a:r>
              <a:rPr lang="en-GB" sz="2400" dirty="0"/>
              <a:t>on host functions for its replication.(</a:t>
            </a:r>
            <a:r>
              <a:rPr lang="en-GB" sz="2400" b="1" dirty="0"/>
              <a:t>cause plant disease</a:t>
            </a:r>
            <a:r>
              <a:rPr lang="en-GB" sz="2400" dirty="0"/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624" y="3068960"/>
            <a:ext cx="5925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Prions</a:t>
            </a:r>
            <a:r>
              <a:rPr lang="en-GB" sz="2400" dirty="0"/>
              <a:t> (proteinaceous infectious particles): are protein molecules that is responsible for degenerative central nervous system disease of </a:t>
            </a:r>
            <a:r>
              <a:rPr lang="en-GB" sz="2400" dirty="0" smtClean="0"/>
              <a:t>animals (e.g</a:t>
            </a:r>
            <a:r>
              <a:rPr lang="en-GB" sz="2400" dirty="0"/>
              <a:t>., Bovine spongiform encephalopathy) and humans (e.g., Creutzfeldt-Jakob Disease</a:t>
            </a:r>
            <a:r>
              <a:rPr lang="en-GB" sz="2400" u="sng" dirty="0"/>
              <a:t> </a:t>
            </a:r>
            <a:r>
              <a:rPr lang="en-GB" sz="2400" dirty="0"/>
              <a:t>(CJD).</a:t>
            </a:r>
          </a:p>
          <a:p>
            <a:r>
              <a:rPr lang="en-GB" sz="24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63055"/>
            <a:ext cx="2376264" cy="389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3920"/>
            <a:ext cx="8251031" cy="40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697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Medical Microbiology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Fitua Al-Saedi</dc:creator>
  <cp:lastModifiedBy>Fitua Al-Saedi</cp:lastModifiedBy>
  <cp:revision>34</cp:revision>
  <dcterms:created xsi:type="dcterms:W3CDTF">2018-10-02T13:48:16Z</dcterms:created>
  <dcterms:modified xsi:type="dcterms:W3CDTF">2020-12-15T18:33:30Z</dcterms:modified>
</cp:coreProperties>
</file>