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7" r:id="rId2"/>
    <p:sldId id="274" r:id="rId3"/>
    <p:sldId id="280" r:id="rId4"/>
    <p:sldId id="281" r:id="rId5"/>
    <p:sldId id="282" r:id="rId6"/>
    <p:sldId id="283" r:id="rId7"/>
    <p:sldId id="284" r:id="rId8"/>
    <p:sldId id="285" r:id="rId9"/>
    <p:sldId id="289" r:id="rId10"/>
    <p:sldId id="275" r:id="rId11"/>
    <p:sldId id="288" r:id="rId12"/>
    <p:sldId id="290" r:id="rId13"/>
    <p:sldId id="287" r:id="rId14"/>
    <p:sldId id="276" r:id="rId15"/>
    <p:sldId id="277" r:id="rId16"/>
    <p:sldId id="278" r:id="rId17"/>
    <p:sldId id="279" r:id="rId1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FC8062-281C-47B8-ACDE-2FCABB8C7022}" type="datetimeFigureOut">
              <a:rPr lang="ar-EG" smtClean="0"/>
              <a:t>06/05/1442</a:t>
            </a:fld>
            <a:endParaRPr lang="ar-E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E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9CC503E-4EB8-4B8C-93AA-0A76DD81CE6A}"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FC8062-281C-47B8-ACDE-2FCABB8C7022}" type="datetimeFigureOut">
              <a:rPr lang="ar-EG" smtClean="0"/>
              <a:t>06/05/1442</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2FC8062-281C-47B8-ACDE-2FCABB8C7022}" type="datetimeFigureOut">
              <a:rPr lang="ar-EG" smtClean="0"/>
              <a:t>06/05/1442</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FC8062-281C-47B8-ACDE-2FCABB8C7022}" type="datetimeFigureOut">
              <a:rPr lang="ar-EG" smtClean="0"/>
              <a:t>06/05/1442</a:t>
            </a:fld>
            <a:endParaRPr lang="ar-E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E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9CC503E-4EB8-4B8C-93AA-0A76DD81CE6A}" type="slidenum">
              <a:rPr lang="ar-EG" smtClean="0"/>
              <a:t>‹#›</a:t>
            </a:fld>
            <a:endParaRPr lang="ar-E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FC8062-281C-47B8-ACDE-2FCABB8C7022}" type="datetimeFigureOut">
              <a:rPr lang="ar-EG" smtClean="0"/>
              <a:t>06/05/1442</a:t>
            </a:fld>
            <a:endParaRPr lang="ar-E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E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CC503E-4EB8-4B8C-93AA-0A76DD81CE6A}"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86323"/>
            <a:ext cx="8229600" cy="1071570"/>
          </a:xfrm>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en-US" b="1" u="sng" dirty="0" smtClean="0"/>
              <a:t>Prepared by:</a:t>
            </a:r>
          </a:p>
          <a:p>
            <a:pPr algn="ct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Assist .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Lect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Rasha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Saadi</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Abbas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ar-IQ"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ar-EG" dirty="0"/>
          </a:p>
        </p:txBody>
      </p:sp>
      <p:sp>
        <p:nvSpPr>
          <p:cNvPr id="2" name="Title 1"/>
          <p:cNvSpPr>
            <a:spLocks noGrp="1"/>
          </p:cNvSpPr>
          <p:nvPr>
            <p:ph type="title"/>
          </p:nvPr>
        </p:nvSpPr>
        <p:spPr>
          <a:xfrm>
            <a:off x="500034" y="274638"/>
            <a:ext cx="8186766" cy="4225932"/>
          </a:xfrm>
          <a:prstGeom prst="foldedCorner">
            <a:avLst/>
          </a:prstGeo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4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Diarrhea and Constipation</a:t>
            </a:r>
            <a:endParaRPr lang="ar-EG" sz="4400"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ORT or ORS</a:t>
            </a:r>
            <a:endParaRPr lang="ar-EG" dirty="0"/>
          </a:p>
        </p:txBody>
      </p:sp>
      <p:pic>
        <p:nvPicPr>
          <p:cNvPr id="4" name="Picture 2" descr="https://edc2.healthtap.com/ht-staging/user_answer/avatars/299745/large/open-uri20120714-22947-763hwq.jpeg?1386554884"/>
          <p:cNvPicPr>
            <a:picLocks noGrp="1" noChangeAspect="1" noChangeArrowheads="1"/>
          </p:cNvPicPr>
          <p:nvPr>
            <p:ph idx="1"/>
          </p:nvPr>
        </p:nvPicPr>
        <p:blipFill>
          <a:blip r:embed="rId2" cstate="print"/>
          <a:srcRect/>
          <a:stretch>
            <a:fillRect/>
          </a:stretch>
        </p:blipFill>
        <p:spPr bwMode="auto">
          <a:xfrm>
            <a:off x="2643174" y="1714488"/>
            <a:ext cx="4572032" cy="457203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006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rtl="0"/>
            <a:r>
              <a:rPr lang="en-US" dirty="0" smtClean="0">
                <a:latin typeface="Times New Roman" panose="02020603050405020304" pitchFamily="18" charset="0"/>
                <a:cs typeface="Times New Roman" panose="02020603050405020304" pitchFamily="18" charset="0"/>
              </a:rPr>
              <a:t>1. Patients </a:t>
            </a:r>
            <a:r>
              <a:rPr lang="en-US" dirty="0">
                <a:latin typeface="Times New Roman" panose="02020603050405020304" pitchFamily="18" charset="0"/>
                <a:cs typeface="Times New Roman" panose="02020603050405020304" pitchFamily="18" charset="0"/>
              </a:rPr>
              <a:t>should be reminded that only water should be used to make the solution (never fruit or fizzy drinks) and that boiled and cooled water should be used for children younger than 1 year. </a:t>
            </a:r>
            <a:endParaRPr lang="ar-IQ"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Boiling water should not be used, as it would cause the liberation of carbon dioxide.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The solution can be kept for 24 h if stored in a refrigerator. Fizzy, sugary drinks should never be used to make rehydration fluids, as they will produce a hyperosmolar solution that may exacerbate the problem. The sodium content of such drinks, as well as the glucose content, may be high.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Home-made salt and sugar solutions should not be recommended, since the accuracy of electrolyte content cannot be guaranteed, and this accuracy is essential, especially in infants, young children and elderly patients.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Special measuring spoons are available; their correct use would produce a more acceptable solution, but their use should be reserved for the treatment of adults, where electrolyte concentration is less crucial.</a:t>
            </a:r>
          </a:p>
        </p:txBody>
      </p:sp>
      <p:sp>
        <p:nvSpPr>
          <p:cNvPr id="3" name="Title 2"/>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lstStyle/>
          <a:p>
            <a:pPr algn="ctr"/>
            <a:r>
              <a:rPr lang="en-US" dirty="0"/>
              <a:t>Patient education </a:t>
            </a:r>
          </a:p>
        </p:txBody>
      </p:sp>
    </p:spTree>
    <p:extLst>
      <p:ext uri="{BB962C8B-B14F-4D97-AF65-F5344CB8AC3E}">
        <p14:creationId xmlns:p14="http://schemas.microsoft.com/office/powerpoint/2010/main" val="2951573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style>
          <a:lnRef idx="2">
            <a:schemeClr val="accent1"/>
          </a:lnRef>
          <a:fillRef idx="1">
            <a:schemeClr val="lt1"/>
          </a:fillRef>
          <a:effectRef idx="0">
            <a:schemeClr val="accent1"/>
          </a:effectRef>
          <a:fontRef idx="minor">
            <a:schemeClr val="dk1"/>
          </a:fontRef>
        </p:style>
        <p:txBody>
          <a:bodyPr/>
          <a:lstStyle/>
          <a:p>
            <a:pPr algn="just" rtl="0"/>
            <a:r>
              <a:rPr lang="en-US" dirty="0"/>
              <a:t>Amount of rehydration solution to be offered to patients. </a:t>
            </a:r>
            <a:endParaRPr lang="en-US" dirty="0" smtClean="0"/>
          </a:p>
          <a:p>
            <a:pPr algn="just" rtl="0"/>
            <a:r>
              <a:rPr lang="en-US" b="1" dirty="0" smtClean="0">
                <a:solidFill>
                  <a:srgbClr val="FF0000"/>
                </a:solidFill>
              </a:rPr>
              <a:t>Quantity </a:t>
            </a:r>
            <a:r>
              <a:rPr lang="en-US" b="1" dirty="0">
                <a:solidFill>
                  <a:srgbClr val="FF0000"/>
                </a:solidFill>
              </a:rPr>
              <a:t>of solution Age (per watery </a:t>
            </a:r>
            <a:r>
              <a:rPr lang="en-US" b="1" dirty="0" smtClean="0">
                <a:solidFill>
                  <a:srgbClr val="FF0000"/>
                </a:solidFill>
              </a:rPr>
              <a:t>stool)</a:t>
            </a:r>
            <a:endParaRPr lang="en-US" dirty="0" smtClean="0"/>
          </a:p>
          <a:p>
            <a:pPr algn="just" rtl="0"/>
            <a:r>
              <a:rPr lang="en-US" dirty="0" smtClean="0"/>
              <a:t>Under </a:t>
            </a:r>
            <a:r>
              <a:rPr lang="en-US" dirty="0"/>
              <a:t>1 year 50 mL (quarter of a glass) </a:t>
            </a:r>
            <a:endParaRPr lang="en-US" dirty="0" smtClean="0"/>
          </a:p>
          <a:p>
            <a:pPr algn="just" rtl="0"/>
            <a:r>
              <a:rPr lang="en-US" dirty="0" smtClean="0"/>
              <a:t>1–5 </a:t>
            </a:r>
            <a:r>
              <a:rPr lang="en-US" dirty="0"/>
              <a:t>years 100 mL (half a glass) </a:t>
            </a:r>
            <a:endParaRPr lang="en-US" dirty="0" smtClean="0"/>
          </a:p>
          <a:p>
            <a:pPr algn="just" rtl="0"/>
            <a:r>
              <a:rPr lang="en-US" dirty="0" smtClean="0"/>
              <a:t>6–12 </a:t>
            </a:r>
            <a:r>
              <a:rPr lang="en-US" dirty="0"/>
              <a:t>years 200 mL (one glass) </a:t>
            </a:r>
            <a:endParaRPr lang="en-US" dirty="0" smtClean="0"/>
          </a:p>
          <a:p>
            <a:pPr algn="just" rtl="0"/>
            <a:r>
              <a:rPr lang="en-US" dirty="0" smtClean="0"/>
              <a:t>Adult </a:t>
            </a:r>
            <a:r>
              <a:rPr lang="en-US" dirty="0"/>
              <a:t>400 mL (two glasses)</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Amount of rehydration solution</a:t>
            </a:r>
          </a:p>
        </p:txBody>
      </p:sp>
    </p:spTree>
    <p:extLst>
      <p:ext uri="{BB962C8B-B14F-4D97-AF65-F5344CB8AC3E}">
        <p14:creationId xmlns:p14="http://schemas.microsoft.com/office/powerpoint/2010/main" val="532507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3816424"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5" y="1844824"/>
            <a:ext cx="2520280" cy="426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32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82726"/>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smtClean="0"/>
              <a:t>Antidiarrheal/ Intestinal adsorbent </a:t>
            </a:r>
            <a:br>
              <a:rPr lang="en-US" dirty="0" smtClean="0"/>
            </a:br>
            <a:r>
              <a:rPr lang="en-US" dirty="0" err="1" smtClean="0"/>
              <a:t>Pectokoalin</a:t>
            </a:r>
            <a:endParaRPr lang="ar-EG" dirty="0"/>
          </a:p>
        </p:txBody>
      </p:sp>
      <p:pic>
        <p:nvPicPr>
          <p:cNvPr id="30722" name="Picture 2"/>
          <p:cNvPicPr>
            <a:picLocks noGrp="1" noChangeAspect="1" noChangeArrowheads="1"/>
          </p:cNvPicPr>
          <p:nvPr>
            <p:ph idx="1"/>
          </p:nvPr>
        </p:nvPicPr>
        <p:blipFill>
          <a:blip r:embed="rId2"/>
          <a:srcRect/>
          <a:stretch>
            <a:fillRect/>
          </a:stretch>
        </p:blipFill>
        <p:spPr bwMode="auto">
          <a:xfrm>
            <a:off x="2857488" y="1880165"/>
            <a:ext cx="3786214" cy="442915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39784"/>
          </a:xfrm>
        </p:spPr>
        <p:style>
          <a:lnRef idx="2">
            <a:schemeClr val="accent2"/>
          </a:lnRef>
          <a:fillRef idx="1">
            <a:schemeClr val="lt1"/>
          </a:fillRef>
          <a:effectRef idx="0">
            <a:schemeClr val="accent2"/>
          </a:effectRef>
          <a:fontRef idx="minor">
            <a:schemeClr val="dk1"/>
          </a:fontRef>
        </p:style>
        <p:txBody>
          <a:bodyPr>
            <a:noAutofit/>
          </a:bodyPr>
          <a:lstStyle/>
          <a:p>
            <a:pPr algn="ctr" rtl="0"/>
            <a:r>
              <a:rPr lang="en-US" sz="2800" dirty="0" smtClean="0"/>
              <a:t>Antidiarrheal/ </a:t>
            </a:r>
            <a:r>
              <a:rPr lang="en-US" sz="2800" dirty="0" err="1" smtClean="0"/>
              <a:t>Antipropulsive</a:t>
            </a:r>
            <a:r>
              <a:rPr lang="en-US" sz="2800" dirty="0" smtClean="0"/>
              <a:t> </a:t>
            </a:r>
            <a:r>
              <a:rPr lang="en-US" sz="2800" dirty="0" err="1" smtClean="0"/>
              <a:t>antimotility</a:t>
            </a:r>
            <a:r>
              <a:rPr lang="en-US" sz="2800" dirty="0" smtClean="0"/>
              <a:t/>
            </a:r>
            <a:br>
              <a:rPr lang="en-US" sz="2800" dirty="0" smtClean="0"/>
            </a:br>
            <a:r>
              <a:rPr lang="en-US" sz="2800" dirty="0" err="1" smtClean="0"/>
              <a:t>Loperamide</a:t>
            </a:r>
            <a:endParaRPr lang="ar-EG" sz="2800" dirty="0"/>
          </a:p>
        </p:txBody>
      </p:sp>
      <p:pic>
        <p:nvPicPr>
          <p:cNvPr id="31746" name="Picture 2"/>
          <p:cNvPicPr>
            <a:picLocks noGrp="1" noChangeAspect="1" noChangeArrowheads="1"/>
          </p:cNvPicPr>
          <p:nvPr>
            <p:ph idx="1"/>
          </p:nvPr>
        </p:nvPicPr>
        <p:blipFill>
          <a:blip r:embed="rId2"/>
          <a:srcRect/>
          <a:stretch>
            <a:fillRect/>
          </a:stretch>
        </p:blipFill>
        <p:spPr bwMode="auto">
          <a:xfrm>
            <a:off x="6572264" y="2357430"/>
            <a:ext cx="2214578" cy="2705100"/>
          </a:xfrm>
          <a:prstGeom prst="rect">
            <a:avLst/>
          </a:prstGeom>
          <a:noFill/>
          <a:ln w="9525">
            <a:noFill/>
            <a:miter lim="800000"/>
            <a:headEnd/>
            <a:tailEnd/>
          </a:ln>
          <a:effectLst/>
        </p:spPr>
      </p:pic>
      <p:pic>
        <p:nvPicPr>
          <p:cNvPr id="31748" name="Picture 4" descr="ÙØªÙØ¬Ø© Ø¨Ø­Ø« Ø§ÙØµÙØ± Ø¹Ù âªIMODIUMâ¬â"/>
          <p:cNvPicPr>
            <a:picLocks noChangeAspect="1" noChangeArrowheads="1"/>
          </p:cNvPicPr>
          <p:nvPr/>
        </p:nvPicPr>
        <p:blipFill>
          <a:blip r:embed="rId3"/>
          <a:srcRect/>
          <a:stretch>
            <a:fillRect/>
          </a:stretch>
        </p:blipFill>
        <p:spPr bwMode="auto">
          <a:xfrm>
            <a:off x="357158" y="1285860"/>
            <a:ext cx="3786214" cy="2952729"/>
          </a:xfrm>
          <a:prstGeom prst="rect">
            <a:avLst/>
          </a:prstGeom>
          <a:noFill/>
        </p:spPr>
      </p:pic>
      <p:pic>
        <p:nvPicPr>
          <p:cNvPr id="31750" name="Picture 6" descr="ÙØªÙØ¬Ø© Ø¨Ø­Ø« Ø§ÙØµÙØ± Ø¹Ù âªIMODIUMâ¬â"/>
          <p:cNvPicPr>
            <a:picLocks noChangeAspect="1" noChangeArrowheads="1"/>
          </p:cNvPicPr>
          <p:nvPr/>
        </p:nvPicPr>
        <p:blipFill>
          <a:blip r:embed="rId4"/>
          <a:srcRect/>
          <a:stretch>
            <a:fillRect/>
          </a:stretch>
        </p:blipFill>
        <p:spPr bwMode="auto">
          <a:xfrm>
            <a:off x="4357686" y="1928802"/>
            <a:ext cx="2143140" cy="3829024"/>
          </a:xfrm>
          <a:prstGeom prst="rect">
            <a:avLst/>
          </a:prstGeom>
          <a:noFill/>
        </p:spPr>
      </p:pic>
      <p:pic>
        <p:nvPicPr>
          <p:cNvPr id="31751" name="Picture 7"/>
          <p:cNvPicPr>
            <a:picLocks noChangeAspect="1" noChangeArrowheads="1"/>
          </p:cNvPicPr>
          <p:nvPr/>
        </p:nvPicPr>
        <p:blipFill>
          <a:blip r:embed="rId5"/>
          <a:srcRect/>
          <a:stretch>
            <a:fillRect/>
          </a:stretch>
        </p:blipFill>
        <p:spPr bwMode="auto">
          <a:xfrm>
            <a:off x="428596" y="3929066"/>
            <a:ext cx="3733800" cy="16002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4400" dirty="0" smtClean="0"/>
              <a:t>Antidiarrheal</a:t>
            </a:r>
            <a:r>
              <a:rPr lang="en-US" sz="4400" dirty="0"/>
              <a:t>/ </a:t>
            </a:r>
            <a:r>
              <a:rPr lang="en-US" sz="4400" dirty="0" err="1" smtClean="0"/>
              <a:t>Antipropulsive</a:t>
            </a:r>
            <a:r>
              <a:rPr lang="en-US" sz="4400" dirty="0" smtClean="0"/>
              <a:t/>
            </a:r>
            <a:br>
              <a:rPr lang="en-US" sz="4400" dirty="0" smtClean="0"/>
            </a:br>
            <a:r>
              <a:rPr lang="en-US" sz="4400" dirty="0" smtClean="0"/>
              <a:t> </a:t>
            </a:r>
            <a:r>
              <a:rPr lang="en-US" dirty="0"/>
              <a:t>Co-</a:t>
            </a:r>
            <a:r>
              <a:rPr lang="en-US" dirty="0" err="1"/>
              <a:t>Phenotrope</a:t>
            </a:r>
            <a:endParaRPr lang="ar-EG" dirty="0"/>
          </a:p>
        </p:txBody>
      </p:sp>
      <p:pic>
        <p:nvPicPr>
          <p:cNvPr id="34818" name="Picture 2"/>
          <p:cNvPicPr>
            <a:picLocks noGrp="1" noChangeAspect="1" noChangeArrowheads="1"/>
          </p:cNvPicPr>
          <p:nvPr>
            <p:ph idx="1"/>
          </p:nvPr>
        </p:nvPicPr>
        <p:blipFill>
          <a:blip r:embed="rId2"/>
          <a:srcRect/>
          <a:stretch>
            <a:fillRect/>
          </a:stretch>
        </p:blipFill>
        <p:spPr bwMode="auto">
          <a:xfrm>
            <a:off x="4714876" y="1785926"/>
            <a:ext cx="3920492" cy="4071966"/>
          </a:xfrm>
          <a:prstGeom prst="rect">
            <a:avLst/>
          </a:prstGeom>
          <a:noFill/>
          <a:ln w="9525">
            <a:noFill/>
            <a:miter lim="800000"/>
            <a:headEnd/>
            <a:tailEnd/>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10" y="1857364"/>
            <a:ext cx="3581400" cy="3924295"/>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71546"/>
            <a:ext cx="7772400" cy="228601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8800" dirty="0" err="1" smtClean="0"/>
              <a:t>Diarhhoea</a:t>
            </a:r>
            <a:endParaRPr lang="ar-EG" sz="8800" dirty="0"/>
          </a:p>
        </p:txBody>
      </p:sp>
      <p:sp>
        <p:nvSpPr>
          <p:cNvPr id="3" name="Subtitle 2"/>
          <p:cNvSpPr>
            <a:spLocks noGrp="1"/>
          </p:cNvSpPr>
          <p:nvPr>
            <p:ph type="subTitle" idx="1"/>
          </p:nvPr>
        </p:nvSpPr>
        <p:spPr/>
        <p:txBody>
          <a:bodyPr/>
          <a:lstStyle/>
          <a:p>
            <a:endParaRPr lang="ar-EG"/>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600" cy="2091688"/>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rtl="0"/>
            <a:r>
              <a:rPr lang="en-US" dirty="0" err="1"/>
              <a:t>Diarrhoea</a:t>
            </a:r>
            <a:r>
              <a:rPr lang="en-US" dirty="0"/>
              <a:t> is defined as an increased frequency of bowel evacuation, with the passage of abnormally soft or watery </a:t>
            </a:r>
            <a:r>
              <a:rPr lang="en-US" dirty="0" err="1" smtClean="0"/>
              <a:t>faeces</a:t>
            </a:r>
            <a:r>
              <a:rPr lang="en-US" dirty="0" smtClean="0"/>
              <a:t> (</a:t>
            </a:r>
            <a:r>
              <a:rPr lang="en-US" dirty="0"/>
              <a:t>more than 3 bowel movement/ day is considered abnormal</a:t>
            </a:r>
            <a:r>
              <a:rPr lang="en-US" dirty="0" smtClean="0"/>
              <a:t>).</a:t>
            </a:r>
          </a:p>
          <a:p>
            <a:pPr algn="just" rtl="0"/>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Definition</a:t>
            </a:r>
            <a:endParaRPr lang="en-US" dirty="0"/>
          </a:p>
        </p:txBody>
      </p:sp>
    </p:spTree>
    <p:extLst>
      <p:ext uri="{BB962C8B-B14F-4D97-AF65-F5344CB8AC3E}">
        <p14:creationId xmlns:p14="http://schemas.microsoft.com/office/powerpoint/2010/main" val="3712371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style>
          <a:lnRef idx="2">
            <a:schemeClr val="accent2"/>
          </a:lnRef>
          <a:fillRef idx="1">
            <a:schemeClr val="lt1"/>
          </a:fillRef>
          <a:effectRef idx="0">
            <a:schemeClr val="accent2"/>
          </a:effectRef>
          <a:fontRef idx="minor">
            <a:schemeClr val="dk1"/>
          </a:fontRef>
        </p:style>
        <p:txBody>
          <a:bodyPr/>
          <a:lstStyle/>
          <a:p>
            <a:pPr algn="just" rtl="0"/>
            <a:r>
              <a:rPr lang="en-US" b="1" dirty="0">
                <a:solidFill>
                  <a:srgbClr val="FF0000"/>
                </a:solidFill>
              </a:rPr>
              <a:t>1. Age: </a:t>
            </a:r>
            <a:r>
              <a:rPr lang="en-US" dirty="0"/>
              <a:t>Infants (younger than 1 year) and elderly patients are especially at risk of becoming dehydrated. </a:t>
            </a:r>
            <a:endParaRPr lang="en-US" dirty="0" smtClean="0"/>
          </a:p>
          <a:p>
            <a:pPr algn="just" rtl="0"/>
            <a:r>
              <a:rPr lang="en-US" b="1" dirty="0" smtClean="0">
                <a:solidFill>
                  <a:srgbClr val="FF0000"/>
                </a:solidFill>
              </a:rPr>
              <a:t>2</a:t>
            </a:r>
            <a:r>
              <a:rPr lang="en-US" b="1" dirty="0">
                <a:solidFill>
                  <a:srgbClr val="FF0000"/>
                </a:solidFill>
              </a:rPr>
              <a:t>. Duration </a:t>
            </a:r>
            <a:endParaRPr lang="en-US" b="1" dirty="0" smtClean="0">
              <a:solidFill>
                <a:srgbClr val="FF0000"/>
              </a:solidFill>
            </a:endParaRPr>
          </a:p>
          <a:p>
            <a:pPr algn="just" rtl="0"/>
            <a:r>
              <a:rPr lang="en-US" dirty="0" smtClean="0"/>
              <a:t>-</a:t>
            </a:r>
            <a:r>
              <a:rPr lang="en-US" dirty="0"/>
              <a:t>Diarrhea of &gt; 1-day duration in children &lt; 1 year need referral. </a:t>
            </a:r>
            <a:endParaRPr lang="en-US" dirty="0" smtClean="0"/>
          </a:p>
          <a:p>
            <a:pPr algn="just" rtl="0"/>
            <a:r>
              <a:rPr lang="en-US" dirty="0" smtClean="0"/>
              <a:t>-</a:t>
            </a:r>
            <a:r>
              <a:rPr lang="en-US" dirty="0"/>
              <a:t>Diarrhea of &gt;2 days duration in children &lt; 3 years need referral. </a:t>
            </a:r>
            <a:endParaRPr lang="en-US" dirty="0" smtClean="0"/>
          </a:p>
          <a:p>
            <a:pPr algn="just" rtl="0"/>
            <a:r>
              <a:rPr lang="en-US" dirty="0" smtClean="0"/>
              <a:t>-</a:t>
            </a:r>
            <a:r>
              <a:rPr lang="en-US" dirty="0"/>
              <a:t>Diarrhea of &gt; 3 days duration in older children and adults need referral.</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a:t>Patient assessment with diarrhea </a:t>
            </a:r>
          </a:p>
        </p:txBody>
      </p:sp>
    </p:spTree>
    <p:extLst>
      <p:ext uri="{BB962C8B-B14F-4D97-AF65-F5344CB8AC3E}">
        <p14:creationId xmlns:p14="http://schemas.microsoft.com/office/powerpoint/2010/main" val="1035811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style>
          <a:lnRef idx="2">
            <a:schemeClr val="accent2"/>
          </a:lnRef>
          <a:fillRef idx="1">
            <a:schemeClr val="lt1"/>
          </a:fillRef>
          <a:effectRef idx="0">
            <a:schemeClr val="accent2"/>
          </a:effectRef>
          <a:fontRef idx="minor">
            <a:schemeClr val="dk1"/>
          </a:fontRef>
        </p:style>
        <p:txBody>
          <a:bodyPr>
            <a:normAutofit/>
          </a:bodyPr>
          <a:lstStyle/>
          <a:p>
            <a:pPr algn="just" rtl="0">
              <a:buFontTx/>
              <a:buChar char="-"/>
            </a:pPr>
            <a:r>
              <a:rPr lang="en-US" b="1" dirty="0" smtClean="0">
                <a:solidFill>
                  <a:srgbClr val="FF0000"/>
                </a:solidFill>
              </a:rPr>
              <a:t>Acute </a:t>
            </a:r>
            <a:r>
              <a:rPr lang="en-US" b="1" dirty="0">
                <a:solidFill>
                  <a:srgbClr val="FF0000"/>
                </a:solidFill>
              </a:rPr>
              <a:t>diarrhea: </a:t>
            </a:r>
            <a:r>
              <a:rPr lang="en-US" dirty="0"/>
              <a:t>is rapid in onset and produces watery stools that are passed frequently. </a:t>
            </a:r>
            <a:endParaRPr lang="en-US" dirty="0" smtClean="0"/>
          </a:p>
          <a:p>
            <a:pPr marL="109728" indent="0" algn="just" rtl="0">
              <a:buNone/>
            </a:pPr>
            <a:r>
              <a:rPr lang="en-US" dirty="0" smtClean="0"/>
              <a:t>- </a:t>
            </a:r>
            <a:r>
              <a:rPr lang="en-US" b="1" dirty="0">
                <a:solidFill>
                  <a:srgbClr val="FF0000"/>
                </a:solidFill>
              </a:rPr>
              <a:t>Chronic diarrhea: </a:t>
            </a:r>
            <a:r>
              <a:rPr lang="en-US" dirty="0"/>
              <a:t>Recurrent or persistent diarrhea may be due to an irritable bowel or, more seriously, a bowel tumor, an inflammation of the bowel (e.g. ulcerative colitis or </a:t>
            </a:r>
            <a:r>
              <a:rPr lang="en-US" dirty="0" err="1"/>
              <a:t>Crohn’s</a:t>
            </a:r>
            <a:r>
              <a:rPr lang="en-US" dirty="0"/>
              <a:t> disease), an inability to digest or absorb food (</a:t>
            </a:r>
            <a:r>
              <a:rPr lang="en-US" dirty="0" err="1"/>
              <a:t>malabsorption</a:t>
            </a:r>
            <a:r>
              <a:rPr lang="en-US" dirty="0"/>
              <a:t>, e.g. coeliac disease) or diverticular disease of the colon.</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Types of diarrhea</a:t>
            </a:r>
          </a:p>
        </p:txBody>
      </p:sp>
    </p:spTree>
    <p:extLst>
      <p:ext uri="{BB962C8B-B14F-4D97-AF65-F5344CB8AC3E}">
        <p14:creationId xmlns:p14="http://schemas.microsoft.com/office/powerpoint/2010/main" val="1334154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smtClean="0"/>
              <a:t>- </a:t>
            </a:r>
            <a:r>
              <a:rPr lang="en-US" dirty="0"/>
              <a:t>Abdominal cramps, flatulence, weakness or malaise. Nausea and vomiting, and </a:t>
            </a:r>
            <a:r>
              <a:rPr lang="en-US" dirty="0" smtClean="0"/>
              <a:t>fever---acute </a:t>
            </a:r>
            <a:r>
              <a:rPr lang="en-US" dirty="0"/>
              <a:t>diarrhea (infective in origin</a:t>
            </a:r>
            <a:r>
              <a:rPr lang="en-US" dirty="0" smtClean="0"/>
              <a:t>).</a:t>
            </a:r>
          </a:p>
          <a:p>
            <a:pPr algn="just" rtl="0"/>
            <a:r>
              <a:rPr lang="en-US" dirty="0" smtClean="0"/>
              <a:t> </a:t>
            </a:r>
            <a:r>
              <a:rPr lang="en-US" dirty="0"/>
              <a:t>- Vomiting and fever in infants ---------- severe dehydration will develop. </a:t>
            </a:r>
            <a:endParaRPr lang="en-US" dirty="0" smtClean="0"/>
          </a:p>
          <a:p>
            <a:pPr algn="just" rtl="0"/>
            <a:r>
              <a:rPr lang="en-US" dirty="0" smtClean="0"/>
              <a:t>- </a:t>
            </a:r>
            <a:r>
              <a:rPr lang="en-US" dirty="0"/>
              <a:t>Diarrhea in infants is whether the baby has been taking milk feeds and other drinks as normal. Reduced fluid intake predisposes to dehydration. </a:t>
            </a:r>
            <a:endParaRPr lang="en-US" dirty="0" smtClean="0"/>
          </a:p>
          <a:p>
            <a:pPr algn="just" rtl="0"/>
            <a:r>
              <a:rPr lang="en-US" dirty="0" smtClean="0"/>
              <a:t>- </a:t>
            </a:r>
            <a:r>
              <a:rPr lang="en-US" dirty="0"/>
              <a:t>The presence of blood or mucus in the stools is an indication for referral. </a:t>
            </a:r>
            <a:endParaRPr lang="en-US" dirty="0" smtClean="0"/>
          </a:p>
          <a:p>
            <a:pPr algn="just" rtl="0"/>
            <a:r>
              <a:rPr lang="en-US" dirty="0" smtClean="0"/>
              <a:t>Diarrhea </a:t>
            </a:r>
            <a:r>
              <a:rPr lang="en-US" dirty="0"/>
              <a:t>with severe vomiting or with a high fever would also require referral.</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Symptoms</a:t>
            </a:r>
          </a:p>
        </p:txBody>
      </p:sp>
    </p:spTree>
    <p:extLst>
      <p:ext uri="{BB962C8B-B14F-4D97-AF65-F5344CB8AC3E}">
        <p14:creationId xmlns:p14="http://schemas.microsoft.com/office/powerpoint/2010/main" val="2219632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1. Viral: Viruses are often responsible for gastroenteritis</a:t>
            </a:r>
            <a:r>
              <a:rPr lang="en-US" dirty="0" smtClean="0"/>
              <a:t>.</a:t>
            </a:r>
          </a:p>
          <a:p>
            <a:pPr algn="l" rtl="0"/>
            <a:r>
              <a:rPr lang="en-US" dirty="0" smtClean="0"/>
              <a:t>2. Bacterial: </a:t>
            </a:r>
            <a:r>
              <a:rPr lang="en-US" dirty="0"/>
              <a:t>These are the food-borne infections previously known as food poisoning</a:t>
            </a:r>
            <a:r>
              <a:rPr lang="en-US" dirty="0" smtClean="0"/>
              <a:t>.</a:t>
            </a:r>
          </a:p>
          <a:p>
            <a:pPr algn="l" rtl="0"/>
            <a:r>
              <a:rPr lang="en-US" dirty="0"/>
              <a:t>3</a:t>
            </a:r>
            <a:r>
              <a:rPr lang="en-US" dirty="0" smtClean="0"/>
              <a:t>. </a:t>
            </a:r>
            <a:r>
              <a:rPr lang="en-US" dirty="0"/>
              <a:t>Protozoan </a:t>
            </a:r>
            <a:r>
              <a:rPr lang="en-US" dirty="0" smtClean="0"/>
              <a:t>infections</a:t>
            </a:r>
          </a:p>
          <a:p>
            <a:pPr marL="109728" indent="0" algn="l" rtl="0">
              <a:buNone/>
            </a:pPr>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Causes of diarrhea</a:t>
            </a:r>
          </a:p>
        </p:txBody>
      </p:sp>
    </p:spTree>
    <p:extLst>
      <p:ext uri="{BB962C8B-B14F-4D97-AF65-F5344CB8AC3E}">
        <p14:creationId xmlns:p14="http://schemas.microsoft.com/office/powerpoint/2010/main" val="1335616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rtl="0"/>
            <a:r>
              <a:rPr lang="en-US" dirty="0" smtClean="0"/>
              <a:t>Some </a:t>
            </a:r>
            <a:r>
              <a:rPr lang="en-US" dirty="0"/>
              <a:t>drugs may cause diarrhea as : </a:t>
            </a:r>
          </a:p>
          <a:p>
            <a:pPr algn="just" rtl="0"/>
            <a:r>
              <a:rPr lang="en-US" dirty="0" smtClean="0"/>
              <a:t>• </a:t>
            </a:r>
            <a:r>
              <a:rPr lang="en-US" dirty="0"/>
              <a:t>Antacids: Magnesium salts </a:t>
            </a:r>
            <a:endParaRPr lang="en-US" dirty="0" smtClean="0"/>
          </a:p>
          <a:p>
            <a:pPr algn="just" rtl="0"/>
            <a:r>
              <a:rPr lang="en-US" dirty="0" smtClean="0"/>
              <a:t>• </a:t>
            </a:r>
            <a:r>
              <a:rPr lang="en-US" dirty="0"/>
              <a:t>Antibiotics </a:t>
            </a:r>
            <a:endParaRPr lang="en-US" dirty="0" smtClean="0"/>
          </a:p>
          <a:p>
            <a:pPr algn="just" rtl="0"/>
            <a:r>
              <a:rPr lang="en-US" dirty="0" smtClean="0"/>
              <a:t>• </a:t>
            </a:r>
            <a:r>
              <a:rPr lang="en-US" dirty="0" err="1"/>
              <a:t>Antihypertensives</a:t>
            </a:r>
            <a:r>
              <a:rPr lang="en-US" dirty="0"/>
              <a:t>: methyldopa; beta-blockers (rare) </a:t>
            </a:r>
            <a:endParaRPr lang="en-US" dirty="0" smtClean="0"/>
          </a:p>
          <a:p>
            <a:pPr algn="just" rtl="0"/>
            <a:r>
              <a:rPr lang="en-US" dirty="0" smtClean="0"/>
              <a:t>• </a:t>
            </a:r>
            <a:r>
              <a:rPr lang="en-US" dirty="0"/>
              <a:t>Digoxin (toxic levels) </a:t>
            </a:r>
            <a:endParaRPr lang="en-US" dirty="0" smtClean="0"/>
          </a:p>
          <a:p>
            <a:pPr algn="just" rtl="0"/>
            <a:r>
              <a:rPr lang="en-US" dirty="0" smtClean="0"/>
              <a:t>• </a:t>
            </a:r>
            <a:r>
              <a:rPr lang="en-US" dirty="0"/>
              <a:t>Diuretics (furosemide) </a:t>
            </a:r>
            <a:endParaRPr lang="en-US" dirty="0" smtClean="0"/>
          </a:p>
          <a:p>
            <a:pPr algn="just" rtl="0"/>
            <a:r>
              <a:rPr lang="en-US" dirty="0" smtClean="0"/>
              <a:t>• </a:t>
            </a:r>
            <a:r>
              <a:rPr lang="en-US" dirty="0"/>
              <a:t>Iron preparations </a:t>
            </a:r>
            <a:endParaRPr lang="en-US" dirty="0" smtClean="0"/>
          </a:p>
          <a:p>
            <a:pPr algn="just" rtl="0"/>
            <a:r>
              <a:rPr lang="en-US" dirty="0" smtClean="0"/>
              <a:t>• </a:t>
            </a:r>
            <a:r>
              <a:rPr lang="en-US" dirty="0"/>
              <a:t>Laxatives </a:t>
            </a:r>
            <a:endParaRPr lang="en-US" dirty="0" smtClean="0"/>
          </a:p>
          <a:p>
            <a:pPr algn="just" rtl="0"/>
            <a:r>
              <a:rPr lang="en-US" dirty="0" smtClean="0"/>
              <a:t>• </a:t>
            </a:r>
            <a:r>
              <a:rPr lang="en-US" dirty="0"/>
              <a:t>Misoprostol </a:t>
            </a:r>
            <a:endParaRPr lang="en-US" dirty="0" smtClean="0"/>
          </a:p>
          <a:p>
            <a:pPr algn="just" rtl="0"/>
            <a:r>
              <a:rPr lang="en-US" dirty="0" smtClean="0"/>
              <a:t>• </a:t>
            </a:r>
            <a:r>
              <a:rPr lang="en-US" dirty="0"/>
              <a:t>Non-steroidal anti-inflammatory </a:t>
            </a:r>
            <a:r>
              <a:rPr lang="en-US" dirty="0" smtClean="0"/>
              <a:t>drugs</a:t>
            </a:r>
          </a:p>
          <a:p>
            <a:pPr algn="just" rtl="0"/>
            <a:r>
              <a:rPr lang="en-US" dirty="0" smtClean="0"/>
              <a:t> </a:t>
            </a:r>
            <a:r>
              <a:rPr lang="en-US" dirty="0"/>
              <a:t>• Selective serotonin reuptake </a:t>
            </a:r>
            <a:r>
              <a:rPr lang="en-US" dirty="0" smtClean="0"/>
              <a:t>inhibitors</a:t>
            </a:r>
          </a:p>
          <a:p>
            <a:pPr algn="just" rtl="0"/>
            <a:r>
              <a:rPr lang="en-US" b="1" dirty="0" smtClean="0">
                <a:solidFill>
                  <a:srgbClr val="FF0000"/>
                </a:solidFill>
              </a:rPr>
              <a:t>Treatment </a:t>
            </a:r>
            <a:r>
              <a:rPr lang="en-US" b="1" dirty="0">
                <a:solidFill>
                  <a:srgbClr val="FF0000"/>
                </a:solidFill>
              </a:rPr>
              <a:t>timescale: </a:t>
            </a:r>
            <a:r>
              <a:rPr lang="en-US" dirty="0"/>
              <a:t>One day in children; otherwise 2 days. </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Medication</a:t>
            </a:r>
            <a:endParaRPr lang="en-US" dirty="0"/>
          </a:p>
        </p:txBody>
      </p:sp>
    </p:spTree>
    <p:extLst>
      <p:ext uri="{BB962C8B-B14F-4D97-AF65-F5344CB8AC3E}">
        <p14:creationId xmlns:p14="http://schemas.microsoft.com/office/powerpoint/2010/main" val="2954542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smtClean="0"/>
              <a:t>Oral rehydration therapy (ORS, ORT)</a:t>
            </a:r>
          </a:p>
          <a:p>
            <a:pPr algn="l" rtl="0"/>
            <a:r>
              <a:rPr lang="en-US" dirty="0" smtClean="0"/>
              <a:t>Anti-motility drugs</a:t>
            </a:r>
          </a:p>
          <a:p>
            <a:pPr algn="l" rtl="0"/>
            <a:r>
              <a:rPr lang="en-US" dirty="0" smtClean="0"/>
              <a:t>Antispasmodic</a:t>
            </a:r>
          </a:p>
          <a:p>
            <a:pPr algn="l" rtl="0"/>
            <a:r>
              <a:rPr lang="en-US" dirty="0" smtClean="0"/>
              <a:t>Anti-Bacterial drugs</a:t>
            </a:r>
          </a:p>
          <a:p>
            <a:pPr algn="l" rtl="0"/>
            <a:r>
              <a:rPr lang="en-US" dirty="0" smtClean="0"/>
              <a:t>Adsorbents and bulk forming drugs</a:t>
            </a:r>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Treatment of diarrhea </a:t>
            </a:r>
            <a:endParaRPr lang="en-US" dirty="0"/>
          </a:p>
        </p:txBody>
      </p:sp>
    </p:spTree>
    <p:extLst>
      <p:ext uri="{BB962C8B-B14F-4D97-AF65-F5344CB8AC3E}">
        <p14:creationId xmlns:p14="http://schemas.microsoft.com/office/powerpoint/2010/main" val="3709657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701</TotalTime>
  <Words>678</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Lucida Sans Unicode</vt:lpstr>
      <vt:lpstr>Times New Roman</vt:lpstr>
      <vt:lpstr>Verdana</vt:lpstr>
      <vt:lpstr>Wingdings 2</vt:lpstr>
      <vt:lpstr>Wingdings 3</vt:lpstr>
      <vt:lpstr>Concourse</vt:lpstr>
      <vt:lpstr>Diarrhea and Constipation</vt:lpstr>
      <vt:lpstr>Diarhhoea</vt:lpstr>
      <vt:lpstr>Definition</vt:lpstr>
      <vt:lpstr>Patient assessment with diarrhea </vt:lpstr>
      <vt:lpstr>Types of diarrhea</vt:lpstr>
      <vt:lpstr>Symptoms</vt:lpstr>
      <vt:lpstr>Causes of diarrhea</vt:lpstr>
      <vt:lpstr>Medication</vt:lpstr>
      <vt:lpstr>Treatment of diarrhea </vt:lpstr>
      <vt:lpstr>ORT or ORS</vt:lpstr>
      <vt:lpstr>Patient education </vt:lpstr>
      <vt:lpstr>Amount of rehydration solution</vt:lpstr>
      <vt:lpstr>PowerPoint Presentation</vt:lpstr>
      <vt:lpstr>Antidiarrheal/ Intestinal adsorbent  Pectokoalin</vt:lpstr>
      <vt:lpstr>Antidiarrheal/ Antipropulsive antimotility Loperamide</vt:lpstr>
      <vt:lpstr>Antidiarrheal/ Antipropulsive  Co-Phenotrope</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DR.Ahmed Saker</dc:creator>
  <cp:lastModifiedBy>DR.Ahmed Saker 2O14</cp:lastModifiedBy>
  <cp:revision>66</cp:revision>
  <dcterms:created xsi:type="dcterms:W3CDTF">2018-10-20T10:54:13Z</dcterms:created>
  <dcterms:modified xsi:type="dcterms:W3CDTF">2020-12-20T19:35:14Z</dcterms:modified>
</cp:coreProperties>
</file>