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0"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F703673-9334-4372-B96E-8DB754D21644}" type="datetimeFigureOut">
              <a:rPr lang="en-US" smtClean="0"/>
              <a:t>06-Dec-20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6C2E87-497D-4E2B-AC2D-418F3783A80A}" type="slidenum">
              <a:rPr lang="en-US" smtClean="0"/>
              <a:t>‹#›</a:t>
            </a:fld>
            <a:endParaRPr lang="en-US"/>
          </a:p>
        </p:txBody>
      </p:sp>
    </p:spTree>
    <p:extLst>
      <p:ext uri="{BB962C8B-B14F-4D97-AF65-F5344CB8AC3E}">
        <p14:creationId xmlns:p14="http://schemas.microsoft.com/office/powerpoint/2010/main" val="37725170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F703673-9334-4372-B96E-8DB754D21644}" type="datetimeFigureOut">
              <a:rPr lang="en-US" smtClean="0"/>
              <a:t>06-Dec-20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6C2E87-497D-4E2B-AC2D-418F3783A80A}" type="slidenum">
              <a:rPr lang="en-US" smtClean="0"/>
              <a:t>‹#›</a:t>
            </a:fld>
            <a:endParaRPr lang="en-US"/>
          </a:p>
        </p:txBody>
      </p:sp>
    </p:spTree>
    <p:extLst>
      <p:ext uri="{BB962C8B-B14F-4D97-AF65-F5344CB8AC3E}">
        <p14:creationId xmlns:p14="http://schemas.microsoft.com/office/powerpoint/2010/main" val="22852836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F703673-9334-4372-B96E-8DB754D21644}" type="datetimeFigureOut">
              <a:rPr lang="en-US" smtClean="0"/>
              <a:t>06-Dec-20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6C2E87-497D-4E2B-AC2D-418F3783A80A}" type="slidenum">
              <a:rPr lang="en-US" smtClean="0"/>
              <a:t>‹#›</a:t>
            </a:fld>
            <a:endParaRPr lang="en-US"/>
          </a:p>
        </p:txBody>
      </p:sp>
    </p:spTree>
    <p:extLst>
      <p:ext uri="{BB962C8B-B14F-4D97-AF65-F5344CB8AC3E}">
        <p14:creationId xmlns:p14="http://schemas.microsoft.com/office/powerpoint/2010/main" val="11462295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F703673-9334-4372-B96E-8DB754D21644}" type="datetimeFigureOut">
              <a:rPr lang="en-US" smtClean="0"/>
              <a:t>06-Dec-20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6C2E87-497D-4E2B-AC2D-418F3783A80A}" type="slidenum">
              <a:rPr lang="en-US" smtClean="0"/>
              <a:t>‹#›</a:t>
            </a:fld>
            <a:endParaRPr lang="en-US"/>
          </a:p>
        </p:txBody>
      </p:sp>
    </p:spTree>
    <p:extLst>
      <p:ext uri="{BB962C8B-B14F-4D97-AF65-F5344CB8AC3E}">
        <p14:creationId xmlns:p14="http://schemas.microsoft.com/office/powerpoint/2010/main" val="22662114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F703673-9334-4372-B96E-8DB754D21644}" type="datetimeFigureOut">
              <a:rPr lang="en-US" smtClean="0"/>
              <a:t>06-Dec-20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6C2E87-497D-4E2B-AC2D-418F3783A80A}" type="slidenum">
              <a:rPr lang="en-US" smtClean="0"/>
              <a:t>‹#›</a:t>
            </a:fld>
            <a:endParaRPr lang="en-US"/>
          </a:p>
        </p:txBody>
      </p:sp>
    </p:spTree>
    <p:extLst>
      <p:ext uri="{BB962C8B-B14F-4D97-AF65-F5344CB8AC3E}">
        <p14:creationId xmlns:p14="http://schemas.microsoft.com/office/powerpoint/2010/main" val="17787107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F703673-9334-4372-B96E-8DB754D21644}" type="datetimeFigureOut">
              <a:rPr lang="en-US" smtClean="0"/>
              <a:t>06-Dec-20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96C2E87-497D-4E2B-AC2D-418F3783A80A}" type="slidenum">
              <a:rPr lang="en-US" smtClean="0"/>
              <a:t>‹#›</a:t>
            </a:fld>
            <a:endParaRPr lang="en-US"/>
          </a:p>
        </p:txBody>
      </p:sp>
    </p:spTree>
    <p:extLst>
      <p:ext uri="{BB962C8B-B14F-4D97-AF65-F5344CB8AC3E}">
        <p14:creationId xmlns:p14="http://schemas.microsoft.com/office/powerpoint/2010/main" val="1045809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F703673-9334-4372-B96E-8DB754D21644}" type="datetimeFigureOut">
              <a:rPr lang="en-US" smtClean="0"/>
              <a:t>06-Dec-20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96C2E87-497D-4E2B-AC2D-418F3783A80A}" type="slidenum">
              <a:rPr lang="en-US" smtClean="0"/>
              <a:t>‹#›</a:t>
            </a:fld>
            <a:endParaRPr lang="en-US"/>
          </a:p>
        </p:txBody>
      </p:sp>
    </p:spTree>
    <p:extLst>
      <p:ext uri="{BB962C8B-B14F-4D97-AF65-F5344CB8AC3E}">
        <p14:creationId xmlns:p14="http://schemas.microsoft.com/office/powerpoint/2010/main" val="33745855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F703673-9334-4372-B96E-8DB754D21644}" type="datetimeFigureOut">
              <a:rPr lang="en-US" smtClean="0"/>
              <a:t>06-Dec-20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96C2E87-497D-4E2B-AC2D-418F3783A80A}" type="slidenum">
              <a:rPr lang="en-US" smtClean="0"/>
              <a:t>‹#›</a:t>
            </a:fld>
            <a:endParaRPr lang="en-US"/>
          </a:p>
        </p:txBody>
      </p:sp>
    </p:spTree>
    <p:extLst>
      <p:ext uri="{BB962C8B-B14F-4D97-AF65-F5344CB8AC3E}">
        <p14:creationId xmlns:p14="http://schemas.microsoft.com/office/powerpoint/2010/main" val="27488946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F703673-9334-4372-B96E-8DB754D21644}" type="datetimeFigureOut">
              <a:rPr lang="en-US" smtClean="0"/>
              <a:t>06-Dec-20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96C2E87-497D-4E2B-AC2D-418F3783A80A}" type="slidenum">
              <a:rPr lang="en-US" smtClean="0"/>
              <a:t>‹#›</a:t>
            </a:fld>
            <a:endParaRPr lang="en-US"/>
          </a:p>
        </p:txBody>
      </p:sp>
    </p:spTree>
    <p:extLst>
      <p:ext uri="{BB962C8B-B14F-4D97-AF65-F5344CB8AC3E}">
        <p14:creationId xmlns:p14="http://schemas.microsoft.com/office/powerpoint/2010/main" val="9008014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F703673-9334-4372-B96E-8DB754D21644}" type="datetimeFigureOut">
              <a:rPr lang="en-US" smtClean="0"/>
              <a:t>06-Dec-20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96C2E87-497D-4E2B-AC2D-418F3783A80A}" type="slidenum">
              <a:rPr lang="en-US" smtClean="0"/>
              <a:t>‹#›</a:t>
            </a:fld>
            <a:endParaRPr lang="en-US"/>
          </a:p>
        </p:txBody>
      </p:sp>
    </p:spTree>
    <p:extLst>
      <p:ext uri="{BB962C8B-B14F-4D97-AF65-F5344CB8AC3E}">
        <p14:creationId xmlns:p14="http://schemas.microsoft.com/office/powerpoint/2010/main" val="24697470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F703673-9334-4372-B96E-8DB754D21644}" type="datetimeFigureOut">
              <a:rPr lang="en-US" smtClean="0"/>
              <a:t>06-Dec-20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96C2E87-497D-4E2B-AC2D-418F3783A80A}" type="slidenum">
              <a:rPr lang="en-US" smtClean="0"/>
              <a:t>‹#›</a:t>
            </a:fld>
            <a:endParaRPr lang="en-US"/>
          </a:p>
        </p:txBody>
      </p:sp>
    </p:spTree>
    <p:extLst>
      <p:ext uri="{BB962C8B-B14F-4D97-AF65-F5344CB8AC3E}">
        <p14:creationId xmlns:p14="http://schemas.microsoft.com/office/powerpoint/2010/main" val="39822991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F703673-9334-4372-B96E-8DB754D21644}" type="datetimeFigureOut">
              <a:rPr lang="en-US" smtClean="0"/>
              <a:t>06-Dec-20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96C2E87-497D-4E2B-AC2D-418F3783A80A}" type="slidenum">
              <a:rPr lang="en-US" smtClean="0"/>
              <a:t>‹#›</a:t>
            </a:fld>
            <a:endParaRPr lang="en-US"/>
          </a:p>
        </p:txBody>
      </p:sp>
    </p:spTree>
    <p:extLst>
      <p:ext uri="{BB962C8B-B14F-4D97-AF65-F5344CB8AC3E}">
        <p14:creationId xmlns:p14="http://schemas.microsoft.com/office/powerpoint/2010/main" val="26394631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s://www.google.iq/url?sa=i&amp;url=https://www.facebook.com/Obstetrics.Gynaecology.books/&amp;psig=AOvVaw17NIe0iSpt5bmqkyY0ETqZ&amp;ust=1588499083964000&amp;source=images&amp;cd=vfe&amp;ved=0CAIQjRxqFwoTCPiW3c_zlOkCFQAAAAAdAAAAABAE" TargetMode="Externa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Obstetrics &amp; Gynaecology free Books - Home | Facebook">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p:cNvSpPr txBox="1"/>
          <p:nvPr/>
        </p:nvSpPr>
        <p:spPr>
          <a:xfrm>
            <a:off x="3505200" y="5791200"/>
            <a:ext cx="5486400" cy="954107"/>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en-US" sz="2800" b="1" dirty="0">
                <a:latin typeface="Brush Script MT" panose="03060802040406070304" pitchFamily="66" charset="0"/>
              </a:rPr>
              <a:t>Prepared By</a:t>
            </a:r>
          </a:p>
          <a:p>
            <a:pPr algn="ctr"/>
            <a:r>
              <a:rPr lang="en-US" sz="2800" b="1" dirty="0">
                <a:latin typeface="Brush Script MT" panose="03060802040406070304" pitchFamily="66" charset="0"/>
              </a:rPr>
              <a:t>Assist. Lect. </a:t>
            </a:r>
            <a:r>
              <a:rPr lang="en-US" sz="2800" b="1" dirty="0" err="1">
                <a:latin typeface="Brush Script MT" panose="03060802040406070304" pitchFamily="66" charset="0"/>
              </a:rPr>
              <a:t>Rasha</a:t>
            </a:r>
            <a:r>
              <a:rPr lang="en-US" sz="2800" b="1" dirty="0">
                <a:latin typeface="Brush Script MT" panose="03060802040406070304" pitchFamily="66" charset="0"/>
              </a:rPr>
              <a:t> </a:t>
            </a:r>
            <a:r>
              <a:rPr lang="en-US" sz="2800" b="1" dirty="0" err="1">
                <a:latin typeface="Brush Script MT" panose="03060802040406070304" pitchFamily="66" charset="0"/>
              </a:rPr>
              <a:t>Saadi</a:t>
            </a:r>
            <a:r>
              <a:rPr lang="en-US" sz="2800" b="1" dirty="0">
                <a:latin typeface="Brush Script MT" panose="03060802040406070304" pitchFamily="66" charset="0"/>
              </a:rPr>
              <a:t> Abbas</a:t>
            </a:r>
          </a:p>
        </p:txBody>
      </p:sp>
    </p:spTree>
    <p:extLst>
      <p:ext uri="{BB962C8B-B14F-4D97-AF65-F5344CB8AC3E}">
        <p14:creationId xmlns:p14="http://schemas.microsoft.com/office/powerpoint/2010/main" val="228655433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925762"/>
          </a:xfrm>
        </p:spPr>
        <p:txBody>
          <a:bodyPr>
            <a:noAutofit/>
          </a:bodyPr>
          <a:lstStyle/>
          <a:p>
            <a:pPr algn="l"/>
            <a:r>
              <a:rPr lang="en-US" sz="2800" dirty="0"/>
              <a:t/>
            </a:r>
            <a:br>
              <a:rPr lang="en-US" sz="2800" dirty="0"/>
            </a:br>
            <a:r>
              <a:rPr lang="en-US" sz="2800" dirty="0">
                <a:latin typeface="Times New Roman" panose="02020603050405020304" pitchFamily="18" charset="0"/>
                <a:cs typeface="Times New Roman" panose="02020603050405020304" pitchFamily="18" charset="0"/>
              </a:rPr>
              <a:t>To calculate the initial </a:t>
            </a:r>
            <a:r>
              <a:rPr lang="en-US" sz="2800" b="1" u="sng" dirty="0">
                <a:solidFill>
                  <a:srgbClr val="C00000"/>
                </a:solidFill>
                <a:latin typeface="Times New Roman" panose="02020603050405020304" pitchFamily="18" charset="0"/>
                <a:cs typeface="Times New Roman" panose="02020603050405020304" pitchFamily="18" charset="0"/>
              </a:rPr>
              <a:t>24-hour total daily dose (TDD) </a:t>
            </a:r>
            <a:r>
              <a:rPr lang="en-US" sz="2800" dirty="0">
                <a:latin typeface="Times New Roman" panose="02020603050405020304" pitchFamily="18" charset="0"/>
                <a:cs typeface="Times New Roman" panose="02020603050405020304" pitchFamily="18" charset="0"/>
              </a:rPr>
              <a:t>insulin requirement, the health care provider should use the </a:t>
            </a:r>
            <a:r>
              <a:rPr lang="en-US" sz="2800" b="1" dirty="0">
                <a:solidFill>
                  <a:srgbClr val="C00000"/>
                </a:solidFill>
                <a:latin typeface="Times New Roman" panose="02020603050405020304" pitchFamily="18" charset="0"/>
                <a:cs typeface="Times New Roman" panose="02020603050405020304" pitchFamily="18" charset="0"/>
              </a:rPr>
              <a:t>patient’s current weight </a:t>
            </a:r>
            <a:r>
              <a:rPr lang="en-US" sz="2800" dirty="0">
                <a:latin typeface="Times New Roman" panose="02020603050405020304" pitchFamily="18" charset="0"/>
                <a:cs typeface="Times New Roman" panose="02020603050405020304" pitchFamily="18" charset="0"/>
              </a:rPr>
              <a:t>and the </a:t>
            </a:r>
            <a:r>
              <a:rPr lang="en-US" sz="2800" b="1" dirty="0">
                <a:solidFill>
                  <a:srgbClr val="C00000"/>
                </a:solidFill>
                <a:latin typeface="Times New Roman" panose="02020603050405020304" pitchFamily="18" charset="0"/>
                <a:cs typeface="Times New Roman" panose="02020603050405020304" pitchFamily="18" charset="0"/>
              </a:rPr>
              <a:t>number of weeks of gestation</a:t>
            </a:r>
            <a:r>
              <a:rPr lang="en-US" sz="2800" dirty="0">
                <a:latin typeface="Times New Roman" panose="02020603050405020304" pitchFamily="18" charset="0"/>
                <a:cs typeface="Times New Roman" panose="02020603050405020304" pitchFamily="18" charset="0"/>
              </a:rPr>
              <a:t>. </a:t>
            </a:r>
            <a:br>
              <a:rPr lang="en-US" sz="2800" dirty="0">
                <a:latin typeface="Times New Roman" panose="02020603050405020304" pitchFamily="18" charset="0"/>
                <a:cs typeface="Times New Roman" panose="02020603050405020304" pitchFamily="18" charset="0"/>
              </a:rPr>
            </a:br>
            <a:r>
              <a:rPr lang="en-US" sz="2800" dirty="0" smtClean="0">
                <a:latin typeface="Times New Roman" panose="02020603050405020304" pitchFamily="18" charset="0"/>
                <a:cs typeface="Times New Roman" panose="02020603050405020304" pitchFamily="18" charset="0"/>
              </a:rPr>
              <a:t>Table </a:t>
            </a:r>
            <a:r>
              <a:rPr lang="en-US" sz="2800" dirty="0">
                <a:latin typeface="Times New Roman" panose="02020603050405020304" pitchFamily="18" charset="0"/>
                <a:cs typeface="Times New Roman" panose="02020603050405020304" pitchFamily="18" charset="0"/>
              </a:rPr>
              <a:t>below includes dosing recommendations for women with DM1, DM2, and GDM. </a:t>
            </a:r>
            <a:br>
              <a:rPr lang="en-US" sz="2800" dirty="0">
                <a:latin typeface="Times New Roman" panose="02020603050405020304" pitchFamily="18" charset="0"/>
                <a:cs typeface="Times New Roman" panose="02020603050405020304" pitchFamily="18" charset="0"/>
              </a:rPr>
            </a:br>
            <a:r>
              <a:rPr lang="en-US" sz="2800" dirty="0">
                <a:latin typeface="Times New Roman" panose="02020603050405020304" pitchFamily="18" charset="0"/>
                <a:cs typeface="Times New Roman" panose="02020603050405020304" pitchFamily="18" charset="0"/>
              </a:rPr>
              <a:t/>
            </a:r>
            <a:br>
              <a:rPr lang="en-US" sz="2800" dirty="0">
                <a:latin typeface="Times New Roman" panose="02020603050405020304" pitchFamily="18" charset="0"/>
                <a:cs typeface="Times New Roman" panose="02020603050405020304" pitchFamily="18" charset="0"/>
              </a:rPr>
            </a:br>
            <a:endParaRPr lang="en-US" sz="28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3505200"/>
            <a:ext cx="8229600" cy="2620963"/>
          </a:xfrm>
        </p:spPr>
        <p:txBody>
          <a:bodyPr/>
          <a:lstStyle/>
          <a:p>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3400" y="3200400"/>
            <a:ext cx="8229600" cy="327660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212282410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3400" y="171450"/>
            <a:ext cx="7620000" cy="280035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a:extLst>
            <a:ext uri="{909E8E84-426E-40DD-AFC4-6F175D3DCCD1}">
              <a14:hiddenFill xmlns:a14="http://schemas.microsoft.com/office/drawing/2010/main">
                <a:solidFill>
                  <a:schemeClr val="accent1"/>
                </a:solidFill>
              </a14:hiddenFill>
            </a:ext>
          </a:extLst>
        </p:spPr>
      </p:pic>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3200400"/>
            <a:ext cx="7620000" cy="3208337"/>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142245182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2"/>
          </a:lnRef>
          <a:fillRef idx="1">
            <a:schemeClr val="lt1"/>
          </a:fillRef>
          <a:effectRef idx="0">
            <a:schemeClr val="accent2"/>
          </a:effectRef>
          <a:fontRef idx="minor">
            <a:schemeClr val="dk1"/>
          </a:fontRef>
        </p:style>
        <p:txBody>
          <a:bodyPr/>
          <a:lstStyle/>
          <a:p>
            <a:r>
              <a:rPr lang="en-US" b="1" dirty="0">
                <a:latin typeface="Times New Roman" panose="02020603050405020304" pitchFamily="18" charset="0"/>
                <a:cs typeface="Times New Roman" panose="02020603050405020304" pitchFamily="18" charset="0"/>
              </a:rPr>
              <a:t>Management </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1600200"/>
            <a:ext cx="8229600" cy="4724400"/>
          </a:xfrm>
        </p:spPr>
        <p:style>
          <a:lnRef idx="2">
            <a:schemeClr val="accent1"/>
          </a:lnRef>
          <a:fillRef idx="1">
            <a:schemeClr val="lt1"/>
          </a:fillRef>
          <a:effectRef idx="0">
            <a:schemeClr val="accent1"/>
          </a:effectRef>
          <a:fontRef idx="minor">
            <a:schemeClr val="dk1"/>
          </a:fontRef>
        </p:style>
        <p:txBody>
          <a:bodyPr>
            <a:normAutofit fontScale="55000" lnSpcReduction="20000"/>
          </a:bodyPr>
          <a:lstStyle/>
          <a:p>
            <a:endParaRPr lang="en-US" dirty="0">
              <a:latin typeface="Times New Roman" panose="02020603050405020304" pitchFamily="18" charset="0"/>
              <a:cs typeface="Times New Roman" panose="02020603050405020304" pitchFamily="18" charset="0"/>
            </a:endParaRPr>
          </a:p>
          <a:p>
            <a:pPr algn="just"/>
            <a:r>
              <a:rPr lang="en-US" sz="4400" dirty="0">
                <a:latin typeface="Times New Roman" panose="02020603050405020304" pitchFamily="18" charset="0"/>
                <a:cs typeface="Times New Roman" panose="02020603050405020304" pitchFamily="18" charset="0"/>
              </a:rPr>
              <a:t>If a patient experiences nocturnal hypoglycemia (less than 60 mg/</a:t>
            </a:r>
            <a:r>
              <a:rPr lang="en-US" sz="4400" dirty="0" err="1">
                <a:latin typeface="Times New Roman" panose="02020603050405020304" pitchFamily="18" charset="0"/>
                <a:cs typeface="Times New Roman" panose="02020603050405020304" pitchFamily="18" charset="0"/>
              </a:rPr>
              <a:t>dL</a:t>
            </a:r>
            <a:r>
              <a:rPr lang="en-US" sz="4400" dirty="0">
                <a:latin typeface="Times New Roman" panose="02020603050405020304" pitchFamily="18" charset="0"/>
                <a:cs typeface="Times New Roman" panose="02020603050405020304" pitchFamily="18" charset="0"/>
              </a:rPr>
              <a:t>), the evening regimen of rapid-acting and intermediate-acting insulin may be split to give the rapid-acting before dinner and intermediate-acting insulin before the important bedtime snack. </a:t>
            </a:r>
          </a:p>
          <a:p>
            <a:pPr algn="just"/>
            <a:r>
              <a:rPr lang="en-US" sz="4400" dirty="0" smtClean="0">
                <a:latin typeface="Times New Roman" panose="02020603050405020304" pitchFamily="18" charset="0"/>
                <a:cs typeface="Times New Roman" panose="02020603050405020304" pitchFamily="18" charset="0"/>
              </a:rPr>
              <a:t>The </a:t>
            </a:r>
            <a:r>
              <a:rPr lang="en-US" sz="4400" dirty="0">
                <a:latin typeface="Times New Roman" panose="02020603050405020304" pitchFamily="18" charset="0"/>
                <a:cs typeface="Times New Roman" panose="02020603050405020304" pitchFamily="18" charset="0"/>
              </a:rPr>
              <a:t>goal is to first achieve normal AM fasting values and then focus on the rest of the glucose profile. </a:t>
            </a:r>
          </a:p>
          <a:p>
            <a:pPr algn="just"/>
            <a:r>
              <a:rPr lang="en-US" sz="4400" dirty="0" smtClean="0">
                <a:latin typeface="Times New Roman" panose="02020603050405020304" pitchFamily="18" charset="0"/>
                <a:cs typeface="Times New Roman" panose="02020603050405020304" pitchFamily="18" charset="0"/>
              </a:rPr>
              <a:t>If </a:t>
            </a:r>
            <a:r>
              <a:rPr lang="en-US" sz="4400" dirty="0">
                <a:latin typeface="Times New Roman" panose="02020603050405020304" pitchFamily="18" charset="0"/>
                <a:cs typeface="Times New Roman" panose="02020603050405020304" pitchFamily="18" charset="0"/>
              </a:rPr>
              <a:t>nocturnal hypoglycemia is identified, patients should have the evening dose of intermediate- or long-acting insulin reduced. Delaying NPH administration until bedtime may help minimize nocturnal hypoglycemia. Otherwise, the caloric intake (especially protein) at the bedtime snack may be increased. </a:t>
            </a:r>
          </a:p>
          <a:p>
            <a:endParaRPr lang="en-US" dirty="0"/>
          </a:p>
        </p:txBody>
      </p:sp>
    </p:spTree>
    <p:extLst>
      <p:ext uri="{BB962C8B-B14F-4D97-AF65-F5344CB8AC3E}">
        <p14:creationId xmlns:p14="http://schemas.microsoft.com/office/powerpoint/2010/main" val="274371408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2"/>
          </a:lnRef>
          <a:fillRef idx="1">
            <a:schemeClr val="lt1"/>
          </a:fillRef>
          <a:effectRef idx="0">
            <a:schemeClr val="accent2"/>
          </a:effectRef>
          <a:fontRef idx="minor">
            <a:schemeClr val="dk1"/>
          </a:fontRef>
        </p:style>
        <p:txBody>
          <a:bodyPr/>
          <a:lstStyle/>
          <a:p>
            <a:r>
              <a:rPr lang="en-US" b="1" dirty="0" smtClean="0">
                <a:latin typeface="Times New Roman" panose="02020603050405020304" pitchFamily="18" charset="0"/>
                <a:cs typeface="Times New Roman" panose="02020603050405020304" pitchFamily="18" charset="0"/>
              </a:rPr>
              <a:t>Home work</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style>
          <a:lnRef idx="2">
            <a:schemeClr val="accent1"/>
          </a:lnRef>
          <a:fillRef idx="1">
            <a:schemeClr val="lt1"/>
          </a:fillRef>
          <a:effectRef idx="0">
            <a:schemeClr val="accent1"/>
          </a:effectRef>
          <a:fontRef idx="minor">
            <a:schemeClr val="dk1"/>
          </a:fontRef>
        </p:style>
        <p:txBody>
          <a:bodyPr/>
          <a:lstStyle/>
          <a:p>
            <a:r>
              <a:rPr lang="en-US" dirty="0" smtClean="0"/>
              <a:t>Why hypocalcemia occur in infant of diabetic mother?</a:t>
            </a:r>
            <a:endParaRPr lang="en-US" dirty="0"/>
          </a:p>
        </p:txBody>
      </p:sp>
    </p:spTree>
    <p:extLst>
      <p:ext uri="{BB962C8B-B14F-4D97-AF65-F5344CB8AC3E}">
        <p14:creationId xmlns:p14="http://schemas.microsoft.com/office/powerpoint/2010/main" val="9578652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Thank You for a Memorable 2018 at the Littleover Lodge ..."/>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66860" cy="76809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2098067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style>
          <a:lnRef idx="2">
            <a:schemeClr val="accent2"/>
          </a:lnRef>
          <a:fillRef idx="1">
            <a:schemeClr val="lt1"/>
          </a:fillRef>
          <a:effectRef idx="0">
            <a:schemeClr val="accent2"/>
          </a:effectRef>
          <a:fontRef idx="minor">
            <a:schemeClr val="dk1"/>
          </a:fontRef>
        </p:style>
        <p:txBody>
          <a:bodyPr/>
          <a:lstStyle/>
          <a:p>
            <a:r>
              <a:rPr lang="en-US" b="1" dirty="0" smtClean="0"/>
              <a:t>Gestational </a:t>
            </a:r>
            <a:r>
              <a:rPr lang="en-US" b="1" dirty="0"/>
              <a:t>Diabetes </a:t>
            </a:r>
            <a:r>
              <a:rPr lang="en-US" b="1" dirty="0" smtClean="0"/>
              <a:t>Case</a:t>
            </a:r>
            <a:endParaRPr lang="en-US" dirty="0"/>
          </a:p>
        </p:txBody>
      </p:sp>
      <p:sp>
        <p:nvSpPr>
          <p:cNvPr id="3" name="Content Placeholder 2"/>
          <p:cNvSpPr>
            <a:spLocks noGrp="1"/>
          </p:cNvSpPr>
          <p:nvPr>
            <p:ph idx="1"/>
          </p:nvPr>
        </p:nvSpPr>
        <p:spPr>
          <a:xfrm>
            <a:off x="457200" y="1371600"/>
            <a:ext cx="8229600" cy="4754563"/>
          </a:xfrm>
        </p:spPr>
        <p:style>
          <a:lnRef idx="2">
            <a:schemeClr val="accent1"/>
          </a:lnRef>
          <a:fillRef idx="1">
            <a:schemeClr val="lt1"/>
          </a:fillRef>
          <a:effectRef idx="0">
            <a:schemeClr val="accent1"/>
          </a:effectRef>
          <a:fontRef idx="minor">
            <a:schemeClr val="dk1"/>
          </a:fontRef>
        </p:style>
        <p:txBody>
          <a:bodyPr>
            <a:noAutofit/>
          </a:bodyPr>
          <a:lstStyle/>
          <a:p>
            <a:pPr marL="0" indent="0" algn="just">
              <a:buNone/>
            </a:pPr>
            <a:r>
              <a:rPr lang="en-US" sz="2800" dirty="0" smtClean="0">
                <a:latin typeface="Times New Roman" panose="02020603050405020304" pitchFamily="18" charset="0"/>
                <a:cs typeface="Times New Roman" panose="02020603050405020304" pitchFamily="18" charset="0"/>
              </a:rPr>
              <a:t>A </a:t>
            </a:r>
            <a:r>
              <a:rPr lang="en-US" sz="2800" dirty="0">
                <a:latin typeface="Times New Roman" panose="02020603050405020304" pitchFamily="18" charset="0"/>
                <a:cs typeface="Times New Roman" panose="02020603050405020304" pitchFamily="18" charset="0"/>
              </a:rPr>
              <a:t>28-year-old </a:t>
            </a:r>
            <a:r>
              <a:rPr lang="en-US" sz="2800" dirty="0" smtClean="0">
                <a:latin typeface="Times New Roman" panose="02020603050405020304" pitchFamily="18" charset="0"/>
                <a:cs typeface="Times New Roman" panose="02020603050405020304" pitchFamily="18" charset="0"/>
              </a:rPr>
              <a:t>G4P2A1 </a:t>
            </a:r>
            <a:r>
              <a:rPr lang="en-US" sz="2800" dirty="0">
                <a:latin typeface="Times New Roman" panose="02020603050405020304" pitchFamily="18" charset="0"/>
                <a:cs typeface="Times New Roman" panose="02020603050405020304" pitchFamily="18" charset="0"/>
              </a:rPr>
              <a:t>presents to </a:t>
            </a:r>
            <a:r>
              <a:rPr lang="en-US" sz="2800" dirty="0" smtClean="0">
                <a:latin typeface="Times New Roman" panose="02020603050405020304" pitchFamily="18" charset="0"/>
                <a:cs typeface="Times New Roman" panose="02020603050405020304" pitchFamily="18" charset="0"/>
              </a:rPr>
              <a:t>a doctor </a:t>
            </a:r>
            <a:r>
              <a:rPr lang="en-US" sz="2800" dirty="0">
                <a:latin typeface="Times New Roman" panose="02020603050405020304" pitchFamily="18" charset="0"/>
                <a:cs typeface="Times New Roman" panose="02020603050405020304" pitchFamily="18" charset="0"/>
              </a:rPr>
              <a:t>for a routine prenatal </a:t>
            </a:r>
            <a:r>
              <a:rPr lang="en-US" sz="2800" dirty="0" smtClean="0">
                <a:latin typeface="Times New Roman" panose="02020603050405020304" pitchFamily="18" charset="0"/>
                <a:cs typeface="Times New Roman" panose="02020603050405020304" pitchFamily="18" charset="0"/>
              </a:rPr>
              <a:t>visit at </a:t>
            </a:r>
            <a:r>
              <a:rPr lang="en-US" sz="2800" dirty="0">
                <a:latin typeface="Times New Roman" panose="02020603050405020304" pitchFamily="18" charset="0"/>
                <a:cs typeface="Times New Roman" panose="02020603050405020304" pitchFamily="18" charset="0"/>
              </a:rPr>
              <a:t>24 weeks’ gestation. Her physical examination is unremarkable </a:t>
            </a:r>
            <a:r>
              <a:rPr lang="en-US" sz="2800" dirty="0" smtClean="0">
                <a:latin typeface="Times New Roman" panose="02020603050405020304" pitchFamily="18" charset="0"/>
                <a:cs typeface="Times New Roman" panose="02020603050405020304" pitchFamily="18" charset="0"/>
              </a:rPr>
              <a:t>and fetal </a:t>
            </a:r>
            <a:r>
              <a:rPr lang="en-US" sz="2800" dirty="0">
                <a:latin typeface="Times New Roman" panose="02020603050405020304" pitchFamily="18" charset="0"/>
                <a:cs typeface="Times New Roman" panose="02020603050405020304" pitchFamily="18" charset="0"/>
              </a:rPr>
              <a:t>wellbeing is reassuring. </a:t>
            </a:r>
            <a:r>
              <a:rPr lang="en-US" sz="2800" dirty="0" smtClean="0">
                <a:latin typeface="Times New Roman" panose="02020603050405020304" pitchFamily="18" charset="0"/>
                <a:cs typeface="Times New Roman" panose="02020603050405020304" pitchFamily="18" charset="0"/>
              </a:rPr>
              <a:t>The doctor recommend </a:t>
            </a:r>
            <a:r>
              <a:rPr lang="en-US" sz="2800" dirty="0">
                <a:latin typeface="Times New Roman" panose="02020603050405020304" pitchFamily="18" charset="0"/>
                <a:cs typeface="Times New Roman" panose="02020603050405020304" pitchFamily="18" charset="0"/>
              </a:rPr>
              <a:t>testing for </a:t>
            </a:r>
            <a:r>
              <a:rPr lang="en-US" sz="2800" dirty="0" smtClean="0">
                <a:latin typeface="Times New Roman" panose="02020603050405020304" pitchFamily="18" charset="0"/>
                <a:cs typeface="Times New Roman" panose="02020603050405020304" pitchFamily="18" charset="0"/>
              </a:rPr>
              <a:t>gestational diabetes </a:t>
            </a:r>
            <a:r>
              <a:rPr lang="en-US" sz="2800" dirty="0">
                <a:latin typeface="Times New Roman" panose="02020603050405020304" pitchFamily="18" charset="0"/>
                <a:cs typeface="Times New Roman" panose="02020603050405020304" pitchFamily="18" charset="0"/>
              </a:rPr>
              <a:t>mellitus (GDM).</a:t>
            </a:r>
          </a:p>
          <a:p>
            <a:pPr marL="0" indent="0">
              <a:buNone/>
            </a:pPr>
            <a:r>
              <a:rPr lang="en-US" sz="2800" b="1" dirty="0">
                <a:latin typeface="Times New Roman" panose="02020603050405020304" pitchFamily="18" charset="0"/>
                <a:cs typeface="Times New Roman" panose="02020603050405020304" pitchFamily="18" charset="0"/>
              </a:rPr>
              <a:t>1 </a:t>
            </a:r>
            <a:r>
              <a:rPr lang="en-US" sz="2800" dirty="0">
                <a:latin typeface="Times New Roman" panose="02020603050405020304" pitchFamily="18" charset="0"/>
                <a:cs typeface="Times New Roman" panose="02020603050405020304" pitchFamily="18" charset="0"/>
              </a:rPr>
              <a:t>What is GDM?</a:t>
            </a:r>
          </a:p>
          <a:p>
            <a:pPr marL="0" indent="0">
              <a:buNone/>
            </a:pPr>
            <a:r>
              <a:rPr lang="en-US" sz="2800" b="1" dirty="0">
                <a:latin typeface="Times New Roman" panose="02020603050405020304" pitchFamily="18" charset="0"/>
                <a:cs typeface="Times New Roman" panose="02020603050405020304" pitchFamily="18" charset="0"/>
              </a:rPr>
              <a:t>2 </a:t>
            </a:r>
            <a:r>
              <a:rPr lang="en-US" sz="2800" dirty="0">
                <a:latin typeface="Times New Roman" panose="02020603050405020304" pitchFamily="18" charset="0"/>
                <a:cs typeface="Times New Roman" panose="02020603050405020304" pitchFamily="18" charset="0"/>
              </a:rPr>
              <a:t>Should everyone be screened for GDM? If so, at what </a:t>
            </a:r>
            <a:r>
              <a:rPr lang="en-US" sz="2800" dirty="0" smtClean="0">
                <a:latin typeface="Times New Roman" panose="02020603050405020304" pitchFamily="18" charset="0"/>
                <a:cs typeface="Times New Roman" panose="02020603050405020304" pitchFamily="18" charset="0"/>
              </a:rPr>
              <a:t>gestational age </a:t>
            </a:r>
            <a:r>
              <a:rPr lang="en-US" sz="2800" dirty="0">
                <a:latin typeface="Times New Roman" panose="02020603050405020304" pitchFamily="18" charset="0"/>
                <a:cs typeface="Times New Roman" panose="02020603050405020304" pitchFamily="18" charset="0"/>
              </a:rPr>
              <a:t>should they be screened?</a:t>
            </a:r>
          </a:p>
          <a:p>
            <a:pPr marL="0" indent="0">
              <a:buNone/>
            </a:pPr>
            <a:r>
              <a:rPr lang="en-US" sz="2800" b="1" dirty="0">
                <a:latin typeface="Times New Roman" panose="02020603050405020304" pitchFamily="18" charset="0"/>
                <a:cs typeface="Times New Roman" panose="02020603050405020304" pitchFamily="18" charset="0"/>
              </a:rPr>
              <a:t>3 </a:t>
            </a:r>
            <a:r>
              <a:rPr lang="en-US" sz="2800" dirty="0">
                <a:latin typeface="Times New Roman" panose="02020603050405020304" pitchFamily="18" charset="0"/>
                <a:cs typeface="Times New Roman" panose="02020603050405020304" pitchFamily="18" charset="0"/>
              </a:rPr>
              <a:t>Her 1-hour </a:t>
            </a:r>
            <a:r>
              <a:rPr lang="en-US" sz="2800" dirty="0" smtClean="0">
                <a:latin typeface="Times New Roman" panose="02020603050405020304" pitchFamily="18" charset="0"/>
                <a:cs typeface="Times New Roman" panose="02020603050405020304" pitchFamily="18" charset="0"/>
              </a:rPr>
              <a:t>OGTT </a:t>
            </a:r>
            <a:r>
              <a:rPr lang="en-US" sz="2800" dirty="0">
                <a:latin typeface="Times New Roman" panose="02020603050405020304" pitchFamily="18" charset="0"/>
                <a:cs typeface="Times New Roman" panose="02020603050405020304" pitchFamily="18" charset="0"/>
              </a:rPr>
              <a:t>is 182 mg/</a:t>
            </a:r>
            <a:r>
              <a:rPr lang="en-US" sz="2800" dirty="0" err="1">
                <a:latin typeface="Times New Roman" panose="02020603050405020304" pitchFamily="18" charset="0"/>
                <a:cs typeface="Times New Roman" panose="02020603050405020304" pitchFamily="18" charset="0"/>
              </a:rPr>
              <a:t>dL</a:t>
            </a:r>
            <a:r>
              <a:rPr lang="en-US" sz="2800" dirty="0">
                <a:latin typeface="Times New Roman" panose="02020603050405020304" pitchFamily="18" charset="0"/>
                <a:cs typeface="Times New Roman" panose="02020603050405020304" pitchFamily="18" charset="0"/>
              </a:rPr>
              <a:t>. Does she have GDM?</a:t>
            </a:r>
          </a:p>
        </p:txBody>
      </p:sp>
    </p:spTree>
    <p:extLst>
      <p:ext uri="{BB962C8B-B14F-4D97-AF65-F5344CB8AC3E}">
        <p14:creationId xmlns:p14="http://schemas.microsoft.com/office/powerpoint/2010/main" val="170069488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2"/>
          </a:lnRef>
          <a:fillRef idx="1">
            <a:schemeClr val="lt1"/>
          </a:fillRef>
          <a:effectRef idx="0">
            <a:schemeClr val="accent2"/>
          </a:effectRef>
          <a:fontRef idx="minor">
            <a:schemeClr val="dk1"/>
          </a:fontRef>
        </p:style>
        <p:txBody>
          <a:bodyPr/>
          <a:lstStyle/>
          <a:p>
            <a:r>
              <a:rPr lang="en-US" b="1" dirty="0" smtClean="0">
                <a:latin typeface="Times New Roman" panose="02020603050405020304" pitchFamily="18" charset="0"/>
                <a:cs typeface="Times New Roman" panose="02020603050405020304" pitchFamily="18" charset="0"/>
              </a:rPr>
              <a:t>Gestational </a:t>
            </a:r>
            <a:r>
              <a:rPr lang="en-US" b="1" dirty="0">
                <a:latin typeface="Times New Roman" panose="02020603050405020304" pitchFamily="18" charset="0"/>
                <a:cs typeface="Times New Roman" panose="02020603050405020304" pitchFamily="18" charset="0"/>
              </a:rPr>
              <a:t>Diabetes </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style>
          <a:lnRef idx="2">
            <a:schemeClr val="accent2"/>
          </a:lnRef>
          <a:fillRef idx="1">
            <a:schemeClr val="lt1"/>
          </a:fillRef>
          <a:effectRef idx="0">
            <a:schemeClr val="accent2"/>
          </a:effectRef>
          <a:fontRef idx="minor">
            <a:schemeClr val="dk1"/>
          </a:fontRef>
        </p:style>
        <p:txBody>
          <a:bodyPr>
            <a:normAutofit fontScale="85000" lnSpcReduction="20000"/>
          </a:bodyPr>
          <a:lstStyle/>
          <a:p>
            <a:endParaRPr lang="en-US" dirty="0"/>
          </a:p>
          <a:p>
            <a:pPr algn="just"/>
            <a:r>
              <a:rPr lang="en-US" dirty="0">
                <a:latin typeface="Times New Roman" panose="02020603050405020304" pitchFamily="18" charset="0"/>
                <a:cs typeface="Times New Roman" panose="02020603050405020304" pitchFamily="18" charset="0"/>
              </a:rPr>
              <a:t>Gestational Diabetes (GD) is the most common type of diabetes complicating pregnancy, and most patients are obese. </a:t>
            </a:r>
          </a:p>
          <a:p>
            <a:pPr algn="just"/>
            <a:r>
              <a:rPr lang="en-US" dirty="0" smtClean="0">
                <a:latin typeface="Times New Roman" panose="02020603050405020304" pitchFamily="18" charset="0"/>
                <a:cs typeface="Times New Roman" panose="02020603050405020304" pitchFamily="18" charset="0"/>
              </a:rPr>
              <a:t>The </a:t>
            </a:r>
            <a:r>
              <a:rPr lang="en-US" dirty="0">
                <a:latin typeface="Times New Roman" panose="02020603050405020304" pitchFamily="18" charset="0"/>
                <a:cs typeface="Times New Roman" panose="02020603050405020304" pitchFamily="18" charset="0"/>
              </a:rPr>
              <a:t>women with GD have a normal oral glucose tolerance test (OGTT) when she is not pregnant, so her disease usually is mild. </a:t>
            </a:r>
          </a:p>
          <a:p>
            <a:pPr algn="just"/>
            <a:r>
              <a:rPr lang="en-US" dirty="0" smtClean="0">
                <a:latin typeface="Times New Roman" panose="02020603050405020304" pitchFamily="18" charset="0"/>
                <a:cs typeface="Times New Roman" panose="02020603050405020304" pitchFamily="18" charset="0"/>
              </a:rPr>
              <a:t>Pregnancy </a:t>
            </a:r>
            <a:r>
              <a:rPr lang="en-US" dirty="0">
                <a:latin typeface="Times New Roman" panose="02020603050405020304" pitchFamily="18" charset="0"/>
                <a:cs typeface="Times New Roman" panose="02020603050405020304" pitchFamily="18" charset="0"/>
              </a:rPr>
              <a:t>is associated with increased tissue resistance to insulin, resulting in increased levels of blood insulin as well as glucose and </a:t>
            </a:r>
            <a:r>
              <a:rPr lang="en-US" dirty="0" smtClean="0">
                <a:latin typeface="Times New Roman" panose="02020603050405020304" pitchFamily="18" charset="0"/>
                <a:cs typeface="Times New Roman" panose="02020603050405020304" pitchFamily="18" charset="0"/>
              </a:rPr>
              <a:t>triglycerides. </a:t>
            </a:r>
            <a:endParaRPr lang="en-US" dirty="0">
              <a:latin typeface="Times New Roman" panose="02020603050405020304" pitchFamily="18" charset="0"/>
              <a:cs typeface="Times New Roman" panose="02020603050405020304" pitchFamily="18" charset="0"/>
            </a:endParaRPr>
          </a:p>
          <a:p>
            <a:pPr algn="just"/>
            <a:r>
              <a:rPr lang="en-US" dirty="0" smtClean="0">
                <a:latin typeface="Times New Roman" panose="02020603050405020304" pitchFamily="18" charset="0"/>
                <a:cs typeface="Times New Roman" panose="02020603050405020304" pitchFamily="18" charset="0"/>
              </a:rPr>
              <a:t>These </a:t>
            </a:r>
            <a:r>
              <a:rPr lang="en-US" dirty="0">
                <a:latin typeface="Times New Roman" panose="02020603050405020304" pitchFamily="18" charset="0"/>
                <a:cs typeface="Times New Roman" panose="02020603050405020304" pitchFamily="18" charset="0"/>
              </a:rPr>
              <a:t>changes are due to placental </a:t>
            </a:r>
            <a:r>
              <a:rPr lang="en-US" dirty="0" err="1"/>
              <a:t>lactogen</a:t>
            </a:r>
            <a:r>
              <a:rPr lang="en-US" dirty="0"/>
              <a:t> and elevated circulating </a:t>
            </a:r>
            <a:r>
              <a:rPr lang="en-US" dirty="0" smtClean="0"/>
              <a:t>estrogens </a:t>
            </a:r>
            <a:r>
              <a:rPr lang="en-US" dirty="0"/>
              <a:t>and progesterone. </a:t>
            </a:r>
          </a:p>
          <a:p>
            <a:endParaRPr lang="en-US" dirty="0"/>
          </a:p>
        </p:txBody>
      </p:sp>
    </p:spTree>
    <p:extLst>
      <p:ext uri="{BB962C8B-B14F-4D97-AF65-F5344CB8AC3E}">
        <p14:creationId xmlns:p14="http://schemas.microsoft.com/office/powerpoint/2010/main" val="267959107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2"/>
          </a:lnRef>
          <a:fillRef idx="1">
            <a:schemeClr val="lt1"/>
          </a:fillRef>
          <a:effectRef idx="0">
            <a:schemeClr val="accent2"/>
          </a:effectRef>
          <a:fontRef idx="minor">
            <a:schemeClr val="dk1"/>
          </a:fontRef>
        </p:style>
        <p:txBody>
          <a:bodyPr/>
          <a:lstStyle/>
          <a:p>
            <a:r>
              <a:rPr lang="en-US" dirty="0" smtClean="0"/>
              <a:t>Placental </a:t>
            </a:r>
            <a:r>
              <a:rPr lang="en-US" dirty="0" err="1" smtClean="0"/>
              <a:t>Lactogen</a:t>
            </a:r>
            <a:r>
              <a:rPr lang="en-US" dirty="0" smtClean="0"/>
              <a:t> </a:t>
            </a:r>
            <a:endParaRPr lang="en-US" dirty="0"/>
          </a:p>
        </p:txBody>
      </p:sp>
      <p:sp>
        <p:nvSpPr>
          <p:cNvPr id="3" name="Content Placeholder 2"/>
          <p:cNvSpPr>
            <a:spLocks noGrp="1"/>
          </p:cNvSpPr>
          <p:nvPr>
            <p:ph idx="1"/>
          </p:nvPr>
        </p:nvSpPr>
        <p:spPr>
          <a:xfrm>
            <a:off x="533400" y="1508918"/>
            <a:ext cx="8382000" cy="5196682"/>
          </a:xfrm>
        </p:spPr>
        <p:style>
          <a:lnRef idx="2">
            <a:schemeClr val="accent1"/>
          </a:lnRef>
          <a:fillRef idx="1">
            <a:schemeClr val="lt1"/>
          </a:fillRef>
          <a:effectRef idx="0">
            <a:schemeClr val="accent1"/>
          </a:effectRef>
          <a:fontRef idx="minor">
            <a:schemeClr val="dk1"/>
          </a:fontRef>
        </p:style>
        <p:txBody>
          <a:bodyPr/>
          <a:lstStyle/>
          <a:p>
            <a:pPr marL="0" indent="0">
              <a:buNone/>
            </a:pPr>
            <a:r>
              <a:rPr lang="en-US" dirty="0" smtClean="0"/>
              <a:t>Action:</a:t>
            </a:r>
          </a:p>
          <a:p>
            <a:pPr marL="0" indent="0">
              <a:buNone/>
            </a:pPr>
            <a:endParaRPr lang="en-US" dirty="0"/>
          </a:p>
        </p:txBody>
      </p:sp>
      <p:sp>
        <p:nvSpPr>
          <p:cNvPr id="4" name="Down Arrow 3"/>
          <p:cNvSpPr/>
          <p:nvPr/>
        </p:nvSpPr>
        <p:spPr>
          <a:xfrm>
            <a:off x="685800" y="2438400"/>
            <a:ext cx="484632" cy="978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own Arrow 4"/>
          <p:cNvSpPr/>
          <p:nvPr/>
        </p:nvSpPr>
        <p:spPr>
          <a:xfrm>
            <a:off x="685800" y="3886200"/>
            <a:ext cx="484632" cy="978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Down Arrow 5"/>
          <p:cNvSpPr/>
          <p:nvPr/>
        </p:nvSpPr>
        <p:spPr>
          <a:xfrm rot="10800000">
            <a:off x="757428" y="5181600"/>
            <a:ext cx="484632" cy="978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1257300" y="2422636"/>
            <a:ext cx="7239000" cy="830997"/>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sz="2400" b="1" dirty="0" smtClean="0">
                <a:latin typeface="Times New Roman" panose="02020603050405020304" pitchFamily="18" charset="0"/>
                <a:cs typeface="Times New Roman" panose="02020603050405020304" pitchFamily="18" charset="0"/>
              </a:rPr>
              <a:t>Maternal insulin sensitivity leading  to increase blood glucose level  </a:t>
            </a:r>
            <a:endParaRPr lang="en-US" sz="2400" b="1" dirty="0">
              <a:latin typeface="Times New Roman" panose="02020603050405020304" pitchFamily="18" charset="0"/>
              <a:cs typeface="Times New Roman" panose="02020603050405020304" pitchFamily="18" charset="0"/>
            </a:endParaRPr>
          </a:p>
        </p:txBody>
      </p:sp>
      <p:sp>
        <p:nvSpPr>
          <p:cNvPr id="8" name="TextBox 7"/>
          <p:cNvSpPr txBox="1"/>
          <p:nvPr/>
        </p:nvSpPr>
        <p:spPr>
          <a:xfrm>
            <a:off x="1264482" y="4144571"/>
            <a:ext cx="7381380" cy="461665"/>
          </a:xfrm>
          <a:prstGeom prst="rect">
            <a:avLst/>
          </a:prstGeom>
        </p:spPr>
        <p:style>
          <a:lnRef idx="2">
            <a:schemeClr val="accent2"/>
          </a:lnRef>
          <a:fillRef idx="1">
            <a:schemeClr val="lt1"/>
          </a:fillRef>
          <a:effectRef idx="0">
            <a:schemeClr val="accent2"/>
          </a:effectRef>
          <a:fontRef idx="minor">
            <a:schemeClr val="dk1"/>
          </a:fontRef>
        </p:style>
        <p:txBody>
          <a:bodyPr wrap="none" rtlCol="0">
            <a:spAutoFit/>
          </a:bodyPr>
          <a:lstStyle/>
          <a:p>
            <a:r>
              <a:rPr lang="en-US" sz="2400" b="1" dirty="0" smtClean="0">
                <a:latin typeface="Times New Roman" panose="02020603050405020304" pitchFamily="18" charset="0"/>
                <a:cs typeface="Times New Roman" panose="02020603050405020304" pitchFamily="18" charset="0"/>
              </a:rPr>
              <a:t>Maternal glucose utilization to increase fetus nutrition </a:t>
            </a:r>
            <a:endParaRPr lang="en-US" sz="2400" b="1" dirty="0">
              <a:latin typeface="Times New Roman" panose="02020603050405020304" pitchFamily="18" charset="0"/>
              <a:cs typeface="Times New Roman" panose="02020603050405020304" pitchFamily="18" charset="0"/>
            </a:endParaRPr>
          </a:p>
        </p:txBody>
      </p:sp>
      <p:sp>
        <p:nvSpPr>
          <p:cNvPr id="9" name="TextBox 8"/>
          <p:cNvSpPr txBox="1"/>
          <p:nvPr/>
        </p:nvSpPr>
        <p:spPr>
          <a:xfrm>
            <a:off x="1377122" y="5329011"/>
            <a:ext cx="7281040" cy="830997"/>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sz="2400" b="1" dirty="0" smtClean="0">
                <a:latin typeface="Times New Roman" panose="02020603050405020304" pitchFamily="18" charset="0"/>
                <a:cs typeface="Times New Roman" panose="02020603050405020304" pitchFamily="18" charset="0"/>
              </a:rPr>
              <a:t>Lipolysis leading to release fatty acid which considered as fuel to fetus </a:t>
            </a:r>
            <a:endParaRPr lang="en-US"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4945113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2"/>
          </a:lnRef>
          <a:fillRef idx="1">
            <a:schemeClr val="lt1"/>
          </a:fillRef>
          <a:effectRef idx="0">
            <a:schemeClr val="accent2"/>
          </a:effectRef>
          <a:fontRef idx="minor">
            <a:schemeClr val="dk1"/>
          </a:fontRef>
        </p:style>
        <p:txBody>
          <a:bodyPr>
            <a:normAutofit fontScale="90000"/>
          </a:bodyPr>
          <a:lstStyle/>
          <a:p>
            <a:r>
              <a:rPr lang="en-US" b="1" dirty="0"/>
              <a:t>Risk factors for gestational diabetes mellitus (GDM) </a:t>
            </a:r>
            <a:endParaRPr lang="en-US" dirty="0"/>
          </a:p>
        </p:txBody>
      </p:sp>
      <p:sp>
        <p:nvSpPr>
          <p:cNvPr id="3" name="Content Placeholder 2"/>
          <p:cNvSpPr>
            <a:spLocks noGrp="1"/>
          </p:cNvSpPr>
          <p:nvPr>
            <p:ph idx="1"/>
          </p:nvPr>
        </p:nvSpPr>
        <p:spPr>
          <a:xfrm>
            <a:off x="457200" y="1600200"/>
            <a:ext cx="8229600" cy="5105400"/>
          </a:xfrm>
        </p:spPr>
        <p:style>
          <a:lnRef idx="2">
            <a:schemeClr val="accent1"/>
          </a:lnRef>
          <a:fillRef idx="1">
            <a:schemeClr val="lt1"/>
          </a:fillRef>
          <a:effectRef idx="0">
            <a:schemeClr val="accent1"/>
          </a:effectRef>
          <a:fontRef idx="minor">
            <a:schemeClr val="dk1"/>
          </a:fontRef>
        </p:style>
        <p:txBody>
          <a:bodyPr>
            <a:normAutofit/>
          </a:bodyPr>
          <a:lstStyle/>
          <a:p>
            <a:pPr marL="0" indent="0">
              <a:buNone/>
            </a:pPr>
            <a:r>
              <a:rPr lang="en-US" dirty="0"/>
              <a:t>1. Maternal age greater than 30 years. </a:t>
            </a:r>
          </a:p>
          <a:p>
            <a:pPr marL="0" indent="0">
              <a:buNone/>
            </a:pPr>
            <a:r>
              <a:rPr lang="en-US" dirty="0"/>
              <a:t>2. Previous </a:t>
            </a:r>
            <a:r>
              <a:rPr lang="en-US" dirty="0" err="1"/>
              <a:t>macrosomic</a:t>
            </a:r>
            <a:r>
              <a:rPr lang="en-US" dirty="0"/>
              <a:t>, malformed, or stillborn infant. </a:t>
            </a:r>
          </a:p>
          <a:p>
            <a:pPr marL="0" indent="0">
              <a:buNone/>
            </a:pPr>
            <a:r>
              <a:rPr lang="en-US" dirty="0"/>
              <a:t>3. GDM in a previous pregnancy. </a:t>
            </a:r>
          </a:p>
          <a:p>
            <a:pPr marL="0" indent="0">
              <a:buNone/>
            </a:pPr>
            <a:r>
              <a:rPr lang="en-US" dirty="0"/>
              <a:t>4. Family history or diabetes. </a:t>
            </a:r>
          </a:p>
          <a:p>
            <a:pPr marL="0" indent="0">
              <a:buNone/>
            </a:pPr>
            <a:r>
              <a:rPr lang="en-US" dirty="0"/>
              <a:t>5. Maternal obesity. </a:t>
            </a:r>
          </a:p>
          <a:p>
            <a:pPr marL="0" indent="0">
              <a:buNone/>
            </a:pPr>
            <a:r>
              <a:rPr lang="en-US" dirty="0"/>
              <a:t>6. Persistent </a:t>
            </a:r>
            <a:r>
              <a:rPr lang="en-US" dirty="0" err="1"/>
              <a:t>glucosuria</a:t>
            </a:r>
            <a:r>
              <a:rPr lang="en-US" dirty="0"/>
              <a:t>. </a:t>
            </a:r>
          </a:p>
          <a:p>
            <a:pPr marL="0" indent="0">
              <a:buNone/>
            </a:pPr>
            <a:r>
              <a:rPr lang="en-US" dirty="0"/>
              <a:t>7. Chronic use of certain drug such as β-agonists or corticosteroids. </a:t>
            </a:r>
          </a:p>
        </p:txBody>
      </p:sp>
    </p:spTree>
    <p:extLst>
      <p:ext uri="{BB962C8B-B14F-4D97-AF65-F5344CB8AC3E}">
        <p14:creationId xmlns:p14="http://schemas.microsoft.com/office/powerpoint/2010/main" val="43891242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style>
          <a:lnRef idx="2">
            <a:schemeClr val="accent2"/>
          </a:lnRef>
          <a:fillRef idx="1">
            <a:schemeClr val="lt1"/>
          </a:fillRef>
          <a:effectRef idx="0">
            <a:schemeClr val="accent2"/>
          </a:effectRef>
          <a:fontRef idx="minor">
            <a:schemeClr val="dk1"/>
          </a:fontRef>
        </p:style>
        <p:txBody>
          <a:bodyPr>
            <a:normAutofit fontScale="90000"/>
          </a:bodyPr>
          <a:lstStyle/>
          <a:p>
            <a:r>
              <a:rPr lang="en-US" b="1" dirty="0">
                <a:latin typeface="Times New Roman" panose="02020603050405020304" pitchFamily="18" charset="0"/>
                <a:cs typeface="Times New Roman" panose="02020603050405020304" pitchFamily="18" charset="0"/>
              </a:rPr>
              <a:t>Maternal Problems </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1143000"/>
            <a:ext cx="8229600" cy="5486400"/>
          </a:xfrm>
        </p:spPr>
        <p:style>
          <a:lnRef idx="2">
            <a:schemeClr val="accent1"/>
          </a:lnRef>
          <a:fillRef idx="1">
            <a:schemeClr val="lt1"/>
          </a:fillRef>
          <a:effectRef idx="0">
            <a:schemeClr val="accent1"/>
          </a:effectRef>
          <a:fontRef idx="minor">
            <a:schemeClr val="dk1"/>
          </a:fontRef>
        </p:style>
        <p:txBody>
          <a:bodyPr>
            <a:normAutofit fontScale="77500" lnSpcReduction="20000"/>
          </a:bodyPr>
          <a:lstStyle/>
          <a:p>
            <a:pPr marL="0" indent="0" algn="just">
              <a:buNone/>
            </a:pPr>
            <a:r>
              <a:rPr lang="en-US" b="1" dirty="0">
                <a:latin typeface="Times New Roman" panose="02020603050405020304" pitchFamily="18" charset="0"/>
                <a:cs typeface="Times New Roman" panose="02020603050405020304" pitchFamily="18" charset="0"/>
              </a:rPr>
              <a:t>1. </a:t>
            </a:r>
            <a:r>
              <a:rPr lang="en-US" b="1" dirty="0">
                <a:solidFill>
                  <a:srgbClr val="C00000"/>
                </a:solidFill>
                <a:latin typeface="Times New Roman" panose="02020603050405020304" pitchFamily="18" charset="0"/>
                <a:cs typeface="Times New Roman" panose="02020603050405020304" pitchFamily="18" charset="0"/>
              </a:rPr>
              <a:t>Hypoglycemia: </a:t>
            </a:r>
            <a:r>
              <a:rPr lang="en-US" dirty="0">
                <a:latin typeface="Times New Roman" panose="02020603050405020304" pitchFamily="18" charset="0"/>
                <a:cs typeface="Times New Roman" panose="02020603050405020304" pitchFamily="18" charset="0"/>
              </a:rPr>
              <a:t>occurs during the first half of pregnancy due to increased insulin sensitivity. </a:t>
            </a:r>
          </a:p>
          <a:p>
            <a:pPr marL="0" indent="0" algn="just">
              <a:buNone/>
            </a:pPr>
            <a:r>
              <a:rPr lang="en-US" b="1" dirty="0">
                <a:solidFill>
                  <a:srgbClr val="C00000"/>
                </a:solidFill>
                <a:latin typeface="Times New Roman" panose="02020603050405020304" pitchFamily="18" charset="0"/>
                <a:cs typeface="Times New Roman" panose="02020603050405020304" pitchFamily="18" charset="0"/>
              </a:rPr>
              <a:t>2. Hyperglycemia: </a:t>
            </a:r>
            <a:r>
              <a:rPr lang="en-US" dirty="0">
                <a:latin typeface="Times New Roman" panose="02020603050405020304" pitchFamily="18" charset="0"/>
                <a:cs typeface="Times New Roman" panose="02020603050405020304" pitchFamily="18" charset="0"/>
              </a:rPr>
              <a:t>occurs during the second half of pregnancy. </a:t>
            </a:r>
          </a:p>
          <a:p>
            <a:pPr marL="0" indent="0" algn="just">
              <a:buNone/>
            </a:pPr>
            <a:r>
              <a:rPr lang="en-US" b="1" dirty="0">
                <a:solidFill>
                  <a:srgbClr val="C00000"/>
                </a:solidFill>
                <a:latin typeface="Times New Roman" panose="02020603050405020304" pitchFamily="18" charset="0"/>
                <a:cs typeface="Times New Roman" panose="02020603050405020304" pitchFamily="18" charset="0"/>
              </a:rPr>
              <a:t>3. Urinary tract infection (UTI). </a:t>
            </a:r>
          </a:p>
          <a:p>
            <a:pPr marL="0" indent="0" algn="just">
              <a:buNone/>
            </a:pPr>
            <a:r>
              <a:rPr lang="en-US" b="1" dirty="0">
                <a:solidFill>
                  <a:srgbClr val="C00000"/>
                </a:solidFill>
                <a:latin typeface="Times New Roman" panose="02020603050405020304" pitchFamily="18" charset="0"/>
                <a:cs typeface="Times New Roman" panose="02020603050405020304" pitchFamily="18" charset="0"/>
              </a:rPr>
              <a:t>4. Hypertension: </a:t>
            </a:r>
            <a:r>
              <a:rPr lang="en-US" dirty="0">
                <a:latin typeface="Times New Roman" panose="02020603050405020304" pitchFamily="18" charset="0"/>
                <a:cs typeface="Times New Roman" panose="02020603050405020304" pitchFamily="18" charset="0"/>
              </a:rPr>
              <a:t>the abnormal blood vessels of pregnant women with DM can lead to the development of hypertension in the later weeks of gestation since the abnormal endothelium cannot produce enough prostacyclin to antagonize the elevated angiotensin II vasopressor levels. </a:t>
            </a:r>
          </a:p>
          <a:p>
            <a:pPr marL="0" indent="0" algn="just">
              <a:buNone/>
            </a:pPr>
            <a:r>
              <a:rPr lang="en-US" b="1" dirty="0">
                <a:solidFill>
                  <a:srgbClr val="C00000"/>
                </a:solidFill>
                <a:latin typeface="Times New Roman" panose="02020603050405020304" pitchFamily="18" charset="0"/>
                <a:cs typeface="Times New Roman" panose="02020603050405020304" pitchFamily="18" charset="0"/>
              </a:rPr>
              <a:t>5. </a:t>
            </a:r>
            <a:r>
              <a:rPr lang="en-US" b="1" dirty="0" err="1">
                <a:solidFill>
                  <a:srgbClr val="C00000"/>
                </a:solidFill>
                <a:latin typeface="Times New Roman" panose="02020603050405020304" pitchFamily="18" charset="0"/>
                <a:cs typeface="Times New Roman" panose="02020603050405020304" pitchFamily="18" charset="0"/>
              </a:rPr>
              <a:t>Hydromnios</a:t>
            </a:r>
            <a:r>
              <a:rPr lang="en-US" b="1" dirty="0">
                <a:solidFill>
                  <a:srgbClr val="C00000"/>
                </a:solidFill>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excess amounts of </a:t>
            </a:r>
            <a:r>
              <a:rPr lang="en-US" dirty="0" err="1">
                <a:latin typeface="Times New Roman" panose="02020603050405020304" pitchFamily="18" charset="0"/>
                <a:cs typeface="Times New Roman" panose="02020603050405020304" pitchFamily="18" charset="0"/>
              </a:rPr>
              <a:t>aminotic</a:t>
            </a:r>
            <a:r>
              <a:rPr lang="en-US" dirty="0">
                <a:latin typeface="Times New Roman" panose="02020603050405020304" pitchFamily="18" charset="0"/>
                <a:cs typeface="Times New Roman" panose="02020603050405020304" pitchFamily="18" charset="0"/>
              </a:rPr>
              <a:t> fluid can occur with DM especially if glucose is poorly controlled since maternal hyperglycemia produces fetal hyperglycemia and fetal </a:t>
            </a:r>
            <a:r>
              <a:rPr lang="en-US" dirty="0" err="1">
                <a:latin typeface="Times New Roman" panose="02020603050405020304" pitchFamily="18" charset="0"/>
                <a:cs typeface="Times New Roman" panose="02020603050405020304" pitchFamily="18" charset="0"/>
              </a:rPr>
              <a:t>glucosuria</a:t>
            </a:r>
            <a:r>
              <a:rPr lang="en-US" dirty="0">
                <a:latin typeface="Times New Roman" panose="02020603050405020304" pitchFamily="18" charset="0"/>
                <a:cs typeface="Times New Roman" panose="02020603050405020304" pitchFamily="18" charset="0"/>
              </a:rPr>
              <a:t>. </a:t>
            </a:r>
          </a:p>
          <a:p>
            <a:pPr marL="0" indent="0" algn="just">
              <a:buNone/>
            </a:pPr>
            <a:r>
              <a:rPr lang="en-US" b="1" dirty="0">
                <a:solidFill>
                  <a:srgbClr val="C00000"/>
                </a:solidFill>
                <a:latin typeface="Times New Roman" panose="02020603050405020304" pitchFamily="18" charset="0"/>
                <a:cs typeface="Times New Roman" panose="02020603050405020304" pitchFamily="18" charset="0"/>
              </a:rPr>
              <a:t>6. Retinopathy. </a:t>
            </a:r>
          </a:p>
        </p:txBody>
      </p:sp>
    </p:spTree>
    <p:extLst>
      <p:ext uri="{BB962C8B-B14F-4D97-AF65-F5344CB8AC3E}">
        <p14:creationId xmlns:p14="http://schemas.microsoft.com/office/powerpoint/2010/main" val="19882870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style>
          <a:lnRef idx="2">
            <a:schemeClr val="accent2"/>
          </a:lnRef>
          <a:fillRef idx="1">
            <a:schemeClr val="lt1"/>
          </a:fillRef>
          <a:effectRef idx="0">
            <a:schemeClr val="accent2"/>
          </a:effectRef>
          <a:fontRef idx="minor">
            <a:schemeClr val="dk1"/>
          </a:fontRef>
        </p:style>
        <p:txBody>
          <a:bodyPr>
            <a:normAutofit fontScale="90000"/>
          </a:bodyPr>
          <a:lstStyle/>
          <a:p>
            <a:r>
              <a:rPr lang="en-US" b="1" dirty="0">
                <a:latin typeface="Times New Roman" panose="02020603050405020304" pitchFamily="18" charset="0"/>
                <a:cs typeface="Times New Roman" panose="02020603050405020304" pitchFamily="18" charset="0"/>
              </a:rPr>
              <a:t>Infant Problems </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1219200"/>
            <a:ext cx="8229600" cy="5562600"/>
          </a:xfrm>
        </p:spPr>
        <p:style>
          <a:lnRef idx="2">
            <a:schemeClr val="accent1"/>
          </a:lnRef>
          <a:fillRef idx="1">
            <a:schemeClr val="lt1"/>
          </a:fillRef>
          <a:effectRef idx="0">
            <a:schemeClr val="accent1"/>
          </a:effectRef>
          <a:fontRef idx="minor">
            <a:schemeClr val="dk1"/>
          </a:fontRef>
        </p:style>
        <p:txBody>
          <a:bodyPr>
            <a:normAutofit fontScale="62500" lnSpcReduction="20000"/>
          </a:bodyPr>
          <a:lstStyle/>
          <a:p>
            <a:pPr marL="0" indent="0">
              <a:buNone/>
            </a:pPr>
            <a:r>
              <a:rPr lang="en-US" b="1" dirty="0">
                <a:solidFill>
                  <a:srgbClr val="C00000"/>
                </a:solidFill>
              </a:rPr>
              <a:t>1. </a:t>
            </a:r>
            <a:r>
              <a:rPr lang="en-US" sz="3800" b="1" dirty="0">
                <a:solidFill>
                  <a:srgbClr val="C00000"/>
                </a:solidFill>
                <a:latin typeface="Times New Roman" panose="02020603050405020304" pitchFamily="18" charset="0"/>
                <a:cs typeface="Times New Roman" panose="02020603050405020304" pitchFamily="18" charset="0"/>
              </a:rPr>
              <a:t>Spontaneous abortion. </a:t>
            </a:r>
          </a:p>
          <a:p>
            <a:pPr marL="0" indent="0">
              <a:buNone/>
            </a:pPr>
            <a:r>
              <a:rPr lang="en-US" sz="3800" dirty="0">
                <a:latin typeface="Times New Roman" panose="02020603050405020304" pitchFamily="18" charset="0"/>
                <a:cs typeface="Times New Roman" panose="02020603050405020304" pitchFamily="18" charset="0"/>
              </a:rPr>
              <a:t>2. Congenital abnormalities: CVS and CNS most affected systems </a:t>
            </a:r>
          </a:p>
          <a:p>
            <a:pPr marL="0" indent="0">
              <a:buNone/>
            </a:pPr>
            <a:r>
              <a:rPr lang="en-US" sz="3800" dirty="0">
                <a:latin typeface="Times New Roman" panose="02020603050405020304" pitchFamily="18" charset="0"/>
                <a:cs typeface="Times New Roman" panose="02020603050405020304" pitchFamily="18" charset="0"/>
              </a:rPr>
              <a:t>3. Respiratory distress: since hyperglycemia interferes with ability of cortisol to accelerate surfactant production. </a:t>
            </a:r>
          </a:p>
          <a:p>
            <a:pPr marL="0" indent="0">
              <a:buNone/>
            </a:pPr>
            <a:r>
              <a:rPr lang="en-US" sz="3800" dirty="0">
                <a:latin typeface="Times New Roman" panose="02020603050405020304" pitchFamily="18" charset="0"/>
                <a:cs typeface="Times New Roman" panose="02020603050405020304" pitchFamily="18" charset="0"/>
              </a:rPr>
              <a:t>4. Hypoglycemia: since the fetus exposed to high glucose levels coming across the placenta from a hyperglycemic mother reacts by producing large amounts of insulin in an attempt to reduce glucose. </a:t>
            </a:r>
          </a:p>
          <a:p>
            <a:pPr marL="0" indent="0">
              <a:buNone/>
            </a:pPr>
            <a:r>
              <a:rPr lang="en-US" sz="3800" dirty="0">
                <a:latin typeface="Times New Roman" panose="02020603050405020304" pitchFamily="18" charset="0"/>
                <a:cs typeface="Times New Roman" panose="02020603050405020304" pitchFamily="18" charset="0"/>
              </a:rPr>
              <a:t>5. Macrosomia: more than 4 kg. </a:t>
            </a:r>
          </a:p>
          <a:p>
            <a:pPr marL="0" indent="0">
              <a:buNone/>
            </a:pPr>
            <a:r>
              <a:rPr lang="en-US" sz="3800" dirty="0">
                <a:latin typeface="Times New Roman" panose="02020603050405020304" pitchFamily="18" charset="0"/>
                <a:cs typeface="Times New Roman" panose="02020603050405020304" pitchFamily="18" charset="0"/>
              </a:rPr>
              <a:t>6. Hypocalcemia. </a:t>
            </a:r>
          </a:p>
          <a:p>
            <a:pPr marL="0" indent="0">
              <a:buNone/>
            </a:pPr>
            <a:r>
              <a:rPr lang="en-US" sz="3800" dirty="0">
                <a:latin typeface="Times New Roman" panose="02020603050405020304" pitchFamily="18" charset="0"/>
                <a:cs typeface="Times New Roman" panose="02020603050405020304" pitchFamily="18" charset="0"/>
              </a:rPr>
              <a:t>7. Hyperbilirubinemia: results from a higher hematocrit developed in utero especially if oxygen availability is decreased. </a:t>
            </a:r>
          </a:p>
          <a:p>
            <a:pPr marL="0" indent="0">
              <a:buNone/>
            </a:pPr>
            <a:r>
              <a:rPr lang="en-US" sz="3800" dirty="0">
                <a:latin typeface="Times New Roman" panose="02020603050405020304" pitchFamily="18" charset="0"/>
                <a:cs typeface="Times New Roman" panose="02020603050405020304" pitchFamily="18" charset="0"/>
              </a:rPr>
              <a:t>8. Perinatal mortality: since acute deprivation caused by glucose binding to </a:t>
            </a:r>
            <a:r>
              <a:rPr lang="en-US" sz="3800" dirty="0" err="1">
                <a:latin typeface="Times New Roman" panose="02020603050405020304" pitchFamily="18" charset="0"/>
                <a:cs typeface="Times New Roman" panose="02020603050405020304" pitchFamily="18" charset="0"/>
              </a:rPr>
              <a:t>Hb</a:t>
            </a:r>
            <a:r>
              <a:rPr lang="en-US" sz="3800" dirty="0">
                <a:latin typeface="Times New Roman" panose="02020603050405020304" pitchFamily="18" charset="0"/>
                <a:cs typeface="Times New Roman" panose="02020603050405020304" pitchFamily="18" charset="0"/>
              </a:rPr>
              <a:t> or sudden shifts in water and electrolytes with glucose movements have been suspected. </a:t>
            </a:r>
          </a:p>
        </p:txBody>
      </p:sp>
    </p:spTree>
    <p:extLst>
      <p:ext uri="{BB962C8B-B14F-4D97-AF65-F5344CB8AC3E}">
        <p14:creationId xmlns:p14="http://schemas.microsoft.com/office/powerpoint/2010/main" val="97708052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style>
          <a:lnRef idx="2">
            <a:schemeClr val="accent2"/>
          </a:lnRef>
          <a:fillRef idx="1">
            <a:schemeClr val="lt1"/>
          </a:fillRef>
          <a:effectRef idx="0">
            <a:schemeClr val="accent2"/>
          </a:effectRef>
          <a:fontRef idx="minor">
            <a:schemeClr val="dk1"/>
          </a:fontRef>
        </p:style>
        <p:txBody>
          <a:bodyPr>
            <a:normAutofit fontScale="90000"/>
          </a:bodyPr>
          <a:lstStyle/>
          <a:p>
            <a:r>
              <a:rPr lang="en-US" b="1" dirty="0">
                <a:latin typeface="Times New Roman" panose="02020603050405020304" pitchFamily="18" charset="0"/>
                <a:cs typeface="Times New Roman" panose="02020603050405020304" pitchFamily="18" charset="0"/>
              </a:rPr>
              <a:t>Screening and Diagnosis for GDM </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1371600"/>
            <a:ext cx="8229600" cy="5105400"/>
          </a:xfrm>
        </p:spPr>
        <p:style>
          <a:lnRef idx="2">
            <a:schemeClr val="accent1"/>
          </a:lnRef>
          <a:fillRef idx="1">
            <a:schemeClr val="lt1"/>
          </a:fillRef>
          <a:effectRef idx="0">
            <a:schemeClr val="accent1"/>
          </a:effectRef>
          <a:fontRef idx="minor">
            <a:schemeClr val="dk1"/>
          </a:fontRef>
        </p:style>
        <p:txBody>
          <a:bodyPr>
            <a:normAutofit fontScale="85000" lnSpcReduction="10000"/>
          </a:bodyPr>
          <a:lstStyle/>
          <a:p>
            <a:pPr marL="0" indent="0" algn="just">
              <a:buNone/>
            </a:pPr>
            <a:r>
              <a:rPr lang="en-US" dirty="0" smtClean="0">
                <a:latin typeface="Times New Roman" panose="02020603050405020304" pitchFamily="18" charset="0"/>
                <a:cs typeface="Times New Roman" panose="02020603050405020304" pitchFamily="18" charset="0"/>
              </a:rPr>
              <a:t>A </a:t>
            </a:r>
            <a:r>
              <a:rPr lang="en-US" dirty="0">
                <a:latin typeface="Times New Roman" panose="02020603050405020304" pitchFamily="18" charset="0"/>
                <a:cs typeface="Times New Roman" panose="02020603050405020304" pitchFamily="18" charset="0"/>
              </a:rPr>
              <a:t>2-hour 75-g oral glucose tolerance test (OGTT) is performed with measurement of plasma glucose values at 1- and 2-hour post glucose challenge (unless fasting blood glucose (FBG) exceeds 92 mg/</a:t>
            </a:r>
            <a:r>
              <a:rPr lang="en-US" dirty="0" err="1">
                <a:latin typeface="Times New Roman" panose="02020603050405020304" pitchFamily="18" charset="0"/>
                <a:cs typeface="Times New Roman" panose="02020603050405020304" pitchFamily="18" charset="0"/>
              </a:rPr>
              <a:t>dL</a:t>
            </a:r>
            <a:r>
              <a:rPr lang="en-US" dirty="0">
                <a:latin typeface="Times New Roman" panose="02020603050405020304" pitchFamily="18" charset="0"/>
                <a:cs typeface="Times New Roman" panose="02020603050405020304" pitchFamily="18" charset="0"/>
              </a:rPr>
              <a:t> since this is diagnostic of GDM). </a:t>
            </a:r>
          </a:p>
          <a:p>
            <a:pPr algn="just"/>
            <a:r>
              <a:rPr lang="en-US" dirty="0">
                <a:latin typeface="Times New Roman" panose="02020603050405020304" pitchFamily="18" charset="0"/>
                <a:cs typeface="Times New Roman" panose="02020603050405020304" pitchFamily="18" charset="0"/>
              </a:rPr>
              <a:t>The test is considered abnormal and diagnostic for GDM if any single serum glucose value meets or exceeds the following cutoffs: </a:t>
            </a:r>
          </a:p>
          <a:p>
            <a:pPr algn="just"/>
            <a:r>
              <a:rPr lang="en-US" dirty="0" smtClean="0">
                <a:latin typeface="Times New Roman" panose="02020603050405020304" pitchFamily="18" charset="0"/>
                <a:cs typeface="Times New Roman" panose="02020603050405020304" pitchFamily="18" charset="0"/>
              </a:rPr>
              <a:t>Fasting </a:t>
            </a:r>
            <a:r>
              <a:rPr lang="en-US" dirty="0">
                <a:latin typeface="Times New Roman" panose="02020603050405020304" pitchFamily="18" charset="0"/>
                <a:cs typeface="Times New Roman" panose="02020603050405020304" pitchFamily="18" charset="0"/>
              </a:rPr>
              <a:t>plasma glucose (FPG) ≥92 mg/</a:t>
            </a:r>
            <a:r>
              <a:rPr lang="en-US" dirty="0" err="1">
                <a:latin typeface="Times New Roman" panose="02020603050405020304" pitchFamily="18" charset="0"/>
                <a:cs typeface="Times New Roman" panose="02020603050405020304" pitchFamily="18" charset="0"/>
              </a:rPr>
              <a:t>dL</a:t>
            </a:r>
            <a:r>
              <a:rPr lang="en-US" dirty="0">
                <a:latin typeface="Times New Roman" panose="02020603050405020304" pitchFamily="18" charset="0"/>
                <a:cs typeface="Times New Roman" panose="02020603050405020304" pitchFamily="18" charset="0"/>
              </a:rPr>
              <a:t> (5.1 </a:t>
            </a:r>
            <a:r>
              <a:rPr lang="en-US" dirty="0" err="1">
                <a:latin typeface="Times New Roman" panose="02020603050405020304" pitchFamily="18" charset="0"/>
                <a:cs typeface="Times New Roman" panose="02020603050405020304" pitchFamily="18" charset="0"/>
              </a:rPr>
              <a:t>mmol</a:t>
            </a:r>
            <a:r>
              <a:rPr lang="en-US" dirty="0">
                <a:latin typeface="Times New Roman" panose="02020603050405020304" pitchFamily="18" charset="0"/>
                <a:cs typeface="Times New Roman" panose="02020603050405020304" pitchFamily="18" charset="0"/>
              </a:rPr>
              <a:t>/L) </a:t>
            </a:r>
          </a:p>
          <a:p>
            <a:pPr algn="just"/>
            <a:r>
              <a:rPr lang="en-US" dirty="0" smtClean="0">
                <a:latin typeface="Times New Roman" panose="02020603050405020304" pitchFamily="18" charset="0"/>
                <a:cs typeface="Times New Roman" panose="02020603050405020304" pitchFamily="18" charset="0"/>
              </a:rPr>
              <a:t>One-hour </a:t>
            </a:r>
            <a:r>
              <a:rPr lang="en-US" dirty="0">
                <a:latin typeface="Times New Roman" panose="02020603050405020304" pitchFamily="18" charset="0"/>
                <a:cs typeface="Times New Roman" panose="02020603050405020304" pitchFamily="18" charset="0"/>
              </a:rPr>
              <a:t>post challenge ≥180 mg/</a:t>
            </a:r>
            <a:r>
              <a:rPr lang="en-US" dirty="0" err="1">
                <a:latin typeface="Times New Roman" panose="02020603050405020304" pitchFamily="18" charset="0"/>
                <a:cs typeface="Times New Roman" panose="02020603050405020304" pitchFamily="18" charset="0"/>
              </a:rPr>
              <a:t>dL</a:t>
            </a:r>
            <a:r>
              <a:rPr lang="en-US" dirty="0">
                <a:latin typeface="Times New Roman" panose="02020603050405020304" pitchFamily="18" charset="0"/>
                <a:cs typeface="Times New Roman" panose="02020603050405020304" pitchFamily="18" charset="0"/>
              </a:rPr>
              <a:t> (10.0 </a:t>
            </a:r>
            <a:r>
              <a:rPr lang="en-US" dirty="0" err="1">
                <a:latin typeface="Times New Roman" panose="02020603050405020304" pitchFamily="18" charset="0"/>
                <a:cs typeface="Times New Roman" panose="02020603050405020304" pitchFamily="18" charset="0"/>
              </a:rPr>
              <a:t>mmol</a:t>
            </a:r>
            <a:r>
              <a:rPr lang="en-US" dirty="0">
                <a:latin typeface="Times New Roman" panose="02020603050405020304" pitchFamily="18" charset="0"/>
                <a:cs typeface="Times New Roman" panose="02020603050405020304" pitchFamily="18" charset="0"/>
              </a:rPr>
              <a:t>/L) </a:t>
            </a:r>
          </a:p>
          <a:p>
            <a:pPr algn="just"/>
            <a:r>
              <a:rPr lang="en-US" dirty="0" smtClean="0">
                <a:latin typeface="Times New Roman" panose="02020603050405020304" pitchFamily="18" charset="0"/>
                <a:cs typeface="Times New Roman" panose="02020603050405020304" pitchFamily="18" charset="0"/>
              </a:rPr>
              <a:t>Two-hour </a:t>
            </a:r>
            <a:r>
              <a:rPr lang="en-US" dirty="0">
                <a:latin typeface="Times New Roman" panose="02020603050405020304" pitchFamily="18" charset="0"/>
                <a:cs typeface="Times New Roman" panose="02020603050405020304" pitchFamily="18" charset="0"/>
              </a:rPr>
              <a:t>post challenge ≥153 mg/</a:t>
            </a:r>
            <a:r>
              <a:rPr lang="en-US" dirty="0" err="1">
                <a:latin typeface="Times New Roman" panose="02020603050405020304" pitchFamily="18" charset="0"/>
                <a:cs typeface="Times New Roman" panose="02020603050405020304" pitchFamily="18" charset="0"/>
              </a:rPr>
              <a:t>dL</a:t>
            </a:r>
            <a:r>
              <a:rPr lang="en-US" dirty="0">
                <a:latin typeface="Times New Roman" panose="02020603050405020304" pitchFamily="18" charset="0"/>
                <a:cs typeface="Times New Roman" panose="02020603050405020304" pitchFamily="18" charset="0"/>
              </a:rPr>
              <a:t> (8.5 </a:t>
            </a:r>
            <a:r>
              <a:rPr lang="en-US" dirty="0" err="1">
                <a:latin typeface="Times New Roman" panose="02020603050405020304" pitchFamily="18" charset="0"/>
                <a:cs typeface="Times New Roman" panose="02020603050405020304" pitchFamily="18" charset="0"/>
              </a:rPr>
              <a:t>mmol</a:t>
            </a:r>
            <a:r>
              <a:rPr lang="en-US" dirty="0">
                <a:latin typeface="Times New Roman" panose="02020603050405020304" pitchFamily="18" charset="0"/>
                <a:cs typeface="Times New Roman" panose="02020603050405020304" pitchFamily="18" charset="0"/>
              </a:rPr>
              <a:t>/L). </a:t>
            </a:r>
          </a:p>
          <a:p>
            <a:pPr marL="0" indent="0">
              <a:buNone/>
            </a:pPr>
            <a:endParaRPr lang="en-US" dirty="0"/>
          </a:p>
          <a:p>
            <a:endParaRPr lang="en-US" dirty="0"/>
          </a:p>
        </p:txBody>
      </p:sp>
    </p:spTree>
    <p:extLst>
      <p:ext uri="{BB962C8B-B14F-4D97-AF65-F5344CB8AC3E}">
        <p14:creationId xmlns:p14="http://schemas.microsoft.com/office/powerpoint/2010/main" val="210039368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2"/>
          </a:lnRef>
          <a:fillRef idx="1">
            <a:schemeClr val="lt1"/>
          </a:fillRef>
          <a:effectRef idx="0">
            <a:schemeClr val="accent2"/>
          </a:effectRef>
          <a:fontRef idx="minor">
            <a:schemeClr val="dk1"/>
          </a:fontRef>
        </p:style>
        <p:txBody>
          <a:bodyPr/>
          <a:lstStyle/>
          <a:p>
            <a:r>
              <a:rPr lang="en-US" b="1" dirty="0">
                <a:latin typeface="Times New Roman" panose="02020603050405020304" pitchFamily="18" charset="0"/>
                <a:cs typeface="Times New Roman" panose="02020603050405020304" pitchFamily="18" charset="0"/>
              </a:rPr>
              <a:t>Management </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1600200"/>
            <a:ext cx="8229600" cy="5029200"/>
          </a:xfrm>
        </p:spPr>
        <p:style>
          <a:lnRef idx="2">
            <a:schemeClr val="accent1"/>
          </a:lnRef>
          <a:fillRef idx="1">
            <a:schemeClr val="lt1"/>
          </a:fillRef>
          <a:effectRef idx="0">
            <a:schemeClr val="accent1"/>
          </a:effectRef>
          <a:fontRef idx="minor">
            <a:schemeClr val="dk1"/>
          </a:fontRef>
        </p:style>
        <p:txBody>
          <a:bodyPr>
            <a:normAutofit fontScale="85000" lnSpcReduction="10000"/>
          </a:bodyPr>
          <a:lstStyle/>
          <a:p>
            <a:pPr marL="0" indent="0" algn="just">
              <a:buNone/>
            </a:pPr>
            <a:r>
              <a:rPr lang="en-US" dirty="0">
                <a:latin typeface="Times New Roman" panose="02020603050405020304" pitchFamily="18" charset="0"/>
                <a:cs typeface="Times New Roman" panose="02020603050405020304" pitchFamily="18" charset="0"/>
              </a:rPr>
              <a:t>1. Diet control. </a:t>
            </a:r>
          </a:p>
          <a:p>
            <a:pPr marL="0" indent="0" algn="just">
              <a:buNone/>
            </a:pPr>
            <a:r>
              <a:rPr lang="en-US" dirty="0">
                <a:latin typeface="Times New Roman" panose="02020603050405020304" pitchFamily="18" charset="0"/>
                <a:cs typeface="Times New Roman" panose="02020603050405020304" pitchFamily="18" charset="0"/>
              </a:rPr>
              <a:t>2. Insulin therapy: </a:t>
            </a:r>
          </a:p>
          <a:p>
            <a:pPr algn="just"/>
            <a:r>
              <a:rPr lang="en-US" dirty="0" smtClean="0">
                <a:latin typeface="Times New Roman" panose="02020603050405020304" pitchFamily="18" charset="0"/>
                <a:cs typeface="Times New Roman" panose="02020603050405020304" pitchFamily="18" charset="0"/>
              </a:rPr>
              <a:t>All </a:t>
            </a:r>
            <a:r>
              <a:rPr lang="en-US" dirty="0">
                <a:latin typeface="Times New Roman" panose="02020603050405020304" pitchFamily="18" charset="0"/>
                <a:cs typeface="Times New Roman" panose="02020603050405020304" pitchFamily="18" charset="0"/>
              </a:rPr>
              <a:t>patients taking oral hypoglycemic agents should immediately be transitioned to insulin therapy, preferably before conception. (A possible exception is (Glucophage®) use in patients with poly cystic ovarian syndrome (PCOS) and infertility). </a:t>
            </a:r>
          </a:p>
          <a:p>
            <a:pPr algn="just"/>
            <a:r>
              <a:rPr lang="en-US" dirty="0" smtClean="0">
                <a:latin typeface="Times New Roman" panose="02020603050405020304" pitchFamily="18" charset="0"/>
                <a:cs typeface="Times New Roman" panose="02020603050405020304" pitchFamily="18" charset="0"/>
              </a:rPr>
              <a:t>The </a:t>
            </a:r>
            <a:r>
              <a:rPr lang="en-US" dirty="0">
                <a:latin typeface="Times New Roman" panose="02020603050405020304" pitchFamily="18" charset="0"/>
                <a:cs typeface="Times New Roman" panose="02020603050405020304" pitchFamily="18" charset="0"/>
              </a:rPr>
              <a:t>insulin regimen is individualized based on the type of DM, glucose control, and gestational age. </a:t>
            </a:r>
          </a:p>
          <a:p>
            <a:pPr algn="just"/>
            <a:r>
              <a:rPr lang="en-US" dirty="0" smtClean="0">
                <a:latin typeface="Times New Roman" panose="02020603050405020304" pitchFamily="18" charset="0"/>
                <a:cs typeface="Times New Roman" panose="02020603050405020304" pitchFamily="18" charset="0"/>
              </a:rPr>
              <a:t>Insulin </a:t>
            </a:r>
            <a:r>
              <a:rPr lang="en-US" dirty="0">
                <a:latin typeface="Times New Roman" panose="02020603050405020304" pitchFamily="18" charset="0"/>
                <a:cs typeface="Times New Roman" panose="02020603050405020304" pitchFamily="18" charset="0"/>
              </a:rPr>
              <a:t>absorption is most effective when injected into the subcutaneous tissue in the </a:t>
            </a:r>
            <a:r>
              <a:rPr lang="en-US" b="1" dirty="0">
                <a:latin typeface="Times New Roman" panose="02020603050405020304" pitchFamily="18" charset="0"/>
                <a:cs typeface="Times New Roman" panose="02020603050405020304" pitchFamily="18" charset="0"/>
              </a:rPr>
              <a:t>abdomen</a:t>
            </a:r>
            <a:r>
              <a:rPr lang="en-US" dirty="0">
                <a:latin typeface="Times New Roman" panose="02020603050405020304" pitchFamily="18" charset="0"/>
                <a:cs typeface="Times New Roman" panose="02020603050405020304" pitchFamily="18" charset="0"/>
              </a:rPr>
              <a:t>. </a:t>
            </a:r>
          </a:p>
          <a:p>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2185625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154</TotalTime>
  <Words>827</Words>
  <Application>Microsoft Office PowerPoint</Application>
  <PresentationFormat>On-screen Show (4:3)</PresentationFormat>
  <Paragraphs>62</Paragraphs>
  <Slides>14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Brush Script MT</vt:lpstr>
      <vt:lpstr>Calibri</vt:lpstr>
      <vt:lpstr>Times New Roman</vt:lpstr>
      <vt:lpstr>Office Theme</vt:lpstr>
      <vt:lpstr>PowerPoint Presentation</vt:lpstr>
      <vt:lpstr>Gestational Diabetes Case</vt:lpstr>
      <vt:lpstr>Gestational Diabetes </vt:lpstr>
      <vt:lpstr>Placental Lactogen </vt:lpstr>
      <vt:lpstr>Risk factors for gestational diabetes mellitus (GDM) </vt:lpstr>
      <vt:lpstr>Maternal Problems </vt:lpstr>
      <vt:lpstr>Infant Problems </vt:lpstr>
      <vt:lpstr>Screening and Diagnosis for GDM </vt:lpstr>
      <vt:lpstr>Management </vt:lpstr>
      <vt:lpstr> To calculate the initial 24-hour total daily dose (TDD) insulin requirement, the health care provider should use the patient’s current weight and the number of weeks of gestation.  Table below includes dosing recommendations for women with DM1, DM2, and GDM.   </vt:lpstr>
      <vt:lpstr>PowerPoint Presentation</vt:lpstr>
      <vt:lpstr>Management </vt:lpstr>
      <vt:lpstr>Home work</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RASHA</dc:creator>
  <cp:lastModifiedBy>DR.Ahmed Saker 2O14</cp:lastModifiedBy>
  <cp:revision>7</cp:revision>
  <dcterms:created xsi:type="dcterms:W3CDTF">2020-05-03T00:17:50Z</dcterms:created>
  <dcterms:modified xsi:type="dcterms:W3CDTF">2020-12-06T18:46:13Z</dcterms:modified>
</cp:coreProperties>
</file>