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06FA98-50F3-4668-AF61-33B54F511552}"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1736931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06FA98-50F3-4668-AF61-33B54F511552}"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1270136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06FA98-50F3-4668-AF61-33B54F511552}"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2609755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06FA98-50F3-4668-AF61-33B54F511552}"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162735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06FA98-50F3-4668-AF61-33B54F511552}" type="datetimeFigureOut">
              <a:rPr lang="en-US" smtClean="0"/>
              <a:t>06-Dec-20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1248225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06FA98-50F3-4668-AF61-33B54F511552}" type="datetimeFigureOut">
              <a:rPr lang="en-US" smtClean="0"/>
              <a:t>06-Dec-20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1647568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06FA98-50F3-4668-AF61-33B54F511552}" type="datetimeFigureOut">
              <a:rPr lang="en-US" smtClean="0"/>
              <a:t>06-Dec-20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3519443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06FA98-50F3-4668-AF61-33B54F511552}" type="datetimeFigureOut">
              <a:rPr lang="en-US" smtClean="0"/>
              <a:t>06-Dec-20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933516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06FA98-50F3-4668-AF61-33B54F511552}" type="datetimeFigureOut">
              <a:rPr lang="en-US" smtClean="0"/>
              <a:t>06-Dec-20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3035063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06FA98-50F3-4668-AF61-33B54F511552}" type="datetimeFigureOut">
              <a:rPr lang="en-US" smtClean="0"/>
              <a:t>06-Dec-20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383559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06FA98-50F3-4668-AF61-33B54F511552}" type="datetimeFigureOut">
              <a:rPr lang="en-US" smtClean="0"/>
              <a:t>06-Dec-20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2F2CB-3FED-4330-8F4E-2E565A2D281C}" type="slidenum">
              <a:rPr lang="en-US" smtClean="0"/>
              <a:t>‹#›</a:t>
            </a:fld>
            <a:endParaRPr lang="en-US"/>
          </a:p>
        </p:txBody>
      </p:sp>
    </p:spTree>
    <p:extLst>
      <p:ext uri="{BB962C8B-B14F-4D97-AF65-F5344CB8AC3E}">
        <p14:creationId xmlns:p14="http://schemas.microsoft.com/office/powerpoint/2010/main" val="137364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06FA98-50F3-4668-AF61-33B54F511552}" type="datetimeFigureOut">
              <a:rPr lang="en-US" smtClean="0"/>
              <a:t>06-Dec-20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2F2CB-3FED-4330-8F4E-2E565A2D281C}" type="slidenum">
              <a:rPr lang="en-US" smtClean="0"/>
              <a:t>‹#›</a:t>
            </a:fld>
            <a:endParaRPr lang="en-US"/>
          </a:p>
        </p:txBody>
      </p:sp>
    </p:spTree>
    <p:extLst>
      <p:ext uri="{BB962C8B-B14F-4D97-AF65-F5344CB8AC3E}">
        <p14:creationId xmlns:p14="http://schemas.microsoft.com/office/powerpoint/2010/main" val="2944755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iq/url?sa=i&amp;url=https://www.facebook.com/Obstetrics.Gynaecology.books/&amp;psig=AOvVaw17NIe0iSpt5bmqkyY0ETqZ&amp;ust=1588499083964000&amp;source=images&amp;cd=vfe&amp;ved=0CAIQjRxqFwoTCPiW3c_zlOkCFQAAAAAdAAAAABAE"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3382962"/>
          </a:xfrm>
        </p:spPr>
        <p:txBody>
          <a:bodyPr/>
          <a:lstStyle/>
          <a:p>
            <a:endParaRPr lang="en-US" dirty="0"/>
          </a:p>
        </p:txBody>
      </p:sp>
      <p:sp>
        <p:nvSpPr>
          <p:cNvPr id="3" name="Content Placeholder 2"/>
          <p:cNvSpPr>
            <a:spLocks noGrp="1"/>
          </p:cNvSpPr>
          <p:nvPr>
            <p:ph idx="1"/>
          </p:nvPr>
        </p:nvSpPr>
        <p:spPr>
          <a:xfrm>
            <a:off x="1981200" y="3962401"/>
            <a:ext cx="8229600" cy="2163763"/>
          </a:xfrm>
        </p:spPr>
        <p:txBody>
          <a:bodyPr/>
          <a:lstStyle/>
          <a:p>
            <a:endParaRPr lang="en-US" dirty="0"/>
          </a:p>
        </p:txBody>
      </p:sp>
      <p:pic>
        <p:nvPicPr>
          <p:cNvPr id="2050" name="Picture 2" descr="Obstetrics &amp; Gynaecology free Books - Home | Facebook">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724400" y="5638801"/>
            <a:ext cx="5486400" cy="954107"/>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n-US" sz="2800" b="1" dirty="0">
                <a:latin typeface="Brush Script MT" panose="03060802040406070304" pitchFamily="66" charset="0"/>
              </a:rPr>
              <a:t>Prepared By</a:t>
            </a:r>
          </a:p>
          <a:p>
            <a:pPr algn="ctr"/>
            <a:r>
              <a:rPr lang="en-US" sz="2800" b="1" dirty="0">
                <a:latin typeface="Brush Script MT" panose="03060802040406070304" pitchFamily="66" charset="0"/>
              </a:rPr>
              <a:t>Assist. Lect. </a:t>
            </a:r>
            <a:r>
              <a:rPr lang="en-US" sz="2800" b="1" dirty="0" err="1">
                <a:latin typeface="Brush Script MT" panose="03060802040406070304" pitchFamily="66" charset="0"/>
              </a:rPr>
              <a:t>Rasha</a:t>
            </a:r>
            <a:r>
              <a:rPr lang="en-US" sz="2800" b="1" dirty="0">
                <a:latin typeface="Brush Script MT" panose="03060802040406070304" pitchFamily="66" charset="0"/>
              </a:rPr>
              <a:t> </a:t>
            </a:r>
            <a:r>
              <a:rPr lang="en-US" sz="2800" b="1" dirty="0" err="1">
                <a:latin typeface="Brush Script MT" panose="03060802040406070304" pitchFamily="66" charset="0"/>
              </a:rPr>
              <a:t>Saadi</a:t>
            </a:r>
            <a:r>
              <a:rPr lang="en-US" sz="2800" b="1" dirty="0">
                <a:latin typeface="Brush Script MT" panose="03060802040406070304" pitchFamily="66" charset="0"/>
              </a:rPr>
              <a:t> Abbas</a:t>
            </a:r>
          </a:p>
        </p:txBody>
      </p:sp>
    </p:spTree>
    <p:extLst>
      <p:ext uri="{BB962C8B-B14F-4D97-AF65-F5344CB8AC3E}">
        <p14:creationId xmlns:p14="http://schemas.microsoft.com/office/powerpoint/2010/main" val="31782746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7309"/>
          </a:xfrm>
        </p:spPr>
        <p:style>
          <a:lnRef idx="2">
            <a:schemeClr val="accent2"/>
          </a:lnRef>
          <a:fillRef idx="1">
            <a:schemeClr val="lt1"/>
          </a:fillRef>
          <a:effectRef idx="0">
            <a:schemeClr val="accent2"/>
          </a:effectRef>
          <a:fontRef idx="minor">
            <a:schemeClr val="dk1"/>
          </a:fontRef>
        </p:style>
        <p:txBody>
          <a:bodyPr>
            <a:normAutofit/>
          </a:bodyPr>
          <a:lstStyle/>
          <a:p>
            <a:r>
              <a:rPr lang="en-US" b="1" dirty="0"/>
              <a:t>Pregnancy Loss and Spontaneous Abortion </a:t>
            </a:r>
            <a:endParaRPr lang="en-US" dirty="0"/>
          </a:p>
        </p:txBody>
      </p:sp>
      <p:sp>
        <p:nvSpPr>
          <p:cNvPr id="3" name="Content Placeholder 2"/>
          <p:cNvSpPr>
            <a:spLocks noGrp="1"/>
          </p:cNvSpPr>
          <p:nvPr>
            <p:ph idx="1"/>
          </p:nvPr>
        </p:nvSpPr>
        <p:spPr>
          <a:xfrm>
            <a:off x="1981200" y="1600200"/>
            <a:ext cx="8229600" cy="4800600"/>
          </a:xfrm>
        </p:spPr>
        <p:style>
          <a:lnRef idx="2">
            <a:schemeClr val="accent1"/>
          </a:lnRef>
          <a:fillRef idx="1">
            <a:schemeClr val="lt1"/>
          </a:fillRef>
          <a:effectRef idx="0">
            <a:schemeClr val="accent1"/>
          </a:effectRef>
          <a:fontRef idx="minor">
            <a:schemeClr val="dk1"/>
          </a:fontRef>
        </p:style>
        <p:txBody>
          <a:bodyPr>
            <a:noAutofit/>
          </a:bodyPr>
          <a:lstStyle/>
          <a:p>
            <a:pPr marL="0" indent="0" algn="just">
              <a:buNone/>
            </a:pPr>
            <a:r>
              <a:rPr lang="en-US" b="1" dirty="0" smtClean="0">
                <a:latin typeface="Times New Roman" panose="02020603050405020304" pitchFamily="18" charset="0"/>
                <a:cs typeface="Times New Roman" panose="02020603050405020304" pitchFamily="18" charset="0"/>
              </a:rPr>
              <a:t>Abortion </a:t>
            </a:r>
            <a:r>
              <a:rPr lang="en-US" dirty="0">
                <a:latin typeface="Times New Roman" panose="02020603050405020304" pitchFamily="18" charset="0"/>
                <a:cs typeface="Times New Roman" panose="02020603050405020304" pitchFamily="18" charset="0"/>
              </a:rPr>
              <a:t>is the termination of pregnancy by any means, resulting in the expulsion of an immature, nonviable fetus. </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term “miscarriage,” although imprecise, has been used for all types of pregnancy losses up to a gestational age of 20 to 22 weeks. </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term miscarriage is used often in the lay language and refers to spontaneous abortion. </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61514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1" y="1"/>
            <a:ext cx="7696200" cy="7010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505075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304800"/>
            <a:ext cx="8229600" cy="1143000"/>
          </a:xfrm>
        </p:spPr>
        <p:style>
          <a:lnRef idx="2">
            <a:schemeClr val="accent2"/>
          </a:lnRef>
          <a:fillRef idx="1">
            <a:schemeClr val="lt1"/>
          </a:fillRef>
          <a:effectRef idx="0">
            <a:schemeClr val="accent2"/>
          </a:effectRef>
          <a:fontRef idx="minor">
            <a:schemeClr val="dk1"/>
          </a:fontRef>
        </p:style>
        <p:txBody>
          <a:bodyPr/>
          <a:lstStyle/>
          <a:p>
            <a:pPr algn="ctr"/>
            <a:r>
              <a:rPr lang="en-US" b="1" dirty="0">
                <a:latin typeface="Times New Roman" panose="02020603050405020304" pitchFamily="18" charset="0"/>
                <a:cs typeface="Times New Roman" panose="02020603050405020304" pitchFamily="18" charset="0"/>
              </a:rPr>
              <a:t>1- Threatened abortion </a:t>
            </a:r>
            <a:endParaRPr lang="en-US" dirty="0">
              <a:latin typeface="Times New Roman" panose="02020603050405020304" pitchFamily="18" charset="0"/>
              <a:cs typeface="Times New Roman" panose="02020603050405020304" pitchFamily="18" charset="0"/>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76400" y="3657600"/>
            <a:ext cx="8763000" cy="304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3" name="Rectangle 2"/>
          <p:cNvSpPr/>
          <p:nvPr/>
        </p:nvSpPr>
        <p:spPr>
          <a:xfrm>
            <a:off x="1981200" y="1676400"/>
            <a:ext cx="8077200" cy="1569660"/>
          </a:xfrm>
          <a:prstGeom prst="rect">
            <a:avLst/>
          </a:prstGeom>
        </p:spPr>
        <p:txBody>
          <a:bodyPr wrap="square">
            <a:spAutoFit/>
          </a:bodyPr>
          <a:lstStyle/>
          <a:p>
            <a:pPr algn="just"/>
            <a:r>
              <a:rPr lang="en-US" sz="2400" dirty="0">
                <a:latin typeface="Times New Roman" panose="02020603050405020304" pitchFamily="18" charset="0"/>
                <a:cs typeface="Times New Roman" panose="02020603050405020304" pitchFamily="18" charset="0"/>
              </a:rPr>
              <a:t>Vaginal bleeding, with or without menstrual-like cramps, in the first 20 weeks of pregnancy is the most common manifestation of threatened abortion.  There is frequently no history of passage of tissue or rupture of membranes. </a:t>
            </a:r>
          </a:p>
        </p:txBody>
      </p:sp>
    </p:spTree>
    <p:extLst>
      <p:ext uri="{BB962C8B-B14F-4D97-AF65-F5344CB8AC3E}">
        <p14:creationId xmlns:p14="http://schemas.microsoft.com/office/powerpoint/2010/main" val="47784082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82675"/>
          </a:xfrm>
        </p:spPr>
        <p:style>
          <a:lnRef idx="2">
            <a:schemeClr val="accent1"/>
          </a:lnRef>
          <a:fillRef idx="1">
            <a:schemeClr val="lt1"/>
          </a:fillRef>
          <a:effectRef idx="0">
            <a:schemeClr val="accent1"/>
          </a:effectRef>
          <a:fontRef idx="minor">
            <a:schemeClr val="dk1"/>
          </a:fontRef>
        </p:style>
        <p:txBody>
          <a:bodyPr>
            <a:normAutofit/>
          </a:bodyPr>
          <a:lstStyle/>
          <a:p>
            <a:r>
              <a:rPr lang="en-US" b="1" dirty="0" smtClean="0">
                <a:latin typeface="Times New Roman" panose="02020603050405020304" pitchFamily="18" charset="0"/>
                <a:cs typeface="Times New Roman" panose="02020603050405020304" pitchFamily="18" charset="0"/>
              </a:rPr>
              <a:t>1- Threatened abortion/ Management </a:t>
            </a:r>
            <a:endParaRPr lang="en-US" dirty="0"/>
          </a:p>
        </p:txBody>
      </p:sp>
      <p:sp>
        <p:nvSpPr>
          <p:cNvPr id="3" name="Content Placeholder 2"/>
          <p:cNvSpPr>
            <a:spLocks noGrp="1"/>
          </p:cNvSpPr>
          <p:nvPr>
            <p:ph idx="1"/>
          </p:nvPr>
        </p:nvSpPr>
        <p:spPr>
          <a:xfrm>
            <a:off x="1981200" y="1600200"/>
            <a:ext cx="8229600" cy="4953000"/>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pPr algn="just"/>
            <a:r>
              <a:rPr lang="en-US" dirty="0" smtClean="0">
                <a:latin typeface="Times New Roman" panose="02020603050405020304" pitchFamily="18" charset="0"/>
                <a:cs typeface="Times New Roman" panose="02020603050405020304" pitchFamily="18" charset="0"/>
              </a:rPr>
              <a:t>Progesterone </a:t>
            </a:r>
            <a:r>
              <a:rPr lang="en-US" dirty="0">
                <a:latin typeface="Times New Roman" panose="02020603050405020304" pitchFamily="18" charset="0"/>
                <a:cs typeface="Times New Roman" panose="02020603050405020304" pitchFamily="18" charset="0"/>
              </a:rPr>
              <a:t>is prescribed in 13-40% of women with threatened miscarriage. Progesterone is the main product of the corpus luteum, and giving Progesterone is expected to support a potentially deficient corpus luteum </a:t>
            </a:r>
            <a:r>
              <a:rPr lang="en-US" dirty="0" err="1">
                <a:latin typeface="Times New Roman" panose="02020603050405020304" pitchFamily="18" charset="0"/>
                <a:cs typeface="Times New Roman" panose="02020603050405020304" pitchFamily="18" charset="0"/>
              </a:rPr>
              <a:t>gravidarum</a:t>
            </a:r>
            <a:r>
              <a:rPr lang="en-US" dirty="0">
                <a:latin typeface="Times New Roman" panose="02020603050405020304" pitchFamily="18" charset="0"/>
                <a:cs typeface="Times New Roman" panose="02020603050405020304" pitchFamily="18" charset="0"/>
              </a:rPr>
              <a:t> and induce relaxation of a cramping uterus although progesterone does not seem to improve outcome in women with threatened miscarriage. However, local application of a progestogen was found to subjectively decrease uterine cramping more rapidly than bed rest alone in one small study</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r>
              <a:rPr lang="en-US" b="1" u="sng" dirty="0" smtClean="0">
                <a:solidFill>
                  <a:schemeClr val="accent2">
                    <a:lumMod val="75000"/>
                  </a:schemeClr>
                </a:solidFill>
                <a:latin typeface="Times New Roman" panose="02020603050405020304" pitchFamily="18" charset="0"/>
                <a:cs typeface="Times New Roman" panose="02020603050405020304" pitchFamily="18" charset="0"/>
              </a:rPr>
              <a:t>Example </a:t>
            </a:r>
            <a:r>
              <a:rPr lang="en-US" b="1" u="sng" dirty="0">
                <a:solidFill>
                  <a:schemeClr val="accent2">
                    <a:lumMod val="75000"/>
                  </a:schemeClr>
                </a:solidFill>
                <a:latin typeface="Times New Roman" panose="02020603050405020304" pitchFamily="18" charset="0"/>
                <a:cs typeface="Times New Roman" panose="02020603050405020304" pitchFamily="18" charset="0"/>
              </a:rPr>
              <a:t>of progesterone giving for threatened abortion: </a:t>
            </a:r>
            <a:endParaRPr lang="en-US" b="1" u="sng" dirty="0" smtClean="0">
              <a:solidFill>
                <a:schemeClr val="accent2">
                  <a:lumMod val="75000"/>
                </a:schemeClr>
              </a:solidFill>
              <a:latin typeface="Times New Roman" panose="02020603050405020304" pitchFamily="18" charset="0"/>
              <a:cs typeface="Times New Roman" panose="02020603050405020304" pitchFamily="18" charset="0"/>
            </a:endParaRPr>
          </a:p>
          <a:p>
            <a:pPr algn="just"/>
            <a:r>
              <a:rPr lang="en-US" dirty="0" err="1" smtClean="0">
                <a:latin typeface="Times New Roman" panose="02020603050405020304" pitchFamily="18" charset="0"/>
                <a:cs typeface="Times New Roman" panose="02020603050405020304" pitchFamily="18" charset="0"/>
              </a:rPr>
              <a:t>Dydrogesterone</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Duphaston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10 mg tab (2-3 tab/ day). </a:t>
            </a:r>
          </a:p>
          <a:p>
            <a:endParaRPr lang="en-US" dirty="0"/>
          </a:p>
        </p:txBody>
      </p:sp>
    </p:spTree>
    <p:extLst>
      <p:ext uri="{BB962C8B-B14F-4D97-AF65-F5344CB8AC3E}">
        <p14:creationId xmlns:p14="http://schemas.microsoft.com/office/powerpoint/2010/main" val="11485401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68362"/>
          </a:xfrm>
        </p:spPr>
        <p:style>
          <a:lnRef idx="2">
            <a:schemeClr val="accent2"/>
          </a:lnRef>
          <a:fillRef idx="1">
            <a:schemeClr val="lt1"/>
          </a:fillRef>
          <a:effectRef idx="0">
            <a:schemeClr val="accent2"/>
          </a:effectRef>
          <a:fontRef idx="minor">
            <a:schemeClr val="dk1"/>
          </a:fontRef>
        </p:style>
        <p:txBody>
          <a:bodyPr/>
          <a:lstStyle/>
          <a:p>
            <a:r>
              <a:rPr lang="en-US" b="1" dirty="0">
                <a:latin typeface="Times New Roman" panose="02020603050405020304" pitchFamily="18" charset="0"/>
                <a:cs typeface="Times New Roman" panose="02020603050405020304" pitchFamily="18" charset="0"/>
              </a:rPr>
              <a:t>2- Incomplete abortion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371600"/>
            <a:ext cx="8229600" cy="5334000"/>
          </a:xfrm>
        </p:spPr>
        <p:style>
          <a:lnRef idx="2">
            <a:schemeClr val="accent2"/>
          </a:lnRef>
          <a:fillRef idx="1">
            <a:schemeClr val="lt1"/>
          </a:fillRef>
          <a:effectRef idx="0">
            <a:schemeClr val="accent2"/>
          </a:effectRef>
          <a:fontRef idx="minor">
            <a:schemeClr val="dk1"/>
          </a:fontRef>
        </p:style>
        <p:txBody>
          <a:bodyPr/>
          <a:lstStyle/>
          <a:p>
            <a:pPr algn="just"/>
            <a:r>
              <a:rPr lang="en-US" dirty="0"/>
              <a:t>Incomplete abortion is the partial expulsion of the products of conception before the 20th week of gestation.</a:t>
            </a:r>
          </a:p>
          <a:p>
            <a:endParaRPr lang="en-US" dirty="0" smtClean="0"/>
          </a:p>
          <a:p>
            <a:r>
              <a:rPr lang="en-US" dirty="0" smtClean="0"/>
              <a:t> </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1700" y="2938464"/>
            <a:ext cx="7848600" cy="9810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1700" y="3919538"/>
            <a:ext cx="7833360" cy="22288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6999310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169" y="122237"/>
            <a:ext cx="10515600" cy="1325563"/>
          </a:xfrm>
        </p:spPr>
        <p:style>
          <a:lnRef idx="2">
            <a:schemeClr val="accent2"/>
          </a:lnRef>
          <a:fillRef idx="1">
            <a:schemeClr val="lt1"/>
          </a:fillRef>
          <a:effectRef idx="0">
            <a:schemeClr val="accent2"/>
          </a:effectRef>
          <a:fontRef idx="minor">
            <a:schemeClr val="dk1"/>
          </a:fontRef>
        </p:style>
        <p:txBody>
          <a:bodyPr>
            <a:normAutofit/>
          </a:bodyPr>
          <a:lstStyle/>
          <a:p>
            <a:r>
              <a:rPr lang="en-US" b="1" dirty="0" smtClean="0">
                <a:latin typeface="Times New Roman" panose="02020603050405020304" pitchFamily="18" charset="0"/>
                <a:cs typeface="Times New Roman" panose="02020603050405020304" pitchFamily="18" charset="0"/>
              </a:rPr>
              <a:t>2- Incomplete abortion /Treatment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600200"/>
            <a:ext cx="8229600" cy="4953000"/>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0" indent="0" algn="just">
              <a:buNone/>
            </a:pPr>
            <a:r>
              <a:rPr lang="en-US" b="1" dirty="0" smtClean="0"/>
              <a:t>I</a:t>
            </a:r>
            <a:r>
              <a:rPr lang="en-US" b="1" dirty="0" smtClean="0">
                <a:latin typeface="Times New Roman" panose="02020603050405020304" pitchFamily="18" charset="0"/>
                <a:cs typeface="Times New Roman" panose="02020603050405020304" pitchFamily="18" charset="0"/>
              </a:rPr>
              <a:t>. Stabilization </a:t>
            </a:r>
          </a:p>
          <a:p>
            <a:pPr marL="0" indent="0" algn="just">
              <a:buNone/>
            </a:pPr>
            <a:r>
              <a:rPr lang="en-US" b="1" dirty="0" smtClean="0">
                <a:latin typeface="Times New Roman" panose="02020603050405020304" pitchFamily="18" charset="0"/>
                <a:cs typeface="Times New Roman" panose="02020603050405020304" pitchFamily="18" charset="0"/>
              </a:rPr>
              <a:t>II. Cervical ripening agents </a:t>
            </a:r>
            <a:endParaRPr lang="en-US"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Cervical ripening agents aid in patient comfort and reduce the difficulty of uterine evacuation procedures. </a:t>
            </a:r>
          </a:p>
          <a:p>
            <a:pPr marL="0" indent="0" algn="just">
              <a:buNone/>
            </a:pPr>
            <a:r>
              <a:rPr lang="en-US" dirty="0" smtClean="0">
                <a:latin typeface="Times New Roman" panose="02020603050405020304" pitchFamily="18" charset="0"/>
                <a:cs typeface="Times New Roman" panose="02020603050405020304" pitchFamily="18" charset="0"/>
              </a:rPr>
              <a:t>• Available cervical ripening agents include </a:t>
            </a:r>
            <a:r>
              <a:rPr lang="en-US" b="1" u="sng" dirty="0" smtClean="0">
                <a:solidFill>
                  <a:srgbClr val="C00000"/>
                </a:solidFill>
                <a:latin typeface="Times New Roman" panose="02020603050405020304" pitchFamily="18" charset="0"/>
                <a:cs typeface="Times New Roman" panose="02020603050405020304" pitchFamily="18" charset="0"/>
              </a:rPr>
              <a:t>Misoprostol, Mifepristone, and osmotic dilators. </a:t>
            </a:r>
            <a:endParaRPr lang="en-US" b="1" u="sng" dirty="0">
              <a:solidFill>
                <a:srgbClr val="C00000"/>
              </a:solidFill>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For medical management of women with an incomplete abortion and a uterus less than 12 weeks in size </a:t>
            </a:r>
            <a:r>
              <a:rPr lang="en-US" b="1" dirty="0">
                <a:solidFill>
                  <a:srgbClr val="C00000"/>
                </a:solidFill>
                <a:latin typeface="Times New Roman" panose="02020603050405020304" pitchFamily="18" charset="0"/>
                <a:cs typeface="Times New Roman" panose="02020603050405020304" pitchFamily="18" charset="0"/>
              </a:rPr>
              <a:t>Misoprostol (</a:t>
            </a:r>
            <a:r>
              <a:rPr lang="en-US" b="1" dirty="0" err="1">
                <a:solidFill>
                  <a:srgbClr val="C00000"/>
                </a:solidFill>
                <a:latin typeface="Times New Roman" panose="02020603050405020304" pitchFamily="18" charset="0"/>
                <a:cs typeface="Times New Roman" panose="02020603050405020304" pitchFamily="18" charset="0"/>
              </a:rPr>
              <a:t>Cytotec</a:t>
            </a:r>
            <a:r>
              <a:rPr lang="en-US" b="1" dirty="0">
                <a:solidFill>
                  <a:srgbClr val="C0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600 </a:t>
            </a:r>
            <a:r>
              <a:rPr lang="en-US" dirty="0" err="1">
                <a:latin typeface="Times New Roman" panose="02020603050405020304" pitchFamily="18" charset="0"/>
                <a:cs typeface="Times New Roman" panose="02020603050405020304" pitchFamily="18" charset="0"/>
              </a:rPr>
              <a:t>μg</a:t>
            </a:r>
            <a:r>
              <a:rPr lang="en-US" dirty="0">
                <a:latin typeface="Times New Roman" panose="02020603050405020304" pitchFamily="18" charset="0"/>
                <a:cs typeface="Times New Roman" panose="02020603050405020304" pitchFamily="18" charset="0"/>
              </a:rPr>
              <a:t> orally or 400 </a:t>
            </a:r>
            <a:r>
              <a:rPr lang="en-US" dirty="0" err="1">
                <a:latin typeface="Times New Roman" panose="02020603050405020304" pitchFamily="18" charset="0"/>
                <a:cs typeface="Times New Roman" panose="02020603050405020304" pitchFamily="18" charset="0"/>
              </a:rPr>
              <a:t>μg</a:t>
            </a:r>
            <a:r>
              <a:rPr lang="en-US" dirty="0">
                <a:latin typeface="Times New Roman" panose="02020603050405020304" pitchFamily="18" charset="0"/>
                <a:cs typeface="Times New Roman" panose="02020603050405020304" pitchFamily="18" charset="0"/>
              </a:rPr>
              <a:t> sublingually is used. Doses can be repeated every 3 hours for up to three total doses</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III. Curettage </a:t>
            </a:r>
            <a:endParaRPr lang="en-US" dirty="0" smtClean="0">
              <a:latin typeface="Times New Roman" panose="02020603050405020304" pitchFamily="18" charset="0"/>
              <a:cs typeface="Times New Roman" panose="02020603050405020304" pitchFamily="18" charset="0"/>
            </a:endParaRPr>
          </a:p>
          <a:p>
            <a:endParaRPr lang="en-US" dirty="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2749164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6014"/>
          </a:xfrm>
        </p:spPr>
        <p:style>
          <a:lnRef idx="2">
            <a:schemeClr val="accent2"/>
          </a:lnRef>
          <a:fillRef idx="1">
            <a:schemeClr val="lt1"/>
          </a:fillRef>
          <a:effectRef idx="0">
            <a:schemeClr val="accent2"/>
          </a:effectRef>
          <a:fontRef idx="minor">
            <a:schemeClr val="dk1"/>
          </a:fontRef>
        </p:style>
        <p:txBody>
          <a:bodyPr/>
          <a:lstStyle/>
          <a:p>
            <a:r>
              <a:rPr lang="en-US" b="1" dirty="0">
                <a:latin typeface="Times New Roman" panose="02020603050405020304" pitchFamily="18" charset="0"/>
                <a:cs typeface="Times New Roman" panose="02020603050405020304" pitchFamily="18" charset="0"/>
              </a:rPr>
              <a:t>3- Complete abortion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600200"/>
            <a:ext cx="8229600" cy="4953000"/>
          </a:xfrm>
        </p:spPr>
        <p:style>
          <a:lnRef idx="2">
            <a:schemeClr val="accent2"/>
          </a:lnRef>
          <a:fillRef idx="1">
            <a:schemeClr val="lt1"/>
          </a:fillRef>
          <a:effectRef idx="0">
            <a:schemeClr val="accent2"/>
          </a:effectRef>
          <a:fontRef idx="minor">
            <a:schemeClr val="dk1"/>
          </a:fontRef>
        </p:style>
        <p:txBody>
          <a:bodyPr>
            <a:normAutofit/>
          </a:bodyPr>
          <a:lstStyle/>
          <a:p>
            <a:pPr algn="just"/>
            <a:r>
              <a:rPr lang="en-US" dirty="0">
                <a:latin typeface="Times New Roman" panose="02020603050405020304" pitchFamily="18" charset="0"/>
                <a:cs typeface="Times New Roman" panose="02020603050405020304" pitchFamily="18" charset="0"/>
              </a:rPr>
              <a:t>Complete abortion refers to a documented pregnancy that spontaneously passes all of the products of conception.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1700" y="2938464"/>
            <a:ext cx="7848600" cy="9810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1701" y="4038600"/>
            <a:ext cx="7877175" cy="220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78459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style>
          <a:lnRef idx="2">
            <a:schemeClr val="accent2"/>
          </a:lnRef>
          <a:fillRef idx="1">
            <a:schemeClr val="lt1"/>
          </a:fillRef>
          <a:effectRef idx="0">
            <a:schemeClr val="accent2"/>
          </a:effectRef>
          <a:fontRef idx="minor">
            <a:schemeClr val="dk1"/>
          </a:fontRef>
        </p:style>
        <p:txBody>
          <a:bodyPr>
            <a:normAutofit/>
          </a:bodyPr>
          <a:lstStyle/>
          <a:p>
            <a:r>
              <a:rPr lang="en-US" b="1" dirty="0">
                <a:latin typeface="Times New Roman" panose="02020603050405020304" pitchFamily="18" charset="0"/>
                <a:cs typeface="Times New Roman" panose="02020603050405020304" pitchFamily="18" charset="0"/>
              </a:rPr>
              <a:t>4- Missed abortion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219201"/>
            <a:ext cx="8229600" cy="4906963"/>
          </a:xfrm>
        </p:spPr>
        <p:txBody>
          <a:bodyPr/>
          <a:lstStyle/>
          <a:p>
            <a:pPr algn="just"/>
            <a:r>
              <a:rPr lang="en-US" sz="2400" dirty="0">
                <a:latin typeface="Times New Roman" panose="02020603050405020304" pitchFamily="18" charset="0"/>
                <a:cs typeface="Times New Roman" panose="02020603050405020304" pitchFamily="18" charset="0"/>
              </a:rPr>
              <a:t>Missed abortion is defined as the retention of product of conception (POC) after death of the fetus. There is no definition of the length of time of retention of the POC. </a:t>
            </a:r>
          </a:p>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9780" y="2834642"/>
            <a:ext cx="8084820" cy="89915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9780" y="3733800"/>
            <a:ext cx="8084820" cy="28956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039150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020762"/>
          </a:xfrm>
        </p:spPr>
        <p:style>
          <a:lnRef idx="2">
            <a:schemeClr val="accent2"/>
          </a:lnRef>
          <a:fillRef idx="1">
            <a:schemeClr val="lt1"/>
          </a:fillRef>
          <a:effectRef idx="0">
            <a:schemeClr val="accent2"/>
          </a:effectRef>
          <a:fontRef idx="minor">
            <a:schemeClr val="dk1"/>
          </a:fontRef>
        </p:style>
        <p:txBody>
          <a:bodyPr/>
          <a:lstStyle/>
          <a:p>
            <a:r>
              <a:rPr lang="en-US" b="1" dirty="0" smtClean="0"/>
              <a:t>4- Missed abortion / Treatment</a:t>
            </a:r>
            <a:endParaRPr lang="en-US" dirty="0"/>
          </a:p>
        </p:txBody>
      </p:sp>
      <p:sp>
        <p:nvSpPr>
          <p:cNvPr id="3" name="Content Placeholder 2"/>
          <p:cNvSpPr>
            <a:spLocks noGrp="1"/>
          </p:cNvSpPr>
          <p:nvPr>
            <p:ph idx="1"/>
          </p:nvPr>
        </p:nvSpPr>
        <p:spPr>
          <a:xfrm>
            <a:off x="1981200" y="1600200"/>
            <a:ext cx="8229600" cy="4953000"/>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buNone/>
            </a:pPr>
            <a:r>
              <a:rPr lang="en-US" sz="3300" b="1" dirty="0">
                <a:latin typeface="Times New Roman" panose="02020603050405020304" pitchFamily="18" charset="0"/>
                <a:cs typeface="Times New Roman" panose="02020603050405020304" pitchFamily="18" charset="0"/>
              </a:rPr>
              <a:t>Misoprostol </a:t>
            </a:r>
            <a:endParaRPr lang="en-US" sz="3300" dirty="0">
              <a:latin typeface="Times New Roman" panose="02020603050405020304" pitchFamily="18" charset="0"/>
              <a:cs typeface="Times New Roman" panose="02020603050405020304" pitchFamily="18" charset="0"/>
            </a:endParaRPr>
          </a:p>
          <a:p>
            <a:pPr marL="0" indent="0" algn="just">
              <a:buNone/>
            </a:pPr>
            <a:r>
              <a:rPr lang="en-US" sz="3300" dirty="0">
                <a:latin typeface="Times New Roman" panose="02020603050405020304" pitchFamily="18" charset="0"/>
                <a:cs typeface="Times New Roman" panose="02020603050405020304" pitchFamily="18" charset="0"/>
              </a:rPr>
              <a:t>For missed abortion, misoprostol can be increased to 800 </a:t>
            </a:r>
            <a:r>
              <a:rPr lang="en-US" sz="3300" dirty="0" err="1">
                <a:latin typeface="Times New Roman" panose="02020603050405020304" pitchFamily="18" charset="0"/>
                <a:cs typeface="Times New Roman" panose="02020603050405020304" pitchFamily="18" charset="0"/>
              </a:rPr>
              <a:t>μg</a:t>
            </a:r>
            <a:r>
              <a:rPr lang="en-US" sz="3300" dirty="0">
                <a:latin typeface="Times New Roman" panose="02020603050405020304" pitchFamily="18" charset="0"/>
                <a:cs typeface="Times New Roman" panose="02020603050405020304" pitchFamily="18" charset="0"/>
              </a:rPr>
              <a:t> vaginally or 600 </a:t>
            </a:r>
            <a:r>
              <a:rPr lang="en-US" sz="3300" dirty="0" err="1">
                <a:latin typeface="Times New Roman" panose="02020603050405020304" pitchFamily="18" charset="0"/>
                <a:cs typeface="Times New Roman" panose="02020603050405020304" pitchFamily="18" charset="0"/>
              </a:rPr>
              <a:t>μg</a:t>
            </a:r>
            <a:r>
              <a:rPr lang="en-US" sz="3300" dirty="0">
                <a:latin typeface="Times New Roman" panose="02020603050405020304" pitchFamily="18" charset="0"/>
                <a:cs typeface="Times New Roman" panose="02020603050405020304" pitchFamily="18" charset="0"/>
              </a:rPr>
              <a:t> sublingually. Doses can be repeated every 3 hours for up to three total doses. </a:t>
            </a:r>
          </a:p>
          <a:p>
            <a:pPr marL="0" indent="0" algn="just">
              <a:buNone/>
            </a:pPr>
            <a:r>
              <a:rPr lang="en-US" sz="3300" b="1" u="sng" dirty="0">
                <a:solidFill>
                  <a:schemeClr val="accent6">
                    <a:lumMod val="75000"/>
                  </a:schemeClr>
                </a:solidFill>
                <a:latin typeface="Times New Roman" panose="02020603050405020304" pitchFamily="18" charset="0"/>
                <a:cs typeface="Times New Roman" panose="02020603050405020304" pitchFamily="18" charset="0"/>
              </a:rPr>
              <a:t>Misoprostol may be used for outpatient treatment of missed or incomplete abortion in patients with:</a:t>
            </a:r>
            <a:r>
              <a:rPr lang="en-US" sz="3300" b="1" dirty="0">
                <a:solidFill>
                  <a:schemeClr val="accent6">
                    <a:lumMod val="75000"/>
                  </a:schemeClr>
                </a:solidFill>
                <a:latin typeface="Times New Roman" panose="02020603050405020304" pitchFamily="18" charset="0"/>
                <a:cs typeface="Times New Roman" panose="02020603050405020304" pitchFamily="18" charset="0"/>
              </a:rPr>
              <a:t> </a:t>
            </a:r>
          </a:p>
          <a:p>
            <a:pPr marL="0" indent="0" algn="just">
              <a:buNone/>
            </a:pPr>
            <a:r>
              <a:rPr lang="en-US" sz="3300" dirty="0">
                <a:latin typeface="Times New Roman" panose="02020603050405020304" pitchFamily="18" charset="0"/>
                <a:cs typeface="Times New Roman" panose="02020603050405020304" pitchFamily="18" charset="0"/>
              </a:rPr>
              <a:t>• Stable vital signs </a:t>
            </a:r>
          </a:p>
          <a:p>
            <a:pPr marL="0" indent="0" algn="just">
              <a:buNone/>
            </a:pPr>
            <a:r>
              <a:rPr lang="en-US" sz="3300" dirty="0">
                <a:latin typeface="Times New Roman" panose="02020603050405020304" pitchFamily="18" charset="0"/>
                <a:cs typeface="Times New Roman" panose="02020603050405020304" pitchFamily="18" charset="0"/>
              </a:rPr>
              <a:t>• No evidence of infection </a:t>
            </a:r>
          </a:p>
          <a:p>
            <a:pPr marL="0" indent="0" algn="just">
              <a:buNone/>
            </a:pPr>
            <a:r>
              <a:rPr lang="en-US" sz="3300" dirty="0">
                <a:latin typeface="Times New Roman" panose="02020603050405020304" pitchFamily="18" charset="0"/>
                <a:cs typeface="Times New Roman" panose="02020603050405020304" pitchFamily="18" charset="0"/>
              </a:rPr>
              <a:t>• Good reliability </a:t>
            </a:r>
          </a:p>
          <a:p>
            <a:pPr marL="0" indent="0" algn="just">
              <a:buNone/>
            </a:pPr>
            <a:r>
              <a:rPr lang="en-US" sz="3300" dirty="0">
                <a:latin typeface="Times New Roman" panose="02020603050405020304" pitchFamily="18" charset="0"/>
                <a:cs typeface="Times New Roman" panose="02020603050405020304" pitchFamily="18" charset="0"/>
              </a:rPr>
              <a:t>• Fetus measuring less than 13 weeks’ gestation </a:t>
            </a:r>
          </a:p>
          <a:p>
            <a:pPr marL="0" indent="0" algn="just">
              <a:buNone/>
            </a:pPr>
            <a:r>
              <a:rPr lang="en-US" sz="3300" dirty="0">
                <a:latin typeface="Times New Roman" panose="02020603050405020304" pitchFamily="18" charset="0"/>
                <a:cs typeface="Times New Roman" panose="02020603050405020304" pitchFamily="18" charset="0"/>
              </a:rPr>
              <a:t>• POC with no fetal pole on transvaginal ultrasound </a:t>
            </a:r>
          </a:p>
          <a:p>
            <a:pPr marL="0" indent="0">
              <a:buNone/>
            </a:pPr>
            <a:endParaRPr lang="en-US" dirty="0"/>
          </a:p>
        </p:txBody>
      </p:sp>
    </p:spTree>
    <p:extLst>
      <p:ext uri="{BB962C8B-B14F-4D97-AF65-F5344CB8AC3E}">
        <p14:creationId xmlns:p14="http://schemas.microsoft.com/office/powerpoint/2010/main" val="14123514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smtClean="0">
                <a:latin typeface="Times New Roman" panose="02020603050405020304" pitchFamily="18" charset="0"/>
                <a:cs typeface="Times New Roman" panose="02020603050405020304" pitchFamily="18" charset="0"/>
              </a:rPr>
              <a:t>4- Missed abortion / Treatment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a:bodyPr>
          <a:lstStyle/>
          <a:p>
            <a:pPr marL="0" indent="0" algn="just">
              <a:buNone/>
            </a:pPr>
            <a:r>
              <a:rPr lang="en-US" b="1" dirty="0"/>
              <a:t>I. Dilation </a:t>
            </a:r>
            <a:r>
              <a:rPr lang="en-US" b="1" dirty="0">
                <a:latin typeface="Times New Roman" panose="02020603050405020304" pitchFamily="18" charset="0"/>
                <a:cs typeface="Times New Roman" panose="02020603050405020304" pitchFamily="18" charset="0"/>
              </a:rPr>
              <a:t>and curettage (D&amp;C) </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D&amp;C is available for missed abortions that are less than 12 to 14 weeks’ gestation by fetal size on ultrasound. If the cervix is not dilated, then preoperative dilation is accomplished with </a:t>
            </a:r>
            <a:r>
              <a:rPr lang="en-US" dirty="0" err="1">
                <a:latin typeface="Times New Roman" panose="02020603050405020304" pitchFamily="18" charset="0"/>
                <a:cs typeface="Times New Roman" panose="02020603050405020304" pitchFamily="18" charset="0"/>
              </a:rPr>
              <a:t>laminaria</a:t>
            </a:r>
            <a:r>
              <a:rPr lang="en-US" dirty="0">
                <a:latin typeface="Times New Roman" panose="02020603050405020304" pitchFamily="18" charset="0"/>
                <a:cs typeface="Times New Roman" panose="02020603050405020304" pitchFamily="18" charset="0"/>
              </a:rPr>
              <a:t> or prostaglandin cervical-dilating agents. </a:t>
            </a: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II. Dilation and evacuation (D&amp;E) </a:t>
            </a:r>
            <a:endParaRPr lang="en-US" dirty="0">
              <a:latin typeface="Times New Roman" panose="02020603050405020304" pitchFamily="18" charset="0"/>
              <a:cs typeface="Times New Roman" panose="02020603050405020304" pitchFamily="18" charset="0"/>
            </a:endParaRPr>
          </a:p>
          <a:p>
            <a:pPr marL="0" indent="0" algn="just">
              <a:buNone/>
            </a:pPr>
            <a:r>
              <a:rPr lang="en-US" dirty="0">
                <a:latin typeface="Times New Roman" panose="02020603050405020304" pitchFamily="18" charset="0"/>
                <a:cs typeface="Times New Roman" panose="02020603050405020304" pitchFamily="18" charset="0"/>
              </a:rPr>
              <a:t>• D&amp;E is available for missed abortions greater than 14 weeks’ gestation by fetal size on ultrasound. The D&amp;E procedure is used rather than D&amp;C when there are fetal bones and associated risk for uterine perforation </a:t>
            </a:r>
          </a:p>
          <a:p>
            <a:endParaRPr lang="en-US" dirty="0"/>
          </a:p>
        </p:txBody>
      </p:sp>
    </p:spTree>
    <p:extLst>
      <p:ext uri="{BB962C8B-B14F-4D97-AF65-F5344CB8AC3E}">
        <p14:creationId xmlns:p14="http://schemas.microsoft.com/office/powerpoint/2010/main" val="3397815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9216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           Terminology </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143000"/>
            <a:ext cx="8229600" cy="5334000"/>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r>
              <a:rPr lang="en-US" sz="2400" b="1" dirty="0">
                <a:latin typeface="Times New Roman" panose="02020603050405020304" pitchFamily="18" charset="0"/>
                <a:cs typeface="Times New Roman" panose="02020603050405020304" pitchFamily="18" charset="0"/>
              </a:rPr>
              <a:t>1. Parity: </a:t>
            </a:r>
            <a:r>
              <a:rPr lang="en-US" sz="2400" dirty="0">
                <a:latin typeface="Times New Roman" panose="02020603050405020304" pitchFamily="18" charset="0"/>
                <a:cs typeface="Times New Roman" panose="02020603050405020304" pitchFamily="18" charset="0"/>
              </a:rPr>
              <a:t>is the no. of live birth at any age or stillbirth after 24 weeks of gestation. </a:t>
            </a:r>
          </a:p>
          <a:p>
            <a:pPr marL="0" indent="0">
              <a:buNone/>
            </a:pPr>
            <a:r>
              <a:rPr lang="en-US" sz="2400" b="1" dirty="0">
                <a:latin typeface="Times New Roman" panose="02020603050405020304" pitchFamily="18" charset="0"/>
                <a:cs typeface="Times New Roman" panose="02020603050405020304" pitchFamily="18" charset="0"/>
              </a:rPr>
              <a:t>2. </a:t>
            </a:r>
            <a:r>
              <a:rPr lang="en-US" sz="2400" b="1" dirty="0" err="1">
                <a:latin typeface="Times New Roman" panose="02020603050405020304" pitchFamily="18" charset="0"/>
                <a:cs typeface="Times New Roman" panose="02020603050405020304" pitchFamily="18" charset="0"/>
              </a:rPr>
              <a:t>Nullipara</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 woman who has never delivered a fetus or fetuses beyond 20 weeks of gestation. </a:t>
            </a:r>
          </a:p>
          <a:p>
            <a:pPr marL="0" indent="0">
              <a:buNone/>
            </a:pPr>
            <a:r>
              <a:rPr lang="en-US" sz="2400" b="1" dirty="0">
                <a:latin typeface="Times New Roman" panose="02020603050405020304" pitchFamily="18" charset="0"/>
                <a:cs typeface="Times New Roman" panose="02020603050405020304" pitchFamily="18" charset="0"/>
              </a:rPr>
              <a:t>3. </a:t>
            </a:r>
            <a:r>
              <a:rPr lang="en-US" sz="2400" b="1" dirty="0" err="1">
                <a:latin typeface="Times New Roman" panose="02020603050405020304" pitchFamily="18" charset="0"/>
                <a:cs typeface="Times New Roman" panose="02020603050405020304" pitchFamily="18" charset="0"/>
              </a:rPr>
              <a:t>Gravida:</a:t>
            </a:r>
            <a:r>
              <a:rPr lang="en-US" sz="2400" dirty="0" err="1">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is the total no. of pregnancy regardless of how they ended (abortion, normal pregnancy). </a:t>
            </a:r>
          </a:p>
          <a:p>
            <a:pPr marL="0" indent="0">
              <a:buNone/>
            </a:pPr>
            <a:r>
              <a:rPr lang="en-US" sz="2400" b="1" dirty="0">
                <a:latin typeface="Times New Roman" panose="02020603050405020304" pitchFamily="18" charset="0"/>
                <a:cs typeface="Times New Roman" panose="02020603050405020304" pitchFamily="18" charset="0"/>
              </a:rPr>
              <a:t>4. </a:t>
            </a:r>
            <a:r>
              <a:rPr lang="en-US" sz="2400" b="1" dirty="0" err="1">
                <a:latin typeface="Times New Roman" panose="02020603050405020304" pitchFamily="18" charset="0"/>
                <a:cs typeface="Times New Roman" panose="02020603050405020304" pitchFamily="18" charset="0"/>
              </a:rPr>
              <a:t>Nullgravida</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 </a:t>
            </a:r>
            <a:r>
              <a:rPr lang="en-US" sz="2400" dirty="0" err="1">
                <a:latin typeface="Times New Roman" panose="02020603050405020304" pitchFamily="18" charset="0"/>
                <a:cs typeface="Times New Roman" panose="02020603050405020304" pitchFamily="18" charset="0"/>
              </a:rPr>
              <a:t>nulligravida</a:t>
            </a:r>
            <a:r>
              <a:rPr lang="en-US" sz="2400" dirty="0">
                <a:latin typeface="Times New Roman" panose="02020603050405020304" pitchFamily="18" charset="0"/>
                <a:cs typeface="Times New Roman" panose="02020603050405020304" pitchFamily="18" charset="0"/>
              </a:rPr>
              <a:t> or gravida 0 is a woman who has never been pregnant. </a:t>
            </a:r>
          </a:p>
          <a:p>
            <a:pPr marL="0" indent="0">
              <a:buNone/>
            </a:pPr>
            <a:r>
              <a:rPr lang="en-US" sz="2400" b="1" dirty="0">
                <a:latin typeface="Times New Roman" panose="02020603050405020304" pitchFamily="18" charset="0"/>
                <a:cs typeface="Times New Roman" panose="02020603050405020304" pitchFamily="18" charset="0"/>
              </a:rPr>
              <a:t>5. </a:t>
            </a:r>
            <a:r>
              <a:rPr lang="en-US" sz="2400" b="1" dirty="0" err="1">
                <a:latin typeface="Times New Roman" panose="02020603050405020304" pitchFamily="18" charset="0"/>
                <a:cs typeface="Times New Roman" panose="02020603050405020304" pitchFamily="18" charset="0"/>
              </a:rPr>
              <a:t>Primigravida</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 </a:t>
            </a:r>
            <a:r>
              <a:rPr lang="en-US" sz="2400" dirty="0" err="1">
                <a:latin typeface="Times New Roman" panose="02020603050405020304" pitchFamily="18" charset="0"/>
                <a:cs typeface="Times New Roman" panose="02020603050405020304" pitchFamily="18" charset="0"/>
              </a:rPr>
              <a:t>primigravida</a:t>
            </a:r>
            <a:r>
              <a:rPr lang="en-US" sz="2400" dirty="0">
                <a:latin typeface="Times New Roman" panose="02020603050405020304" pitchFamily="18" charset="0"/>
                <a:cs typeface="Times New Roman" panose="02020603050405020304" pitchFamily="18" charset="0"/>
              </a:rPr>
              <a:t> or gravida 1 is a woman who is pregnant for the first time or has been pregnant one time. </a:t>
            </a:r>
          </a:p>
          <a:p>
            <a:pPr marL="0" indent="0">
              <a:buNone/>
            </a:pPr>
            <a:r>
              <a:rPr lang="en-US" sz="2400" b="1" dirty="0">
                <a:latin typeface="Times New Roman" panose="02020603050405020304" pitchFamily="18" charset="0"/>
                <a:cs typeface="Times New Roman" panose="02020603050405020304" pitchFamily="18" charset="0"/>
              </a:rPr>
              <a:t>6. Elderly </a:t>
            </a:r>
            <a:r>
              <a:rPr lang="en-US" sz="2400" b="1" dirty="0" err="1">
                <a:latin typeface="Times New Roman" panose="02020603050405020304" pitchFamily="18" charset="0"/>
                <a:cs typeface="Times New Roman" panose="02020603050405020304" pitchFamily="18" charset="0"/>
              </a:rPr>
              <a:t>primigravida</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 elderly </a:t>
            </a:r>
            <a:r>
              <a:rPr lang="en-US" sz="2400" dirty="0" err="1">
                <a:latin typeface="Times New Roman" panose="02020603050405020304" pitchFamily="18" charset="0"/>
                <a:cs typeface="Times New Roman" panose="02020603050405020304" pitchFamily="18" charset="0"/>
              </a:rPr>
              <a:t>primigravida</a:t>
            </a:r>
            <a:r>
              <a:rPr lang="en-US" sz="2400" dirty="0">
                <a:latin typeface="Times New Roman" panose="02020603050405020304" pitchFamily="18" charset="0"/>
                <a:cs typeface="Times New Roman" panose="02020603050405020304" pitchFamily="18" charset="0"/>
              </a:rPr>
              <a:t> is a woman in her first pregnancy, who is at least 35 years old. </a:t>
            </a:r>
          </a:p>
        </p:txBody>
      </p:sp>
    </p:spTree>
    <p:extLst>
      <p:ext uri="{BB962C8B-B14F-4D97-AF65-F5344CB8AC3E}">
        <p14:creationId xmlns:p14="http://schemas.microsoft.com/office/powerpoint/2010/main" val="16558546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a:latin typeface="Times New Roman" panose="02020603050405020304" pitchFamily="18" charset="0"/>
                <a:cs typeface="Times New Roman" panose="02020603050405020304" pitchFamily="18" charset="0"/>
              </a:rPr>
              <a:t>5- Habitual abortion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pPr algn="just"/>
            <a:r>
              <a:rPr lang="en-US" dirty="0">
                <a:latin typeface="Times New Roman" panose="02020603050405020304" pitchFamily="18" charset="0"/>
                <a:cs typeface="Times New Roman" panose="02020603050405020304" pitchFamily="18" charset="0"/>
              </a:rPr>
              <a:t>Habitual abortion, also known as recurrent pregnancy loss (RPL), is defined as three or more consecutive spontaneous abortions of clinical, pre-viable pregnancies (documented by ultrasound or histopathology). </a:t>
            </a:r>
          </a:p>
        </p:txBody>
      </p:sp>
    </p:spTree>
    <p:extLst>
      <p:ext uri="{BB962C8B-B14F-4D97-AF65-F5344CB8AC3E}">
        <p14:creationId xmlns:p14="http://schemas.microsoft.com/office/powerpoint/2010/main" val="8467920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5925" y="1981200"/>
            <a:ext cx="8820150"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620000" y="3962400"/>
            <a:ext cx="2743200" cy="369332"/>
          </a:xfrm>
          <a:prstGeom prst="rect">
            <a:avLst/>
          </a:prstGeom>
          <a:solidFill>
            <a:schemeClr val="accent5">
              <a:lumMod val="20000"/>
              <a:lumOff val="80000"/>
            </a:schemeClr>
          </a:solidFill>
        </p:spPr>
        <p:txBody>
          <a:bodyPr wrap="square" rtlCol="0">
            <a:spAutoFit/>
          </a:bodyPr>
          <a:lstStyle/>
          <a:p>
            <a:endParaRPr lang="en-US" dirty="0"/>
          </a:p>
        </p:txBody>
      </p:sp>
    </p:spTree>
    <p:extLst>
      <p:ext uri="{BB962C8B-B14F-4D97-AF65-F5344CB8AC3E}">
        <p14:creationId xmlns:p14="http://schemas.microsoft.com/office/powerpoint/2010/main" val="20070736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70263"/>
          </a:xfrm>
        </p:spPr>
        <p:style>
          <a:lnRef idx="2">
            <a:schemeClr val="accent2"/>
          </a:lnRef>
          <a:fillRef idx="1">
            <a:schemeClr val="lt1"/>
          </a:fillRef>
          <a:effectRef idx="0">
            <a:schemeClr val="accent2"/>
          </a:effectRef>
          <a:fontRef idx="minor">
            <a:schemeClr val="dk1"/>
          </a:fontRef>
        </p:style>
        <p:txBody>
          <a:bodyPr/>
          <a:lstStyle/>
          <a:p>
            <a:pPr algn="ctr"/>
            <a:r>
              <a:rPr lang="en-US" b="1" dirty="0" smtClean="0">
                <a:latin typeface="Times New Roman" panose="02020603050405020304" pitchFamily="18" charset="0"/>
                <a:cs typeface="Times New Roman" panose="02020603050405020304" pitchFamily="18" charset="0"/>
              </a:rPr>
              <a:t>Example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600201"/>
            <a:ext cx="8229600" cy="4788187"/>
          </a:xfrm>
        </p:spPr>
        <p:style>
          <a:lnRef idx="2">
            <a:schemeClr val="accent2"/>
          </a:lnRef>
          <a:fillRef idx="1">
            <a:schemeClr val="lt1"/>
          </a:fillRef>
          <a:effectRef idx="0">
            <a:schemeClr val="accent2"/>
          </a:effectRef>
          <a:fontRef idx="minor">
            <a:schemeClr val="dk1"/>
          </a:fontRef>
        </p:style>
        <p:txBody>
          <a:bodyPr/>
          <a:lstStyle/>
          <a:p>
            <a:pPr marL="0" indent="0" algn="just">
              <a:buNone/>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woman who has 2 complete abortions and 1 normal pregnancy may be termed </a:t>
            </a:r>
            <a:r>
              <a:rPr lang="en-US" dirty="0" smtClean="0">
                <a:latin typeface="Times New Roman" panose="02020603050405020304" pitchFamily="18" charset="0"/>
                <a:cs typeface="Times New Roman" panose="02020603050405020304" pitchFamily="18" charset="0"/>
              </a:rPr>
              <a:t>as</a:t>
            </a:r>
          </a:p>
          <a:p>
            <a:pPr marL="0" indent="0" algn="ctr">
              <a:buNone/>
            </a:pPr>
            <a:r>
              <a:rPr lang="en-US" sz="4400" b="1" dirty="0">
                <a:solidFill>
                  <a:schemeClr val="accent2"/>
                </a:solidFill>
                <a:latin typeface="Times New Roman" panose="02020603050405020304" pitchFamily="18" charset="0"/>
                <a:cs typeface="Times New Roman" panose="02020603050405020304" pitchFamily="18" charset="0"/>
              </a:rPr>
              <a:t>   G3P1A2</a:t>
            </a:r>
          </a:p>
        </p:txBody>
      </p:sp>
      <p:sp>
        <p:nvSpPr>
          <p:cNvPr id="4" name="Up Arrow 3"/>
          <p:cNvSpPr/>
          <p:nvPr/>
        </p:nvSpPr>
        <p:spPr>
          <a:xfrm>
            <a:off x="5301996" y="3396996"/>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Up Arrow 5"/>
          <p:cNvSpPr/>
          <p:nvPr/>
        </p:nvSpPr>
        <p:spPr>
          <a:xfrm>
            <a:off x="5818632" y="3396996"/>
            <a:ext cx="484632" cy="224180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Up Arrow 6"/>
          <p:cNvSpPr/>
          <p:nvPr/>
        </p:nvSpPr>
        <p:spPr>
          <a:xfrm>
            <a:off x="6583680" y="3396996"/>
            <a:ext cx="484632"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199618" y="4519137"/>
            <a:ext cx="1643399" cy="584775"/>
          </a:xfrm>
          <a:prstGeom prst="rect">
            <a:avLst/>
          </a:prstGeom>
          <a:noFill/>
        </p:spPr>
        <p:txBody>
          <a:bodyPr wrap="none" rtlCol="0">
            <a:spAutoFit/>
          </a:bodyPr>
          <a:lstStyle/>
          <a:p>
            <a:r>
              <a:rPr lang="en-US" sz="3200" b="1" dirty="0">
                <a:latin typeface="Times New Roman" panose="02020603050405020304" pitchFamily="18" charset="0"/>
                <a:cs typeface="Times New Roman" panose="02020603050405020304" pitchFamily="18" charset="0"/>
              </a:rPr>
              <a:t>Gravida</a:t>
            </a:r>
          </a:p>
        </p:txBody>
      </p:sp>
      <p:sp>
        <p:nvSpPr>
          <p:cNvPr id="11" name="TextBox 10"/>
          <p:cNvSpPr txBox="1"/>
          <p:nvPr/>
        </p:nvSpPr>
        <p:spPr>
          <a:xfrm>
            <a:off x="5490283" y="5803613"/>
            <a:ext cx="1277914" cy="584775"/>
          </a:xfrm>
          <a:prstGeom prst="rect">
            <a:avLst/>
          </a:prstGeom>
          <a:noFill/>
        </p:spPr>
        <p:txBody>
          <a:bodyPr wrap="none" rtlCol="0">
            <a:spAutoFit/>
          </a:bodyPr>
          <a:lstStyle/>
          <a:p>
            <a:r>
              <a:rPr lang="en-US" sz="3200" b="1" dirty="0">
                <a:latin typeface="Times New Roman" panose="02020603050405020304" pitchFamily="18" charset="0"/>
                <a:cs typeface="Times New Roman" panose="02020603050405020304" pitchFamily="18" charset="0"/>
              </a:rPr>
              <a:t>Parity</a:t>
            </a:r>
            <a:endParaRPr lang="en-US" sz="3200" dirty="0">
              <a:latin typeface="Times New Roman" panose="02020603050405020304" pitchFamily="18" charset="0"/>
              <a:cs typeface="Times New Roman" panose="02020603050405020304" pitchFamily="18" charset="0"/>
            </a:endParaRPr>
          </a:p>
        </p:txBody>
      </p:sp>
      <p:sp>
        <p:nvSpPr>
          <p:cNvPr id="13" name="TextBox 12"/>
          <p:cNvSpPr txBox="1"/>
          <p:nvPr/>
        </p:nvSpPr>
        <p:spPr>
          <a:xfrm>
            <a:off x="6303264" y="4519137"/>
            <a:ext cx="1779654" cy="584775"/>
          </a:xfrm>
          <a:prstGeom prst="rect">
            <a:avLst/>
          </a:prstGeom>
          <a:noFill/>
        </p:spPr>
        <p:txBody>
          <a:bodyPr wrap="none" rtlCol="0">
            <a:spAutoFit/>
          </a:bodyPr>
          <a:lstStyle/>
          <a:p>
            <a:r>
              <a:rPr lang="en-US" sz="3200" b="1" dirty="0">
                <a:latin typeface="Times New Roman" panose="02020603050405020304" pitchFamily="18" charset="0"/>
                <a:cs typeface="Times New Roman" panose="02020603050405020304" pitchFamily="18" charset="0"/>
              </a:rPr>
              <a:t>Abortion</a:t>
            </a:r>
          </a:p>
        </p:txBody>
      </p:sp>
    </p:spTree>
    <p:extLst>
      <p:ext uri="{BB962C8B-B14F-4D97-AF65-F5344CB8AC3E}">
        <p14:creationId xmlns:p14="http://schemas.microsoft.com/office/powerpoint/2010/main" val="11435207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style>
          <a:lnRef idx="2">
            <a:schemeClr val="accent2"/>
          </a:lnRef>
          <a:fillRef idx="1">
            <a:schemeClr val="lt1"/>
          </a:fillRef>
          <a:effectRef idx="0">
            <a:schemeClr val="accent2"/>
          </a:effectRef>
          <a:fontRef idx="minor">
            <a:schemeClr val="dk1"/>
          </a:fontRef>
        </p:style>
        <p:txBody>
          <a:bodyPr>
            <a:normAutofit/>
          </a:bodyPr>
          <a:lstStyle/>
          <a:p>
            <a:r>
              <a:rPr lang="en-US" b="1" dirty="0" smtClean="0">
                <a:latin typeface="Times New Roman" panose="02020603050405020304" pitchFamily="18" charset="0"/>
                <a:cs typeface="Times New Roman" panose="02020603050405020304" pitchFamily="18" charset="0"/>
              </a:rPr>
              <a:t>Obstetrical Abbreviations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143000"/>
            <a:ext cx="8229600" cy="5486400"/>
          </a:xfrm>
        </p:spPr>
        <p:style>
          <a:lnRef idx="2">
            <a:schemeClr val="accent2"/>
          </a:lnRef>
          <a:fillRef idx="1">
            <a:schemeClr val="lt1"/>
          </a:fillRef>
          <a:effectRef idx="0">
            <a:schemeClr val="accent2"/>
          </a:effectRef>
          <a:fontRef idx="minor">
            <a:schemeClr val="dk1"/>
          </a:fontRef>
        </p:style>
        <p:txBody>
          <a:bodyPr>
            <a:noAutofit/>
          </a:bodyPr>
          <a:lstStyle/>
          <a:p>
            <a:pPr marL="0" indent="0">
              <a:buNone/>
            </a:pPr>
            <a:r>
              <a:rPr lang="en-US" sz="1400" dirty="0">
                <a:solidFill>
                  <a:srgbClr val="000000"/>
                </a:solidFill>
                <a:latin typeface="Times New Roman"/>
              </a:rPr>
              <a:t>-</a:t>
            </a:r>
            <a:r>
              <a:rPr lang="en-US" sz="2400" dirty="0">
                <a:solidFill>
                  <a:srgbClr val="000000"/>
                </a:solidFill>
                <a:latin typeface="Times New Roman"/>
              </a:rPr>
              <a:t>Expected Date of Delivery </a:t>
            </a:r>
            <a:r>
              <a:rPr lang="en-US" sz="2400" b="1" dirty="0">
                <a:solidFill>
                  <a:srgbClr val="000000"/>
                </a:solidFill>
                <a:latin typeface="Times New Roman"/>
              </a:rPr>
              <a:t>(EDD) </a:t>
            </a:r>
            <a:endParaRPr lang="en-US" sz="2400" dirty="0">
              <a:solidFill>
                <a:srgbClr val="000000"/>
              </a:solidFill>
              <a:latin typeface="Times New Roman"/>
            </a:endParaRPr>
          </a:p>
          <a:p>
            <a:pPr marL="0" indent="0">
              <a:buNone/>
            </a:pPr>
            <a:r>
              <a:rPr lang="en-US" sz="2400" dirty="0">
                <a:solidFill>
                  <a:srgbClr val="000000"/>
                </a:solidFill>
                <a:latin typeface="Times New Roman"/>
              </a:rPr>
              <a:t>- First Missed Period </a:t>
            </a:r>
            <a:r>
              <a:rPr lang="en-US" sz="2400" b="1" dirty="0">
                <a:solidFill>
                  <a:srgbClr val="000000"/>
                </a:solidFill>
                <a:latin typeface="Times New Roman"/>
              </a:rPr>
              <a:t>(FMP) </a:t>
            </a:r>
            <a:endParaRPr lang="en-US" sz="2400" dirty="0">
              <a:solidFill>
                <a:srgbClr val="000000"/>
              </a:solidFill>
              <a:latin typeface="Times New Roman"/>
            </a:endParaRPr>
          </a:p>
          <a:p>
            <a:pPr marL="0" indent="0">
              <a:buNone/>
            </a:pPr>
            <a:r>
              <a:rPr lang="en-US" sz="2400" dirty="0">
                <a:solidFill>
                  <a:srgbClr val="000000"/>
                </a:solidFill>
                <a:latin typeface="Times New Roman"/>
              </a:rPr>
              <a:t>- Last Menstrual Period </a:t>
            </a:r>
            <a:r>
              <a:rPr lang="en-US" sz="2400" b="1" dirty="0">
                <a:solidFill>
                  <a:srgbClr val="000000"/>
                </a:solidFill>
                <a:latin typeface="Times New Roman"/>
              </a:rPr>
              <a:t>(LMP) </a:t>
            </a:r>
            <a:endParaRPr lang="en-US" sz="2400" dirty="0">
              <a:solidFill>
                <a:srgbClr val="000000"/>
              </a:solidFill>
              <a:latin typeface="Times New Roman"/>
            </a:endParaRPr>
          </a:p>
          <a:p>
            <a:pPr marL="0" indent="0">
              <a:buNone/>
            </a:pPr>
            <a:r>
              <a:rPr lang="en-US" sz="2400" dirty="0">
                <a:solidFill>
                  <a:srgbClr val="000000"/>
                </a:solidFill>
                <a:latin typeface="Times New Roman"/>
              </a:rPr>
              <a:t>- Fetal Movement </a:t>
            </a:r>
            <a:r>
              <a:rPr lang="en-US" sz="2400" b="1" dirty="0">
                <a:solidFill>
                  <a:srgbClr val="000000"/>
                </a:solidFill>
                <a:latin typeface="Times New Roman"/>
              </a:rPr>
              <a:t>( FM) </a:t>
            </a:r>
            <a:endParaRPr lang="en-US" sz="2400" dirty="0">
              <a:solidFill>
                <a:srgbClr val="000000"/>
              </a:solidFill>
              <a:latin typeface="Times New Roman"/>
            </a:endParaRPr>
          </a:p>
          <a:p>
            <a:pPr marL="0" indent="0">
              <a:buNone/>
            </a:pPr>
            <a:r>
              <a:rPr lang="en-US" sz="2400" dirty="0">
                <a:solidFill>
                  <a:srgbClr val="000000"/>
                </a:solidFill>
                <a:latin typeface="Times New Roman"/>
              </a:rPr>
              <a:t>- Poly Cystic Ovary Syndrome </a:t>
            </a:r>
            <a:r>
              <a:rPr lang="en-US" sz="2400" b="1" dirty="0">
                <a:solidFill>
                  <a:srgbClr val="000000"/>
                </a:solidFill>
                <a:latin typeface="Times New Roman"/>
              </a:rPr>
              <a:t>(PCOS) </a:t>
            </a:r>
            <a:endParaRPr lang="en-US" sz="2400" dirty="0">
              <a:solidFill>
                <a:srgbClr val="000000"/>
              </a:solidFill>
              <a:latin typeface="Times New Roman"/>
            </a:endParaRPr>
          </a:p>
          <a:p>
            <a:pPr marL="0" indent="0">
              <a:buNone/>
            </a:pPr>
            <a:r>
              <a:rPr lang="en-US" sz="2400" dirty="0">
                <a:solidFill>
                  <a:srgbClr val="000000"/>
                </a:solidFill>
                <a:latin typeface="Times New Roman"/>
              </a:rPr>
              <a:t>- Neural Tube Defect </a:t>
            </a:r>
            <a:r>
              <a:rPr lang="en-US" sz="2400" b="1" dirty="0">
                <a:solidFill>
                  <a:srgbClr val="000000"/>
                </a:solidFill>
                <a:latin typeface="Times New Roman"/>
              </a:rPr>
              <a:t>(NTD) </a:t>
            </a:r>
            <a:endParaRPr lang="en-US" sz="2400" dirty="0">
              <a:solidFill>
                <a:srgbClr val="000000"/>
              </a:solidFill>
              <a:latin typeface="Times New Roman"/>
            </a:endParaRPr>
          </a:p>
          <a:p>
            <a:pPr marL="0" indent="0">
              <a:buNone/>
            </a:pPr>
            <a:r>
              <a:rPr lang="en-US" sz="2400" dirty="0">
                <a:solidFill>
                  <a:srgbClr val="000000"/>
                </a:solidFill>
                <a:latin typeface="Times New Roman"/>
              </a:rPr>
              <a:t>- Fetal Life </a:t>
            </a:r>
            <a:r>
              <a:rPr lang="en-US" sz="2400" b="1" dirty="0">
                <a:solidFill>
                  <a:srgbClr val="000000"/>
                </a:solidFill>
                <a:latin typeface="Times New Roman"/>
              </a:rPr>
              <a:t>( FL) </a:t>
            </a:r>
            <a:endParaRPr lang="en-US" sz="2400" dirty="0">
              <a:solidFill>
                <a:srgbClr val="000000"/>
              </a:solidFill>
              <a:latin typeface="Times New Roman"/>
            </a:endParaRPr>
          </a:p>
          <a:p>
            <a:pPr marL="0" indent="0">
              <a:buNone/>
            </a:pPr>
            <a:r>
              <a:rPr lang="en-US" sz="2400" dirty="0">
                <a:solidFill>
                  <a:srgbClr val="000000"/>
                </a:solidFill>
                <a:latin typeface="Times New Roman"/>
              </a:rPr>
              <a:t>- Pregnancy Test </a:t>
            </a:r>
            <a:r>
              <a:rPr lang="en-US" sz="2400" b="1" dirty="0">
                <a:solidFill>
                  <a:srgbClr val="000000"/>
                </a:solidFill>
                <a:latin typeface="Times New Roman"/>
              </a:rPr>
              <a:t>(PT) </a:t>
            </a:r>
            <a:endParaRPr lang="en-US" sz="2400" dirty="0">
              <a:solidFill>
                <a:srgbClr val="000000"/>
              </a:solidFill>
              <a:latin typeface="Times New Roman"/>
            </a:endParaRPr>
          </a:p>
          <a:p>
            <a:pPr marL="0" indent="0">
              <a:buNone/>
            </a:pPr>
            <a:r>
              <a:rPr lang="en-US" sz="2400" dirty="0">
                <a:solidFill>
                  <a:srgbClr val="000000"/>
                </a:solidFill>
                <a:latin typeface="Times New Roman"/>
              </a:rPr>
              <a:t>- Caesarean Section </a:t>
            </a:r>
            <a:r>
              <a:rPr lang="en-US" sz="2400" b="1" dirty="0">
                <a:solidFill>
                  <a:srgbClr val="000000"/>
                </a:solidFill>
                <a:latin typeface="Times New Roman"/>
              </a:rPr>
              <a:t>(C/S) </a:t>
            </a:r>
            <a:endParaRPr lang="en-US" sz="2400" dirty="0">
              <a:solidFill>
                <a:srgbClr val="000000"/>
              </a:solidFill>
              <a:latin typeface="Times New Roman"/>
            </a:endParaRPr>
          </a:p>
          <a:p>
            <a:pPr marL="0" indent="0">
              <a:buNone/>
            </a:pPr>
            <a:r>
              <a:rPr lang="en-US" sz="2400" dirty="0">
                <a:solidFill>
                  <a:srgbClr val="000000"/>
                </a:solidFill>
                <a:latin typeface="Times New Roman"/>
              </a:rPr>
              <a:t>- Normal Vaginal Delivery </a:t>
            </a:r>
            <a:r>
              <a:rPr lang="en-US" sz="2400" b="1" dirty="0">
                <a:solidFill>
                  <a:srgbClr val="000000"/>
                </a:solidFill>
                <a:latin typeface="Times New Roman"/>
              </a:rPr>
              <a:t>(NVD) </a:t>
            </a:r>
            <a:endParaRPr lang="en-US" sz="2400" dirty="0">
              <a:solidFill>
                <a:srgbClr val="000000"/>
              </a:solidFill>
              <a:latin typeface="Times New Roman"/>
            </a:endParaRPr>
          </a:p>
          <a:p>
            <a:pPr marL="0" indent="0">
              <a:buNone/>
            </a:pPr>
            <a:r>
              <a:rPr lang="en-US" sz="2400" dirty="0">
                <a:solidFill>
                  <a:srgbClr val="000000"/>
                </a:solidFill>
                <a:latin typeface="Times New Roman"/>
              </a:rPr>
              <a:t>- Premature Uterine Contractions </a:t>
            </a:r>
            <a:r>
              <a:rPr lang="en-US" sz="2400" b="1" dirty="0">
                <a:solidFill>
                  <a:srgbClr val="000000"/>
                </a:solidFill>
                <a:latin typeface="Times New Roman"/>
              </a:rPr>
              <a:t>(PUC) </a:t>
            </a:r>
            <a:endParaRPr lang="en-US" sz="2400" dirty="0">
              <a:solidFill>
                <a:srgbClr val="000000"/>
              </a:solidFill>
              <a:latin typeface="Times New Roman"/>
            </a:endParaRPr>
          </a:p>
          <a:p>
            <a:pPr marL="0" indent="0">
              <a:buNone/>
            </a:pPr>
            <a:r>
              <a:rPr lang="en-US" sz="2400" dirty="0">
                <a:solidFill>
                  <a:srgbClr val="000000"/>
                </a:solidFill>
                <a:latin typeface="Times New Roman"/>
              </a:rPr>
              <a:t>- Respiratory Distress Syndrome </a:t>
            </a:r>
            <a:r>
              <a:rPr lang="en-US" sz="2400" b="1" dirty="0">
                <a:solidFill>
                  <a:srgbClr val="000000"/>
                </a:solidFill>
                <a:latin typeface="Times New Roman"/>
              </a:rPr>
              <a:t>(RDS)</a:t>
            </a:r>
            <a:endParaRPr lang="en-US" sz="2400" dirty="0"/>
          </a:p>
        </p:txBody>
      </p:sp>
    </p:spTree>
    <p:extLst>
      <p:ext uri="{BB962C8B-B14F-4D97-AF65-F5344CB8AC3E}">
        <p14:creationId xmlns:p14="http://schemas.microsoft.com/office/powerpoint/2010/main" val="2230884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715962"/>
          </a:xfrm>
        </p:spPr>
        <p:style>
          <a:lnRef idx="2">
            <a:schemeClr val="accent2"/>
          </a:lnRef>
          <a:fillRef idx="1">
            <a:schemeClr val="lt1"/>
          </a:fillRef>
          <a:effectRef idx="0">
            <a:schemeClr val="accent2"/>
          </a:effectRef>
          <a:fontRef idx="minor">
            <a:schemeClr val="dk1"/>
          </a:fontRef>
        </p:style>
        <p:txBody>
          <a:bodyPr>
            <a:normAutofit/>
          </a:bodyPr>
          <a:lstStyle/>
          <a:p>
            <a:r>
              <a:rPr lang="en-US" b="1" i="1" dirty="0"/>
              <a:t>Trimesters of Pregnancy</a:t>
            </a:r>
            <a:endParaRPr lang="en-US" dirty="0"/>
          </a:p>
        </p:txBody>
      </p:sp>
      <p:sp>
        <p:nvSpPr>
          <p:cNvPr id="3" name="Content Placeholder 2"/>
          <p:cNvSpPr>
            <a:spLocks noGrp="1"/>
          </p:cNvSpPr>
          <p:nvPr>
            <p:ph idx="1"/>
          </p:nvPr>
        </p:nvSpPr>
        <p:spPr>
          <a:xfrm>
            <a:off x="1981200" y="1143001"/>
            <a:ext cx="8229600" cy="4983163"/>
          </a:xfrm>
        </p:spPr>
        <p:txBody>
          <a:bodyPr/>
          <a:lstStyle/>
          <a:p>
            <a:pPr algn="just"/>
            <a:r>
              <a:rPr lang="en-US" dirty="0"/>
              <a:t>The human gestation period is 36-42 weeks, and is divided into three stages called trimesters. Each trimester is three months.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895601"/>
            <a:ext cx="8077200" cy="37776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073419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pPr algn="ctr"/>
            <a:r>
              <a:rPr lang="en-US" b="1" dirty="0" smtClean="0">
                <a:latin typeface="Times New Roman" panose="02020603050405020304" pitchFamily="18" charset="0"/>
                <a:cs typeface="Times New Roman" panose="02020603050405020304" pitchFamily="18" charset="0"/>
              </a:rPr>
              <a:t>Pregnancy </a:t>
            </a:r>
            <a:r>
              <a:rPr lang="en-US" b="1" dirty="0">
                <a:latin typeface="Times New Roman" panose="02020603050405020304" pitchFamily="18" charset="0"/>
                <a:cs typeface="Times New Roman" panose="02020603050405020304" pitchFamily="18" charset="0"/>
              </a:rPr>
              <a:t>Signs and Symptoms</a:t>
            </a:r>
          </a:p>
        </p:txBody>
      </p:sp>
      <p:sp>
        <p:nvSpPr>
          <p:cNvPr id="3" name="Content Placeholder 2"/>
          <p:cNvSpPr>
            <a:spLocks noGrp="1"/>
          </p:cNvSpPr>
          <p:nvPr>
            <p:ph idx="1"/>
          </p:nvPr>
        </p:nvSpPr>
        <p:spPr>
          <a:xfrm>
            <a:off x="1981200" y="1815920"/>
            <a:ext cx="8229600" cy="4813479"/>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marL="0" indent="0">
              <a:buNone/>
            </a:pPr>
            <a:r>
              <a:rPr lang="en-US" dirty="0"/>
              <a:t>1</a:t>
            </a:r>
            <a:r>
              <a:rPr lang="en-US" sz="4000" dirty="0">
                <a:latin typeface="Times New Roman" panose="02020603050405020304" pitchFamily="18" charset="0"/>
                <a:cs typeface="Times New Roman" panose="02020603050405020304" pitchFamily="18" charset="0"/>
              </a:rPr>
              <a:t>. Nausea and vomiting</a:t>
            </a:r>
          </a:p>
          <a:p>
            <a:pPr marL="0" indent="0">
              <a:buNone/>
            </a:pPr>
            <a:r>
              <a:rPr lang="en-US" sz="4000" dirty="0">
                <a:latin typeface="Times New Roman" panose="02020603050405020304" pitchFamily="18" charset="0"/>
                <a:cs typeface="Times New Roman" panose="02020603050405020304" pitchFamily="18" charset="0"/>
              </a:rPr>
              <a:t>2. Heartburn</a:t>
            </a:r>
          </a:p>
          <a:p>
            <a:pPr marL="0" indent="0">
              <a:buNone/>
            </a:pPr>
            <a:r>
              <a:rPr lang="en-US" sz="4000" dirty="0">
                <a:latin typeface="Times New Roman" panose="02020603050405020304" pitchFamily="18" charset="0"/>
                <a:cs typeface="Times New Roman" panose="02020603050405020304" pitchFamily="18" charset="0"/>
              </a:rPr>
              <a:t>3. Constipation</a:t>
            </a:r>
          </a:p>
          <a:p>
            <a:pPr marL="0" indent="0">
              <a:buNone/>
            </a:pPr>
            <a:r>
              <a:rPr lang="en-US" sz="4000" dirty="0">
                <a:latin typeface="Times New Roman" panose="02020603050405020304" pitchFamily="18" charset="0"/>
                <a:cs typeface="Times New Roman" panose="02020603050405020304" pitchFamily="18" charset="0"/>
              </a:rPr>
              <a:t>4. </a:t>
            </a:r>
            <a:r>
              <a:rPr lang="en-US" sz="4000" dirty="0" err="1">
                <a:latin typeface="Times New Roman" panose="02020603050405020304" pitchFamily="18" charset="0"/>
                <a:cs typeface="Times New Roman" panose="02020603050405020304" pitchFamily="18" charset="0"/>
              </a:rPr>
              <a:t>Ptyalism</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5. Varicosities and Hemorrhoids</a:t>
            </a:r>
          </a:p>
          <a:p>
            <a:pPr marL="0" indent="0">
              <a:buNone/>
            </a:pPr>
            <a:r>
              <a:rPr lang="en-US" sz="4000" dirty="0">
                <a:latin typeface="Times New Roman" panose="02020603050405020304" pitchFamily="18" charset="0"/>
                <a:cs typeface="Times New Roman" panose="02020603050405020304" pitchFamily="18" charset="0"/>
              </a:rPr>
              <a:t>6. Leg Cramps</a:t>
            </a:r>
          </a:p>
          <a:p>
            <a:pPr marL="0" indent="0">
              <a:buNone/>
            </a:pPr>
            <a:r>
              <a:rPr lang="en-US" sz="4000" dirty="0">
                <a:latin typeface="Times New Roman" panose="02020603050405020304" pitchFamily="18" charset="0"/>
                <a:cs typeface="Times New Roman" panose="02020603050405020304" pitchFamily="18" charset="0"/>
              </a:rPr>
              <a:t>7. Backache</a:t>
            </a:r>
          </a:p>
          <a:p>
            <a:pPr marL="0" indent="0">
              <a:buNone/>
            </a:pPr>
            <a:r>
              <a:rPr lang="en-US" sz="4000" dirty="0">
                <a:latin typeface="Times New Roman" panose="02020603050405020304" pitchFamily="18" charset="0"/>
                <a:cs typeface="Times New Roman" panose="02020603050405020304" pitchFamily="18" charset="0"/>
              </a:rPr>
              <a:t>8. Headache</a:t>
            </a:r>
          </a:p>
          <a:p>
            <a:pPr marL="0" indent="0">
              <a:buNone/>
            </a:pPr>
            <a:r>
              <a:rPr lang="en-US" sz="4000" dirty="0">
                <a:latin typeface="Times New Roman" panose="02020603050405020304" pitchFamily="18" charset="0"/>
                <a:cs typeface="Times New Roman" panose="02020603050405020304" pitchFamily="18" charset="0"/>
              </a:rPr>
              <a:t>9. Urinary Frequency</a:t>
            </a:r>
          </a:p>
          <a:p>
            <a:pPr marL="0" indent="0">
              <a:buNone/>
            </a:pPr>
            <a:r>
              <a:rPr lang="en-US" sz="4000" dirty="0">
                <a:latin typeface="Times New Roman" panose="02020603050405020304" pitchFamily="18" charset="0"/>
                <a:cs typeface="Times New Roman" panose="02020603050405020304" pitchFamily="18" charset="0"/>
              </a:rPr>
              <a:t>10. </a:t>
            </a:r>
            <a:r>
              <a:rPr lang="en-US" sz="4000" dirty="0" err="1">
                <a:latin typeface="Times New Roman" panose="02020603050405020304" pitchFamily="18" charset="0"/>
                <a:cs typeface="Times New Roman" panose="02020603050405020304" pitchFamily="18" charset="0"/>
              </a:rPr>
              <a:t>Leukorrhea</a:t>
            </a:r>
            <a:endParaRPr lang="en-US" sz="4000" dirty="0">
              <a:latin typeface="Times New Roman" panose="02020603050405020304" pitchFamily="18" charset="0"/>
              <a:cs typeface="Times New Roman" panose="02020603050405020304" pitchFamily="18" charset="0"/>
            </a:endParaRPr>
          </a:p>
          <a:p>
            <a:pPr marL="0" indent="0">
              <a:buNone/>
            </a:pPr>
            <a:r>
              <a:rPr lang="en-US" sz="4000" dirty="0">
                <a:latin typeface="Times New Roman" panose="02020603050405020304" pitchFamily="18" charset="0"/>
                <a:cs typeface="Times New Roman" panose="02020603050405020304" pitchFamily="18" charset="0"/>
              </a:rPr>
              <a:t>11. Syncope</a:t>
            </a:r>
          </a:p>
        </p:txBody>
      </p:sp>
    </p:spTree>
    <p:extLst>
      <p:ext uri="{BB962C8B-B14F-4D97-AF65-F5344CB8AC3E}">
        <p14:creationId xmlns:p14="http://schemas.microsoft.com/office/powerpoint/2010/main" val="8240377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868362"/>
          </a:xfrm>
        </p:spPr>
        <p:style>
          <a:lnRef idx="2">
            <a:schemeClr val="accent2"/>
          </a:lnRef>
          <a:fillRef idx="1">
            <a:schemeClr val="lt1"/>
          </a:fillRef>
          <a:effectRef idx="0">
            <a:schemeClr val="accent2"/>
          </a:effectRef>
          <a:fontRef idx="minor">
            <a:schemeClr val="dk1"/>
          </a:fontRef>
        </p:style>
        <p:txBody>
          <a:bodyPr/>
          <a:lstStyle/>
          <a:p>
            <a:r>
              <a:rPr lang="en-US" b="1" dirty="0">
                <a:latin typeface="Times New Roman" panose="02020603050405020304" pitchFamily="18" charset="0"/>
                <a:cs typeface="Times New Roman" panose="02020603050405020304" pitchFamily="18" charset="0"/>
              </a:rPr>
              <a:t>Laboratory Evaluation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81200" y="1371600"/>
            <a:ext cx="8229600" cy="5257800"/>
          </a:xfrm>
        </p:spPr>
        <p:style>
          <a:lnRef idx="2">
            <a:schemeClr val="accent2"/>
          </a:lnRef>
          <a:fillRef idx="1">
            <a:schemeClr val="lt1"/>
          </a:fillRef>
          <a:effectRef idx="0">
            <a:schemeClr val="accent2"/>
          </a:effectRef>
          <a:fontRef idx="minor">
            <a:schemeClr val="dk1"/>
          </a:fontRef>
        </p:style>
        <p:txBody>
          <a:bodyPr>
            <a:normAutofit/>
          </a:bodyPr>
          <a:lstStyle/>
          <a:p>
            <a:pPr marL="0" indent="0">
              <a:buNone/>
            </a:pPr>
            <a:r>
              <a:rPr lang="en-US" b="1" dirty="0">
                <a:latin typeface="Times New Roman" panose="02020603050405020304" pitchFamily="18" charset="0"/>
                <a:cs typeface="Times New Roman" panose="02020603050405020304" pitchFamily="18" charset="0"/>
              </a:rPr>
              <a:t>1. Maternal Serum Screening Tests: </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 Amniocentesis (also referred to as amniotic fluid test or AFT</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B. Chorionic Villus Sampling (CVS</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C. Alfa-fetoprotein (AFP or MSAFP) </a:t>
            </a:r>
            <a:r>
              <a:rPr lang="en-US" dirty="0" smtClean="0">
                <a:latin typeface="Times New Roman" panose="02020603050405020304" pitchFamily="18" charset="0"/>
                <a:cs typeface="Times New Roman" panose="02020603050405020304" pitchFamily="18" charset="0"/>
              </a:rPr>
              <a:t>test</a:t>
            </a:r>
          </a:p>
          <a:p>
            <a:pPr marL="0" indent="0">
              <a:buNone/>
            </a:pPr>
            <a:r>
              <a:rPr lang="en-US" b="1" dirty="0">
                <a:solidFill>
                  <a:srgbClr val="C00000"/>
                </a:solidFill>
                <a:latin typeface="Times New Roman" panose="02020603050405020304" pitchFamily="18" charset="0"/>
                <a:cs typeface="Times New Roman" panose="02020603050405020304" pitchFamily="18" charset="0"/>
              </a:rPr>
              <a:t>2. Screening for Gestational </a:t>
            </a:r>
            <a:r>
              <a:rPr lang="en-US" b="1" dirty="0" smtClean="0">
                <a:solidFill>
                  <a:srgbClr val="C00000"/>
                </a:solidFill>
                <a:latin typeface="Times New Roman" panose="02020603050405020304" pitchFamily="18" charset="0"/>
                <a:cs typeface="Times New Roman" panose="02020603050405020304" pitchFamily="18" charset="0"/>
              </a:rPr>
              <a:t>Diabetes</a:t>
            </a:r>
            <a:endParaRPr lang="en-US" dirty="0">
              <a:solidFill>
                <a:srgbClr val="C00000"/>
              </a:solidFill>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all patients between 24 and 28 weeks gestation. </a:t>
            </a:r>
          </a:p>
          <a:p>
            <a:pPr marL="0" indent="0">
              <a:buNone/>
            </a:pPr>
            <a:r>
              <a:rPr lang="en-US" b="1" dirty="0">
                <a:solidFill>
                  <a:srgbClr val="C00000"/>
                </a:solidFill>
                <a:latin typeface="Times New Roman" panose="02020603050405020304" pitchFamily="18" charset="0"/>
                <a:cs typeface="Times New Roman" panose="02020603050405020304" pitchFamily="18" charset="0"/>
              </a:rPr>
              <a:t>3. Researching for Rh </a:t>
            </a:r>
            <a:r>
              <a:rPr lang="en-US" b="1" dirty="0" smtClean="0">
                <a:solidFill>
                  <a:srgbClr val="C00000"/>
                </a:solidFill>
                <a:latin typeface="Times New Roman" panose="02020603050405020304" pitchFamily="18" charset="0"/>
                <a:cs typeface="Times New Roman" panose="02020603050405020304" pitchFamily="18" charset="0"/>
              </a:rPr>
              <a:t>Antibodies</a:t>
            </a:r>
          </a:p>
          <a:p>
            <a:pPr marL="0" indent="0">
              <a:buNone/>
            </a:pPr>
            <a:r>
              <a:rPr lang="en-US" b="1" dirty="0">
                <a:latin typeface="Times New Roman" panose="02020603050405020304" pitchFamily="18" charset="0"/>
                <a:cs typeface="Times New Roman" panose="02020603050405020304" pitchFamily="18" charset="0"/>
              </a:rPr>
              <a:t>4. Screening for Bacterial </a:t>
            </a:r>
            <a:r>
              <a:rPr lang="en-US" b="1" dirty="0" smtClean="0">
                <a:latin typeface="Times New Roman" panose="02020603050405020304" pitchFamily="18" charset="0"/>
                <a:cs typeface="Times New Roman" panose="02020603050405020304" pitchFamily="18" charset="0"/>
              </a:rPr>
              <a:t>Vaginosis</a:t>
            </a:r>
          </a:p>
          <a:p>
            <a:pPr marL="0" indent="0">
              <a:buNone/>
            </a:pPr>
            <a:r>
              <a:rPr lang="en-US" b="1" dirty="0">
                <a:latin typeface="Times New Roman" panose="02020603050405020304" pitchFamily="18" charset="0"/>
                <a:cs typeface="Times New Roman" panose="02020603050405020304" pitchFamily="18" charset="0"/>
              </a:rPr>
              <a:t>5. Testing for Group B Streptococci (GBS</a:t>
            </a:r>
            <a:r>
              <a:rPr lang="en-US" b="1"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37690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48520"/>
          </a:xfrm>
        </p:spPr>
        <p:style>
          <a:lnRef idx="2">
            <a:schemeClr val="accent2"/>
          </a:lnRef>
          <a:fillRef idx="1">
            <a:schemeClr val="lt1"/>
          </a:fillRef>
          <a:effectRef idx="0">
            <a:schemeClr val="accent2"/>
          </a:effectRef>
          <a:fontRef idx="minor">
            <a:schemeClr val="dk1"/>
          </a:fontRef>
        </p:style>
        <p:txBody>
          <a:bodyPr/>
          <a:lstStyle/>
          <a:p>
            <a:pPr algn="ctr"/>
            <a:r>
              <a:rPr lang="en-US" b="1" dirty="0">
                <a:latin typeface="Times New Roman" panose="02020603050405020304" pitchFamily="18" charset="0"/>
                <a:cs typeface="Times New Roman" panose="02020603050405020304" pitchFamily="18" charset="0"/>
              </a:rPr>
              <a:t>Nutrition in pregnancy</a:t>
            </a:r>
          </a:p>
        </p:txBody>
      </p:sp>
      <p:sp>
        <p:nvSpPr>
          <p:cNvPr id="3" name="Content Placeholder 2"/>
          <p:cNvSpPr>
            <a:spLocks noGrp="1"/>
          </p:cNvSpPr>
          <p:nvPr>
            <p:ph idx="1"/>
          </p:nvPr>
        </p:nvSpPr>
        <p:spPr>
          <a:xfrm>
            <a:off x="1981200" y="1600200"/>
            <a:ext cx="8229600" cy="5105400"/>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b="1" dirty="0" smtClean="0">
                <a:latin typeface="Times New Roman" panose="02020603050405020304" pitchFamily="18" charset="0"/>
                <a:cs typeface="Times New Roman" panose="02020603050405020304" pitchFamily="18" charset="0"/>
              </a:rPr>
              <a:t>1</a:t>
            </a:r>
            <a:r>
              <a:rPr lang="en-US" b="1" dirty="0">
                <a:latin typeface="Times New Roman" panose="02020603050405020304" pitchFamily="18" charset="0"/>
                <a:cs typeface="Times New Roman" panose="02020603050405020304" pitchFamily="18" charset="0"/>
              </a:rPr>
              <a:t>. Folic acid: </a:t>
            </a:r>
            <a:endParaRPr lang="en-US" dirty="0">
              <a:solidFill>
                <a:srgbClr val="000000"/>
              </a:solidFill>
              <a:latin typeface="Times New Roman" panose="02020603050405020304" pitchFamily="18" charset="0"/>
              <a:cs typeface="Times New Roman" panose="02020603050405020304" pitchFamily="18" charset="0"/>
            </a:endParaRPr>
          </a:p>
          <a:p>
            <a:pPr marL="0" indent="0">
              <a:buNone/>
            </a:pPr>
            <a:r>
              <a:rPr lang="en-US" b="0" u="none" strike="noStrike" baseline="0" dirty="0" smtClean="0">
                <a:solidFill>
                  <a:srgbClr val="000000"/>
                </a:solidFill>
                <a:latin typeface="Times New Roman" panose="02020603050405020304" pitchFamily="18" charset="0"/>
                <a:cs typeface="Times New Roman" panose="02020603050405020304" pitchFamily="18" charset="0"/>
              </a:rPr>
              <a:t>Dietary Allowance (RDA) for folate equivalents for pregnant women is 600 micrograms. </a:t>
            </a:r>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2. Iron: </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The dose is 200 mg </a:t>
            </a:r>
            <a:r>
              <a:rPr lang="en-US" dirty="0" err="1">
                <a:latin typeface="Times New Roman" panose="02020603050405020304" pitchFamily="18" charset="0"/>
                <a:cs typeface="Times New Roman" panose="02020603050405020304" pitchFamily="18" charset="0"/>
              </a:rPr>
              <a:t>tid</a:t>
            </a:r>
            <a:r>
              <a:rPr lang="en-US" dirty="0">
                <a:latin typeface="Times New Roman" panose="02020603050405020304" pitchFamily="18" charset="0"/>
                <a:cs typeface="Times New Roman" panose="02020603050405020304" pitchFamily="18" charset="0"/>
              </a:rPr>
              <a:t>. </a:t>
            </a:r>
          </a:p>
          <a:p>
            <a:pPr marL="0" indent="0">
              <a:buNone/>
            </a:pPr>
            <a:r>
              <a:rPr lang="en-US" b="1" dirty="0">
                <a:latin typeface="Times New Roman" panose="02020603050405020304" pitchFamily="18" charset="0"/>
                <a:cs typeface="Times New Roman" panose="02020603050405020304" pitchFamily="18" charset="0"/>
              </a:rPr>
              <a:t>3. Calcium: </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recommended dietary allowance (RDA) of 1200 mg May during pregnancy. </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b="0" u="none" strike="noStrike" baseline="0" dirty="0" smtClean="0">
              <a:solidFill>
                <a:srgbClr val="000000"/>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65545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b="1" dirty="0" smtClean="0">
                <a:latin typeface="Times New Roman" panose="02020603050405020304" pitchFamily="18" charset="0"/>
                <a:cs typeface="Times New Roman" panose="02020603050405020304" pitchFamily="18" charset="0"/>
              </a:rPr>
              <a:t>Nutrition in pregnancy (cont.)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b="1" dirty="0" smtClean="0">
                <a:latin typeface="Times New Roman" panose="02020603050405020304" pitchFamily="18" charset="0"/>
                <a:cs typeface="Times New Roman" panose="02020603050405020304" pitchFamily="18" charset="0"/>
              </a:rPr>
              <a:t>4</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Zinc </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The RDA during pregnancy is increased from 15 to 20 mg /day. </a:t>
            </a:r>
          </a:p>
          <a:p>
            <a:pPr marL="0" indent="0">
              <a:buNone/>
            </a:pPr>
            <a:r>
              <a:rPr lang="en-US" b="1" dirty="0" smtClean="0">
                <a:latin typeface="Times New Roman" panose="02020603050405020304" pitchFamily="18" charset="0"/>
                <a:cs typeface="Times New Roman" panose="02020603050405020304" pitchFamily="18" charset="0"/>
              </a:rPr>
              <a:t>5. Vitamin D</a:t>
            </a: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400-500IU vitamin D supplementation have been reported to be safe and adequate. </a:t>
            </a:r>
          </a:p>
          <a:p>
            <a:pPr marL="0" indent="0">
              <a:buNone/>
            </a:pPr>
            <a:r>
              <a:rPr lang="en-US" b="1" dirty="0" smtClean="0">
                <a:latin typeface="Times New Roman" panose="02020603050405020304" pitchFamily="18" charset="0"/>
                <a:cs typeface="Times New Roman" panose="02020603050405020304" pitchFamily="18" charset="0"/>
              </a:rPr>
              <a:t>6. Vitamin A </a:t>
            </a:r>
            <a:endParaRPr lang="en-US" dirty="0">
              <a:latin typeface="Times New Roman" panose="02020603050405020304" pitchFamily="18" charset="0"/>
              <a:cs typeface="Times New Roman" panose="02020603050405020304" pitchFamily="18" charset="0"/>
            </a:endParaRPr>
          </a:p>
          <a:p>
            <a:endParaRPr lang="en-US" dirty="0"/>
          </a:p>
          <a:p>
            <a:endParaRPr lang="en-US" dirty="0"/>
          </a:p>
          <a:p>
            <a:endParaRPr lang="en-US" dirty="0"/>
          </a:p>
        </p:txBody>
      </p:sp>
    </p:spTree>
    <p:extLst>
      <p:ext uri="{BB962C8B-B14F-4D97-AF65-F5344CB8AC3E}">
        <p14:creationId xmlns:p14="http://schemas.microsoft.com/office/powerpoint/2010/main" val="40175750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TotalTime>
  <Words>1098</Words>
  <Application>Microsoft Office PowerPoint</Application>
  <PresentationFormat>Widescreen</PresentationFormat>
  <Paragraphs>114</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Brush Script MT</vt:lpstr>
      <vt:lpstr>Calibri</vt:lpstr>
      <vt:lpstr>Calibri Light</vt:lpstr>
      <vt:lpstr>Times New Roman</vt:lpstr>
      <vt:lpstr>Office Theme</vt:lpstr>
      <vt:lpstr>PowerPoint Presentation</vt:lpstr>
      <vt:lpstr>             Terminology      </vt:lpstr>
      <vt:lpstr>Example</vt:lpstr>
      <vt:lpstr>Obstetrical Abbreviations</vt:lpstr>
      <vt:lpstr>Trimesters of Pregnancy</vt:lpstr>
      <vt:lpstr>Pregnancy Signs and Symptoms</vt:lpstr>
      <vt:lpstr>Laboratory Evaluation</vt:lpstr>
      <vt:lpstr>Nutrition in pregnancy</vt:lpstr>
      <vt:lpstr>Nutrition in pregnancy (cont.)</vt:lpstr>
      <vt:lpstr>Pregnancy Loss and Spontaneous Abortion </vt:lpstr>
      <vt:lpstr>PowerPoint Presentation</vt:lpstr>
      <vt:lpstr>1- Threatened abortion </vt:lpstr>
      <vt:lpstr>1- Threatened abortion/ Management </vt:lpstr>
      <vt:lpstr>2- Incomplete abortion </vt:lpstr>
      <vt:lpstr>2- Incomplete abortion /Treatment </vt:lpstr>
      <vt:lpstr>3- Complete abortion </vt:lpstr>
      <vt:lpstr>4- Missed abortion </vt:lpstr>
      <vt:lpstr>4- Missed abortion / Treatment</vt:lpstr>
      <vt:lpstr>4- Missed abortion / Treatment</vt:lpstr>
      <vt:lpstr>5- Habitual abortion </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2O14</dc:creator>
  <cp:lastModifiedBy>DR.Ahmed Saker 2O14</cp:lastModifiedBy>
  <cp:revision>7</cp:revision>
  <dcterms:created xsi:type="dcterms:W3CDTF">2020-05-03T14:15:45Z</dcterms:created>
  <dcterms:modified xsi:type="dcterms:W3CDTF">2020-12-06T18:45:36Z</dcterms:modified>
</cp:coreProperties>
</file>