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</p:sldMasterIdLst>
  <p:sldIdLst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2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748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746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541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3849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63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657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92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12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705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041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606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954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71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99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184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268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42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248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032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67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0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04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791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2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6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3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9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6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14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6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32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1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4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348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44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51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4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4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60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4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631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0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64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9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5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95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1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8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04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4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27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56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13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1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62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48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65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76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97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01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2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9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00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336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166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51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79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84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484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326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09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2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145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20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32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86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0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60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08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35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91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533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11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300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03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126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22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76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33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1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177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7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52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903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168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7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382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620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592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8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009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511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87BD8-00B2-4440-A48E-8E9383D57A7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723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946B-EDD0-47EC-AF9F-2BE552287DD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335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4F47-20FE-4B6C-8C96-5C73A22B6B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618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D1C1-C012-4108-A3CD-1446DFA9A5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20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9E853-FC78-42C6-9706-B68A7F77C83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15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11D4-DB24-4FF5-8B0D-329277203B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73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29B2-7DBB-431C-9D3B-211363A063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89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E7A7-16BC-4BAC-BC80-DFC50519BF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299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7DA41-9E58-4555-AB10-A9322A63282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985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6F99-0DC5-43A3-A581-472DD071323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150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87198-8529-4457-A05C-1E30BC6F3BE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2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9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183C-17C2-4412-91F7-FF32F4039AC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8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495550" y="1773239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sz="4400" b="1" dirty="0"/>
              <a:t>the Phase Rule and Different Components</a:t>
            </a: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4511675" y="4365625"/>
            <a:ext cx="5397500" cy="1727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2D2D8A">
                    <a:lumMod val="50000"/>
                  </a:srgbClr>
                </a:solidFill>
              </a:rPr>
              <a:t>Done By: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2D2D8A">
                    <a:lumMod val="50000"/>
                  </a:srgbClr>
                </a:solidFill>
              </a:rPr>
              <a:t>Lecturer </a:t>
            </a:r>
            <a:r>
              <a:rPr lang="en-US" sz="2400" dirty="0" err="1">
                <a:solidFill>
                  <a:srgbClr val="2D2D8A">
                    <a:lumMod val="50000"/>
                  </a:srgbClr>
                </a:solidFill>
              </a:rPr>
              <a:t>Sura</a:t>
            </a:r>
            <a:r>
              <a:rPr lang="en-US" sz="2400" dirty="0">
                <a:solidFill>
                  <a:srgbClr val="2D2D8A">
                    <a:lumMod val="50000"/>
                  </a:srgbClr>
                </a:solidFill>
              </a:rPr>
              <a:t> </a:t>
            </a:r>
            <a:r>
              <a:rPr lang="en-US" sz="2400" dirty="0" err="1" smtClean="0">
                <a:solidFill>
                  <a:srgbClr val="2D2D8A">
                    <a:lumMod val="50000"/>
                  </a:srgbClr>
                </a:solidFill>
              </a:rPr>
              <a:t>Zuhair</a:t>
            </a:r>
            <a:endParaRPr lang="en-US" sz="2400" dirty="0" smtClean="0">
              <a:solidFill>
                <a:srgbClr val="2D2D8A">
                  <a:lumMod val="50000"/>
                </a:srgbClr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2D2D8A">
                    <a:lumMod val="50000"/>
                  </a:srgbClr>
                </a:solidFill>
              </a:rPr>
              <a:t>Assistant Lecturer </a:t>
            </a:r>
            <a:r>
              <a:rPr lang="en-US" sz="2400">
                <a:solidFill>
                  <a:srgbClr val="2D2D8A">
                    <a:lumMod val="50000"/>
                  </a:srgbClr>
                </a:solidFill>
              </a:rPr>
              <a:t>Hiba </a:t>
            </a:r>
            <a:r>
              <a:rPr lang="en-US" sz="2400" smtClean="0">
                <a:solidFill>
                  <a:srgbClr val="2D2D8A">
                    <a:lumMod val="50000"/>
                  </a:srgbClr>
                </a:solidFill>
              </a:rPr>
              <a:t>Sabah</a:t>
            </a:r>
            <a:endParaRPr lang="en-US" sz="2400" dirty="0">
              <a:solidFill>
                <a:srgbClr val="2D2D8A">
                  <a:lumMod val="50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2D2D8A">
                    <a:lumMod val="50000"/>
                  </a:srgbClr>
                </a:solidFill>
              </a:rPr>
              <a:t>Assistant Lecturer </a:t>
            </a:r>
            <a:r>
              <a:rPr lang="en-US" sz="2400" dirty="0" err="1">
                <a:solidFill>
                  <a:srgbClr val="2D2D8A">
                    <a:lumMod val="50000"/>
                  </a:srgbClr>
                </a:solidFill>
              </a:rPr>
              <a:t>Zeina</a:t>
            </a:r>
            <a:r>
              <a:rPr lang="en-US" sz="2400" dirty="0">
                <a:solidFill>
                  <a:srgbClr val="2D2D8A">
                    <a:lumMod val="5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2D2D8A">
                    <a:lumMod val="50000"/>
                  </a:srgbClr>
                </a:solidFill>
              </a:rPr>
              <a:t>Dawoad</a:t>
            </a:r>
            <a:endParaRPr lang="ar-IQ" sz="2400" dirty="0">
              <a:solidFill>
                <a:srgbClr val="2D2D8A">
                  <a:lumMod val="50000"/>
                </a:srgb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5050" y="404813"/>
            <a:ext cx="48974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2D2D8A">
                    <a:lumMod val="50000"/>
                  </a:srgbClr>
                </a:solidFill>
              </a:rPr>
              <a:t>Lab(2) physical pharmacy</a:t>
            </a:r>
          </a:p>
        </p:txBody>
      </p:sp>
    </p:spTree>
    <p:extLst>
      <p:ext uri="{BB962C8B-B14F-4D97-AF65-F5344CB8AC3E}">
        <p14:creationId xmlns:p14="http://schemas.microsoft.com/office/powerpoint/2010/main" val="28777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935413" y="477838"/>
            <a:ext cx="4572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u="sng">
                <a:solidFill>
                  <a:srgbClr val="000000"/>
                </a:solidFill>
              </a:rPr>
              <a:t>Procedure:</a:t>
            </a:r>
            <a:r>
              <a:rPr lang="en-US" sz="1800">
                <a:solidFill>
                  <a:srgbClr val="000000"/>
                </a:solidFill>
              </a:rPr>
              <a:t/>
            </a:r>
            <a:br>
              <a:rPr lang="en-US" sz="18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13175" y="1125538"/>
            <a:ext cx="6858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>
                <a:solidFill>
                  <a:srgbClr val="C00000"/>
                </a:solidFill>
              </a:rPr>
              <a:t>Prepare  the following percent W/W phenol/water(10 gm total) 2%,7%,9%,11% ,24%,40%,55 %,63%,70%,75%.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Put test tube in a fixed temperature in water bath (25 C</a:t>
            </a:r>
            <a:r>
              <a:rPr lang="en-US" sz="2000" b="1" baseline="30000">
                <a:solidFill>
                  <a:srgbClr val="000000"/>
                </a:solidFill>
              </a:rPr>
              <a:t>0</a:t>
            </a:r>
            <a:r>
              <a:rPr lang="en-US" sz="2000" b="1">
                <a:solidFill>
                  <a:srgbClr val="000000"/>
                </a:solidFill>
              </a:rPr>
              <a:t>) or (left test tube at room temp.) and keep it for 10 minutes at that tem</a:t>
            </a:r>
            <a:r>
              <a:rPr lang="en-US" sz="2000">
                <a:solidFill>
                  <a:srgbClr val="000000"/>
                </a:solidFill>
              </a:rPr>
              <a:t>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>
                <a:solidFill>
                  <a:srgbClr val="00B050"/>
                </a:solidFill>
              </a:rPr>
              <a:t>Take the test tubes out and before their temp has changed record which one has 2 phases and which has one phase.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>
                <a:solidFill>
                  <a:srgbClr val="00B050"/>
                </a:solidFill>
              </a:rPr>
              <a:t>Repeat the work at higher temp using the following temp.40C</a:t>
            </a:r>
            <a:r>
              <a:rPr lang="en-US" sz="2000" b="1" baseline="30000">
                <a:solidFill>
                  <a:srgbClr val="00B050"/>
                </a:solidFill>
              </a:rPr>
              <a:t>0</a:t>
            </a:r>
            <a:r>
              <a:rPr lang="en-US" sz="2000" b="1">
                <a:solidFill>
                  <a:srgbClr val="00B050"/>
                </a:solidFill>
              </a:rPr>
              <a:t>, 50C</a:t>
            </a:r>
            <a:r>
              <a:rPr lang="en-US" sz="2000" b="1" baseline="30000">
                <a:solidFill>
                  <a:srgbClr val="00B050"/>
                </a:solidFill>
              </a:rPr>
              <a:t>0</a:t>
            </a:r>
            <a:r>
              <a:rPr lang="en-US" sz="2000" b="1">
                <a:solidFill>
                  <a:srgbClr val="00B050"/>
                </a:solidFill>
              </a:rPr>
              <a:t>, 70C</a:t>
            </a:r>
            <a:r>
              <a:rPr lang="en-US" sz="2000" b="1" baseline="30000">
                <a:solidFill>
                  <a:srgbClr val="00B050"/>
                </a:solidFill>
              </a:rPr>
              <a:t>0</a:t>
            </a:r>
            <a:r>
              <a:rPr lang="en-US" sz="2000" b="1">
                <a:solidFill>
                  <a:srgbClr val="00B05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Draw a curve temp verses concentrations showing your 2 phases area and one phase area in the curve.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Draw tie line for each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u="sng">
                <a:solidFill>
                  <a:srgbClr val="000000"/>
                </a:solidFill>
              </a:rPr>
              <a:t>Take 40% W/W for example to find the mass ratio and the composition of each phase at different temp.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>
                <a:solidFill>
                  <a:srgbClr val="000000"/>
                </a:solidFill>
              </a:rPr>
              <a:t>Mention the upper consulate temp</a:t>
            </a:r>
            <a:endParaRPr lang="ar-IQ" sz="2000" b="1">
              <a:solidFill>
                <a:srgbClr val="000000"/>
              </a:solidFill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0"/>
            <a:ext cx="325361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2859088"/>
            <a:ext cx="325361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2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511676" y="692150"/>
            <a:ext cx="5298245" cy="4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CMR10"/>
              </a:rPr>
              <a:t>The results of two components (phenol +water)</a:t>
            </a:r>
            <a:endParaRPr lang="en-US" sz="1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5050" y="1557338"/>
          <a:ext cx="7273926" cy="39179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6706"/>
                <a:gridCol w="593972"/>
                <a:gridCol w="519731"/>
                <a:gridCol w="519726"/>
                <a:gridCol w="668219"/>
                <a:gridCol w="668219"/>
                <a:gridCol w="668219"/>
                <a:gridCol w="668214"/>
                <a:gridCol w="742466"/>
                <a:gridCol w="742471"/>
                <a:gridCol w="665983"/>
              </a:tblGrid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Temp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  <a:tr h="78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70C°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8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1" y="115889"/>
            <a:ext cx="9142413" cy="4308475"/>
          </a:xfrm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00B050"/>
                </a:solidFill>
              </a:rPr>
              <a:t>phase rule </a:t>
            </a:r>
            <a:r>
              <a:rPr lang="en-US" u="sng" smtClean="0"/>
              <a:t>: </a:t>
            </a:r>
            <a:r>
              <a:rPr lang="en-US" smtClean="0"/>
              <a:t>is a relationship for determining the least number of variables required to define the state of the system.</a:t>
            </a:r>
          </a:p>
          <a:p>
            <a:pPr eaLnBrk="1" hangingPunct="1"/>
            <a:r>
              <a:rPr lang="en-US" smtClean="0"/>
              <a:t>-</a:t>
            </a:r>
            <a:r>
              <a:rPr lang="en-US" b="1" u="sng" smtClean="0">
                <a:solidFill>
                  <a:srgbClr val="00B050"/>
                </a:solidFill>
              </a:rPr>
              <a:t>phase</a:t>
            </a:r>
            <a:r>
              <a:rPr lang="en-US" smtClean="0"/>
              <a:t> :-</a:t>
            </a:r>
            <a:r>
              <a:rPr lang="en-US" smtClean="0">
                <a:solidFill>
                  <a:srgbClr val="002060"/>
                </a:solidFill>
              </a:rPr>
              <a:t>is</a:t>
            </a:r>
            <a:r>
              <a:rPr lang="en-US" smtClean="0"/>
              <a:t> </a:t>
            </a:r>
            <a:r>
              <a:rPr lang="en-US" smtClean="0">
                <a:solidFill>
                  <a:srgbClr val="002060"/>
                </a:solidFill>
              </a:rPr>
              <a:t>homogeneous physically distinct portion of the system which is separated from other parts of the system by bounding surfaces</a:t>
            </a:r>
          </a:p>
          <a:p>
            <a:pPr eaLnBrk="1" hangingPunct="1"/>
            <a:r>
              <a:rPr lang="en-US" smtClean="0"/>
              <a:t>(e.g. </a:t>
            </a:r>
            <a:r>
              <a:rPr lang="en-US" b="1" smtClean="0">
                <a:solidFill>
                  <a:srgbClr val="C00000"/>
                </a:solidFill>
              </a:rPr>
              <a:t>water</a:t>
            </a:r>
            <a:r>
              <a:rPr lang="en-US" smtClean="0"/>
              <a:t> &amp;  its </a:t>
            </a:r>
            <a:r>
              <a:rPr lang="en-US" b="1" smtClean="0">
                <a:solidFill>
                  <a:srgbClr val="C00000"/>
                </a:solidFill>
              </a:rPr>
              <a:t>vapor</a:t>
            </a:r>
            <a:r>
              <a:rPr lang="en-US" smtClean="0"/>
              <a:t> is </a:t>
            </a:r>
            <a:r>
              <a:rPr lang="en-US" b="1" smtClean="0"/>
              <a:t>one component two phase system</a:t>
            </a:r>
            <a:r>
              <a:rPr lang="en-US" smtClean="0"/>
              <a:t>) </a:t>
            </a:r>
          </a:p>
          <a:p>
            <a:pPr eaLnBrk="1" hangingPunct="1"/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3575051" y="4424363"/>
            <a:ext cx="7091363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BBE0E3"/>
              </a:buClr>
              <a:buSzPct val="70000"/>
              <a:buFont typeface="Wingdings 2"/>
              <a:buChar char=""/>
              <a:defRPr/>
            </a:pPr>
            <a:r>
              <a:rPr lang="en-US" sz="2800" b="1" u="sng" dirty="0">
                <a:solidFill>
                  <a:srgbClr val="00B050"/>
                </a:solidFill>
              </a:rPr>
              <a:t>Number of component :</a:t>
            </a:r>
            <a:r>
              <a:rPr lang="en-US" sz="2800" dirty="0">
                <a:solidFill>
                  <a:srgbClr val="000000"/>
                </a:solidFill>
              </a:rPr>
              <a:t>is the smallest number of constituents by which the phase of equilibrium system can be expressed as a chemical formula or equation. </a:t>
            </a:r>
            <a:endParaRPr lang="ar-IQ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15605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4400" b="1">
                <a:solidFill>
                  <a:srgbClr val="000000"/>
                </a:solidFill>
              </a:rPr>
              <a:t>Two component systems containing liquid phase</a:t>
            </a:r>
            <a:br>
              <a:rPr lang="en-GB" sz="4400" b="1">
                <a:solidFill>
                  <a:srgbClr val="000000"/>
                </a:solidFill>
              </a:rPr>
            </a:b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74826" y="1600200"/>
            <a:ext cx="8435975" cy="50688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-as we know ethyl </a:t>
            </a:r>
            <a:r>
              <a:rPr lang="en-US" b="1" dirty="0">
                <a:solidFill>
                  <a:srgbClr val="0070C0"/>
                </a:solidFill>
              </a:rPr>
              <a:t>alcohol &amp; water </a:t>
            </a:r>
            <a:r>
              <a:rPr lang="en-US" dirty="0">
                <a:solidFill>
                  <a:srgbClr val="000000"/>
                </a:solidFill>
              </a:rPr>
              <a:t>are </a:t>
            </a:r>
            <a:r>
              <a:rPr lang="en-US" b="1" dirty="0">
                <a:solidFill>
                  <a:srgbClr val="C00000"/>
                </a:solidFill>
              </a:rPr>
              <a:t>miscible</a:t>
            </a:r>
            <a:r>
              <a:rPr lang="en-US" dirty="0">
                <a:solidFill>
                  <a:srgbClr val="000000"/>
                </a:solidFill>
              </a:rPr>
              <a:t> in all proportions , while </a:t>
            </a:r>
            <a:r>
              <a:rPr lang="en-US" b="1" dirty="0">
                <a:solidFill>
                  <a:srgbClr val="00B050"/>
                </a:solidFill>
              </a:rPr>
              <a:t>water  &amp; mercury </a:t>
            </a:r>
            <a:r>
              <a:rPr lang="en-US" dirty="0">
                <a:solidFill>
                  <a:srgbClr val="000000"/>
                </a:solidFill>
              </a:rPr>
              <a:t>are completely </a:t>
            </a:r>
            <a:r>
              <a:rPr lang="en-US" b="1" i="1" u="sng" dirty="0">
                <a:solidFill>
                  <a:srgbClr val="FF0000"/>
                </a:solidFill>
              </a:rPr>
              <a:t>immiscible</a:t>
            </a:r>
            <a:r>
              <a:rPr lang="en-US" u="sng" dirty="0">
                <a:solidFill>
                  <a:srgbClr val="000000"/>
                </a:solidFill>
              </a:rPr>
              <a:t>  regardless the amount of each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Between these two extremes lie a whole range of system which </a:t>
            </a:r>
            <a:r>
              <a:rPr lang="en-US" dirty="0">
                <a:solidFill>
                  <a:srgbClr val="FF0000"/>
                </a:solidFill>
              </a:rPr>
              <a:t>exhibit a partial miscibility ( or immiscibility) such as water &amp; phenol , </a:t>
            </a:r>
            <a:r>
              <a:rPr lang="en-US" dirty="0">
                <a:solidFill>
                  <a:srgbClr val="000000"/>
                </a:solidFill>
              </a:rPr>
              <a:t>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their miscibility affected by two factors </a:t>
            </a:r>
            <a:r>
              <a:rPr lang="en-US" b="1" dirty="0">
                <a:solidFill>
                  <a:srgbClr val="00B0F0"/>
                </a:solidFill>
              </a:rPr>
              <a:t>conc. &amp; temp</a:t>
            </a:r>
            <a:r>
              <a:rPr lang="en-US" b="1" dirty="0">
                <a:solidFill>
                  <a:srgbClr val="000000"/>
                </a:solidFill>
              </a:rPr>
              <a:t>.  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lang="ar-IQ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26988"/>
            <a:ext cx="12055522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703388" y="260350"/>
            <a:ext cx="89646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To see the effect of temp. &amp; conc. ,we draw graph paper of temp. versus conc.</a:t>
            </a:r>
            <a:endParaRPr lang="ar-IQ" sz="2400" b="1">
              <a:solidFill>
                <a:srgbClr val="000000"/>
              </a:solidFill>
            </a:endParaRPr>
          </a:p>
        </p:txBody>
      </p:sp>
      <p:pic>
        <p:nvPicPr>
          <p:cNvPr id="6147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1125538"/>
            <a:ext cx="6408737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0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31950" y="260351"/>
            <a:ext cx="89281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>
                <a:solidFill>
                  <a:srgbClr val="000000"/>
                </a:solidFill>
              </a:rPr>
              <a:t>binodal curve </a:t>
            </a:r>
            <a:r>
              <a:rPr lang="en-US" sz="2400" b="1">
                <a:solidFill>
                  <a:srgbClr val="000000"/>
                </a:solidFill>
              </a:rPr>
              <a:t>:- </a:t>
            </a:r>
            <a:r>
              <a:rPr lang="en-US" sz="2400">
                <a:solidFill>
                  <a:srgbClr val="000000"/>
                </a:solidFill>
              </a:rPr>
              <a:t>is the curve that separates two phase area from one phase area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>
                <a:solidFill>
                  <a:srgbClr val="00B050"/>
                </a:solidFill>
              </a:rPr>
              <a:t>-tie line</a:t>
            </a:r>
            <a:r>
              <a:rPr lang="en-US" sz="2400" b="1">
                <a:solidFill>
                  <a:srgbClr val="00B050"/>
                </a:solidFill>
              </a:rPr>
              <a:t> :- is the line drawn across the region of two phases (conjugate phases ) as each temp. has its own tie line.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-</a:t>
            </a:r>
            <a:r>
              <a:rPr lang="en-US" sz="2400" b="1" i="1">
                <a:solidFill>
                  <a:srgbClr val="000000"/>
                </a:solidFill>
              </a:rPr>
              <a:t>upper consolute temp. or critical solu. Temp. :-</a:t>
            </a:r>
            <a:r>
              <a:rPr lang="en-US" sz="2400">
                <a:solidFill>
                  <a:srgbClr val="000000"/>
                </a:solidFill>
              </a:rPr>
              <a:t> is the maximum temp. at which two phase region exists 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>
                <a:solidFill>
                  <a:srgbClr val="C00000"/>
                </a:solidFill>
              </a:rPr>
              <a:t>Water &amp; phenol system it is 66.8 as all combinations above this temp. is completely miscible &amp; give one phase system.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>
                <a:solidFill>
                  <a:srgbClr val="0070C0"/>
                </a:solidFill>
              </a:rPr>
              <a:t>-mass ratio:</a:t>
            </a:r>
            <a:r>
              <a:rPr lang="en-US" sz="2400" b="1">
                <a:solidFill>
                  <a:srgbClr val="0070C0"/>
                </a:solidFill>
              </a:rPr>
              <a:t>-is the relative amount by wt. of conjugate phase ,it depends on the position in tie line &amp; temp.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18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3582988" y="4160838"/>
            <a:ext cx="6985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 b="1" i="1" u="sng">
                <a:solidFill>
                  <a:srgbClr val="000000"/>
                </a:solidFill>
              </a:rPr>
              <a:t>properties of the tie –line in two component systems:-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367213" y="4676775"/>
            <a:ext cx="60499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1-it is parallel to the base line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2-all systems prepared along the tie line at equilibrium separated into two conjugate phases of constant  composition.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ar-IQ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12713" y="192107"/>
            <a:ext cx="8856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For instance, consider a system containing 24% by weight of phenol and 76% by weight of water (point d in the diagram). At equilibrium two liquid phases have been presented in the tube. The upper one, A, has a composition of 11% phenol in water (point b on the diagram), whereas the lower layer, B, contains 63% phenol (point c on the diagram). The relative weights of the two phases can be calculated by the </a:t>
            </a:r>
            <a:r>
              <a:rPr lang="en-US" sz="2400" dirty="0" smtClean="0">
                <a:solidFill>
                  <a:srgbClr val="000000"/>
                </a:solidFill>
              </a:rPr>
              <a:t>equation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14" y="4162425"/>
            <a:ext cx="5943600" cy="1219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33" y="5480405"/>
            <a:ext cx="3810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69375" y="2060812"/>
            <a:ext cx="3090697" cy="2292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11%--------24%-----  63%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b="1" dirty="0" smtClean="0">
                <a:solidFill>
                  <a:schemeClr val="tx1"/>
                </a:solidFill>
              </a:rPr>
              <a:t>-----------d------------c</a:t>
            </a:r>
          </a:p>
        </p:txBody>
      </p:sp>
    </p:spTree>
    <p:extLst>
      <p:ext uri="{BB962C8B-B14F-4D97-AF65-F5344CB8AC3E}">
        <p14:creationId xmlns:p14="http://schemas.microsoft.com/office/powerpoint/2010/main" val="4025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351088" y="115888"/>
            <a:ext cx="6985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i="1" u="sng">
                <a:solidFill>
                  <a:srgbClr val="000000"/>
                </a:solidFill>
              </a:rPr>
              <a:t>advantages of binodal curve  :-</a:t>
            </a: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847850" y="474664"/>
            <a:ext cx="8567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000">
                <a:solidFill>
                  <a:srgbClr val="000000"/>
                </a:solidFill>
              </a:rPr>
              <a:t>Binodal curve or phase diagram is used to formulate systems containing more than component in single  liq. phase  product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2275" y="1433514"/>
            <a:ext cx="8885238" cy="535463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Q: At 25 C a tie line 7%---------70%, find the mass ratio  and the composition of each phase of 40% w/w phenol by water at this temperature, note that the </a:t>
            </a:r>
            <a:r>
              <a:rPr lang="en-US" b="1" u="sng" dirty="0">
                <a:solidFill>
                  <a:srgbClr val="000000"/>
                </a:solidFill>
              </a:rPr>
              <a:t>total weight  is  10 g</a:t>
            </a:r>
            <a:r>
              <a:rPr lang="en-US" dirty="0">
                <a:solidFill>
                  <a:srgbClr val="000000"/>
                </a:solidFill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7%-------40%------------70%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b-----------d---------------c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A        = dc                             70-40     =  30    = 10        (mass ratio)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B           bd                             40-7           33        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10+11=21 (total parts)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 startAt="10"/>
              <a:defRPr/>
            </a:pPr>
            <a:r>
              <a:rPr lang="en-US" b="1" dirty="0">
                <a:solidFill>
                  <a:srgbClr val="000000"/>
                </a:solidFill>
              </a:rPr>
              <a:t>          21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x             10 (total wt.)    x= 4.76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                                        10-4.76 = 5.24 gm </a:t>
            </a:r>
            <a:r>
              <a:rPr lang="en-US" b="1" dirty="0" err="1">
                <a:solidFill>
                  <a:srgbClr val="000000"/>
                </a:solidFill>
              </a:rPr>
              <a:t>wt</a:t>
            </a:r>
            <a:r>
              <a:rPr lang="en-US" b="1" dirty="0">
                <a:solidFill>
                  <a:srgbClr val="000000"/>
                </a:solidFill>
              </a:rPr>
              <a:t> of B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If we want to know the amount of phenol and water in each phase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For phase A                                                        For phase B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lain" startAt="7"/>
              <a:defRPr/>
            </a:pPr>
            <a:r>
              <a:rPr lang="en-US" dirty="0">
                <a:solidFill>
                  <a:srgbClr val="000000"/>
                </a:solidFill>
              </a:rPr>
              <a:t>100                                                                70         100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X    4.76      x= 0.33gm of phenol in A                X           5.24   X= 3.6gm of phenol in 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      4.76-0.33= 4.42 </a:t>
            </a:r>
            <a:r>
              <a:rPr lang="en-US" dirty="0" err="1">
                <a:solidFill>
                  <a:srgbClr val="000000"/>
                </a:solidFill>
              </a:rPr>
              <a:t>gm</a:t>
            </a:r>
            <a:r>
              <a:rPr lang="en-US" dirty="0">
                <a:solidFill>
                  <a:srgbClr val="000000"/>
                </a:solidFill>
              </a:rPr>
              <a:t> of water in A                5.24- 3.6= 1.57gm of water in 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92276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71814" y="3686175"/>
            <a:ext cx="50323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3952875" y="3397250"/>
            <a:ext cx="977900" cy="4841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67314" y="3686175"/>
            <a:ext cx="100647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1901" y="3659188"/>
            <a:ext cx="5762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4064" y="3686175"/>
            <a:ext cx="5048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0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838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Calibri</vt:lpstr>
      <vt:lpstr>CMR10</vt:lpstr>
      <vt:lpstr>Monotype Corsiva</vt:lpstr>
      <vt:lpstr>Wingdings 2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8_Diseño predeterminado</vt:lpstr>
      <vt:lpstr>9_Diseño predeterminado</vt:lpstr>
      <vt:lpstr>10_Diseño predeterminado</vt:lpstr>
      <vt:lpstr>11_Diseño predeterminado</vt:lpstr>
      <vt:lpstr>the Phase Rule and Different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Phase Rule and Different Components</dc:title>
  <dc:creator>Hiba Sabah</dc:creator>
  <cp:lastModifiedBy>Hiba Sabah</cp:lastModifiedBy>
  <cp:revision>10</cp:revision>
  <dcterms:created xsi:type="dcterms:W3CDTF">2020-12-13T10:48:55Z</dcterms:created>
  <dcterms:modified xsi:type="dcterms:W3CDTF">2020-12-14T19:40:03Z</dcterms:modified>
</cp:coreProperties>
</file>