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9" r:id="rId1"/>
    <p:sldMasterId id="2147483770" r:id="rId2"/>
    <p:sldMasterId id="2147483771" r:id="rId3"/>
    <p:sldMasterId id="2147483772" r:id="rId4"/>
    <p:sldMasterId id="2147483773" r:id="rId5"/>
    <p:sldMasterId id="2147483774" r:id="rId6"/>
    <p:sldMasterId id="2147483775" r:id="rId7"/>
    <p:sldMasterId id="2147483776" r:id="rId8"/>
    <p:sldMasterId id="2147483777" r:id="rId9"/>
    <p:sldMasterId id="2147483778" r:id="rId10"/>
    <p:sldMasterId id="2147483779" r:id="rId11"/>
  </p:sldMasterIdLst>
  <p:notesMasterIdLst>
    <p:notesMasterId r:id="rId24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</p:embeddedFont>
    <p:embeddedFont>
      <p:font typeface="Corsiv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FE455-594C-4859-A65A-CF4CE5D73388}">
  <a:tblStyle styleId="{F5AFE455-594C-4859-A65A-CF4CE5D733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font" Target="fonts/font4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678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11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1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3" name="Google Shape;693;p1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1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1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9" name="Google Shape;699;p1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11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11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13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113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5" name="Google Shape;705;p1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11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11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1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1" name="Google Shape;711;p11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2" name="Google Shape;712;p1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11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15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15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8" name="Google Shape;718;p115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9" name="Google Shape;719;p1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0" name="Google Shape;720;p1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1" name="Google Shape;721;p1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1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1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1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1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1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17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17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2" name="Google Shape;732;p117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3" name="Google Shape;733;p11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1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1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18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118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9" name="Google Shape;739;p118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0" name="Google Shape;740;p11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11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11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11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6" name="Google Shape;746;p11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11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1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20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20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2" name="Google Shape;752;p12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2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2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2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12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12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1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8" name="Google Shape;768;p12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12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2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1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4" name="Google Shape;774;p12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2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2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25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25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0" name="Google Shape;780;p12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2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2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1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6" name="Google Shape;786;p12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7" name="Google Shape;787;p12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12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12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27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27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3" name="Google Shape;793;p127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4" name="Google Shape;794;p1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5" name="Google Shape;795;p1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6" name="Google Shape;796;p12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2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12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12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12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12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29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129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7" name="Google Shape;807;p129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8" name="Google Shape;808;p12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12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12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30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130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4" name="Google Shape;814;p130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5" name="Google Shape;815;p13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6" name="Google Shape;816;p13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13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3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1" name="Google Shape;821;p13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3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13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3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3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7" name="Google Shape;827;p13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13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13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3" name="Google Shape;243;p3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4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1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5" name="Google Shape;255;p4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3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6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4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8" name="Google Shape;318;p5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5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5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5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3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53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0" name="Google Shape;330;p5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5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5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5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5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3" name="Google Shape;343;p55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5" name="Google Shape;345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5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7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7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7" name="Google Shape;357;p57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8" name="Google Shape;358;p5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5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8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58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58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5" name="Google Shape;365;p5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5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5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0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60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6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6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6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6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3" name="Google Shape;393;p6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6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6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6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6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5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5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5" name="Google Shape;405;p6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6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6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6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6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6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7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67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8" name="Google Shape;418;p67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0" name="Google Shape;420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6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6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6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9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9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2" name="Google Shape;432;p69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3" name="Google Shape;433;p6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6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6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0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70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9" name="Google Shape;439;p70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0" name="Google Shape;440;p7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7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7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7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7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7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7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7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7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7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7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7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7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7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7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7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7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77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0" name="Google Shape;480;p7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7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7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6" name="Google Shape;486;p7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7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7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7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9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79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3" name="Google Shape;493;p79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7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7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7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8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8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1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81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7" name="Google Shape;507;p81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8" name="Google Shape;508;p8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8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8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2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82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4" name="Google Shape;514;p82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5" name="Google Shape;515;p8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8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8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8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1" name="Google Shape;521;p8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8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4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8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8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8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8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8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8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8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8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8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8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8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8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9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8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5" name="Google Shape;555;p8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8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8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9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1" name="Google Shape;561;p9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2" name="Google Shape;562;p9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9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9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1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91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8" name="Google Shape;568;p91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9" name="Google Shape;569;p9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0" name="Google Shape;570;p9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1" name="Google Shape;571;p9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9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9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9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9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9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9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3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93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2" name="Google Shape;582;p93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3" name="Google Shape;583;p9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9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9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4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94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9" name="Google Shape;589;p94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0" name="Google Shape;590;p9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9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9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9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6" name="Google Shape;596;p9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9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9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6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9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2" name="Google Shape;602;p9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9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9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9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9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9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8" name="Google Shape;618;p9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9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9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0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4" name="Google Shape;624;p10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0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10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01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01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0" name="Google Shape;630;p10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10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10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0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0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6" name="Google Shape;636;p102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7" name="Google Shape;637;p10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0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0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03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03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3" name="Google Shape;643;p103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4" name="Google Shape;644;p10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5" name="Google Shape;645;p10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6" name="Google Shape;646;p10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0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10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0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10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0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10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05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05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7" name="Google Shape;657;p105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8" name="Google Shape;658;p10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10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0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06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06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4" name="Google Shape;664;p106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5" name="Google Shape;665;p10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0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0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0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0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10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10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0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0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10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7" name="Google Shape;677;p10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0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0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0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2" name="Google Shape;682;p10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3" name="Google Shape;683;p10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4" name="Google Shape;684;p10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5" name="Google Shape;685;p10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7" name="Google Shape;757;p1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8" name="Google Shape;758;p12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9" name="Google Shape;759;p12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0" name="Google Shape;760;p12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4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4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4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2" name="Google Shape;382;p6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3" name="Google Shape;383;p6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4" name="Google Shape;384;p6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Google Shape;385;p6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8" name="Google Shape;458;p7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7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7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2" name="Google Shape;532;p8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3" name="Google Shape;533;p8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4" name="Google Shape;534;p8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5" name="Google Shape;535;p8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7" name="Google Shape;607;p9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8" name="Google Shape;608;p9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9" name="Google Shape;609;p9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0" name="Google Shape;610;p9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33"/>
          <p:cNvSpPr txBox="1">
            <a:spLocks noGrp="1"/>
          </p:cNvSpPr>
          <p:nvPr>
            <p:ph type="ctrTitle"/>
          </p:nvPr>
        </p:nvSpPr>
        <p:spPr>
          <a:xfrm>
            <a:off x="2495550" y="177323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/>
              <a:t>the Phase Rule and Different Components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835" name="Google Shape;835;p133"/>
          <p:cNvSpPr/>
          <p:nvPr/>
        </p:nvSpPr>
        <p:spPr>
          <a:xfrm>
            <a:off x="4511675" y="4365625"/>
            <a:ext cx="5397500" cy="1727200"/>
          </a:xfrm>
          <a:prstGeom prst="flowChartAlternateProcess">
            <a:avLst/>
          </a:prstGeom>
          <a:solidFill>
            <a:schemeClr val="accent1"/>
          </a:solidFill>
          <a:ln w="12700" cap="flat" cmpd="sng">
            <a:solidFill>
              <a:srgbClr val="88A3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Done By: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Lecturer Sura Zuhair</a:t>
            </a:r>
            <a:endParaRPr sz="2400" b="0" i="0" u="none" strike="noStrike" cap="none">
              <a:solidFill>
                <a:srgbClr val="1616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Assistant Lecturer Hiba Sabah</a:t>
            </a:r>
            <a:endParaRPr sz="2400" b="0" i="0" u="none" strike="noStrike" cap="none">
              <a:solidFill>
                <a:srgbClr val="1616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Assistant Lecturer Zeina Dawoad</a:t>
            </a:r>
            <a:endParaRPr sz="2400" b="0" i="0" u="none" strike="noStrike" cap="none">
              <a:solidFill>
                <a:srgbClr val="1616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33"/>
          <p:cNvSpPr/>
          <p:nvPr/>
        </p:nvSpPr>
        <p:spPr>
          <a:xfrm>
            <a:off x="3575050" y="404813"/>
            <a:ext cx="4897438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88A3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Lab(2) physical pharmacy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42"/>
          <p:cNvSpPr/>
          <p:nvPr/>
        </p:nvSpPr>
        <p:spPr>
          <a:xfrm>
            <a:off x="3935413" y="477838"/>
            <a:ext cx="4572000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Procedure: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42"/>
          <p:cNvSpPr/>
          <p:nvPr/>
        </p:nvSpPr>
        <p:spPr>
          <a:xfrm>
            <a:off x="3813175" y="1125538"/>
            <a:ext cx="6858000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Prepare  the following percent W/W phenol/water(10 gm total) 2%,7%,9%,11% ,24%,40%,55 %,63%,70%,75%.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 test tube in a fixed temperature in water bath (25 C</a:t>
            </a:r>
            <a:r>
              <a:rPr lang="en-US" sz="20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or (left test tube at room temp.) and keep it for 10 minutes at that tem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Take the test tubes out and before their temp has changed record which one has 2 phases and which has one phase.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Repeat the work at higher temp using the following temp.40C</a:t>
            </a:r>
            <a:r>
              <a:rPr lang="en-US" sz="2000" b="1" i="0" u="none" strike="noStrike" cap="none" baseline="30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, 50C</a:t>
            </a:r>
            <a:r>
              <a:rPr lang="en-US" sz="2000" b="1" i="0" u="none" strike="noStrike" cap="none" baseline="30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, 70C</a:t>
            </a:r>
            <a:r>
              <a:rPr lang="en-US" sz="2000" b="1" i="0" u="none" strike="noStrike" cap="none" baseline="30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Draw a curve temp verses concentrations showing your 2 phases area and one phase area in the curve.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Draw tie line for each temp.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40% W/W for example to find the mass ratio and the composition of each phase at different temp.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Mention the upper consulate temp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9" name="Google Shape;899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559" y="0"/>
            <a:ext cx="3253617" cy="285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559" y="2859088"/>
            <a:ext cx="3253618" cy="399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43"/>
          <p:cNvSpPr/>
          <p:nvPr/>
        </p:nvSpPr>
        <p:spPr>
          <a:xfrm>
            <a:off x="4511676" y="692150"/>
            <a:ext cx="5298245" cy="48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The results of two components (phenol +water)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06" name="Google Shape;906;p143"/>
          <p:cNvGraphicFramePr/>
          <p:nvPr/>
        </p:nvGraphicFramePr>
        <p:xfrm>
          <a:off x="3575050" y="1557338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{F5AFE455-594C-4859-A65A-CF4CE5D73388}</a:tableStyleId>
              </a:tblPr>
              <a:tblGrid>
                <a:gridCol w="816700"/>
                <a:gridCol w="593975"/>
                <a:gridCol w="519725"/>
                <a:gridCol w="519725"/>
                <a:gridCol w="668225"/>
                <a:gridCol w="668225"/>
                <a:gridCol w="668225"/>
                <a:gridCol w="668225"/>
                <a:gridCol w="742475"/>
                <a:gridCol w="742475"/>
                <a:gridCol w="665975"/>
              </a:tblGrid>
              <a:tr h="78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Temp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7%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9%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11%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24%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40%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55%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63%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70%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75%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</a:tr>
              <a:tr h="78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25C°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</a:tr>
              <a:tr h="78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40C°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</a:tr>
              <a:tr h="78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50C°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</a:tr>
              <a:tr h="78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70C°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34"/>
          <p:cNvSpPr txBox="1">
            <a:spLocks noGrp="1"/>
          </p:cNvSpPr>
          <p:nvPr>
            <p:ph type="body" idx="1"/>
          </p:nvPr>
        </p:nvSpPr>
        <p:spPr>
          <a:xfrm>
            <a:off x="1524001" y="115889"/>
            <a:ext cx="9142413" cy="430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</a:pPr>
            <a:r>
              <a:rPr lang="en-US" b="1" u="sng">
                <a:solidFill>
                  <a:srgbClr val="00B050"/>
                </a:solidFill>
              </a:rPr>
              <a:t>phase rule </a:t>
            </a:r>
            <a:r>
              <a:rPr lang="en-US" u="sng"/>
              <a:t>: </a:t>
            </a:r>
            <a:r>
              <a:rPr lang="en-US"/>
              <a:t>is a relationship for determining the least number of variables required to define the state of the system.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-</a:t>
            </a:r>
            <a:r>
              <a:rPr lang="en-US" b="1" u="sng">
                <a:solidFill>
                  <a:srgbClr val="00B050"/>
                </a:solidFill>
              </a:rPr>
              <a:t>phase</a:t>
            </a:r>
            <a:r>
              <a:rPr lang="en-US"/>
              <a:t> :-</a:t>
            </a:r>
            <a:r>
              <a:rPr lang="en-US">
                <a:solidFill>
                  <a:srgbClr val="002060"/>
                </a:solidFill>
              </a:rPr>
              <a:t>is</a:t>
            </a:r>
            <a:r>
              <a:rPr lang="en-US"/>
              <a:t> </a:t>
            </a:r>
            <a:r>
              <a:rPr lang="en-US">
                <a:solidFill>
                  <a:srgbClr val="002060"/>
                </a:solidFill>
              </a:rPr>
              <a:t>homogeneous physically distinct portion of the system which is separated from other parts of the system by bounding surfaces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(e.g. </a:t>
            </a:r>
            <a:r>
              <a:rPr lang="en-US" b="1">
                <a:solidFill>
                  <a:srgbClr val="C00000"/>
                </a:solidFill>
              </a:rPr>
              <a:t>water</a:t>
            </a:r>
            <a:r>
              <a:rPr lang="en-US"/>
              <a:t> &amp;  its </a:t>
            </a:r>
            <a:r>
              <a:rPr lang="en-US" b="1">
                <a:solidFill>
                  <a:srgbClr val="C00000"/>
                </a:solidFill>
              </a:rPr>
              <a:t>vapor</a:t>
            </a:r>
            <a:r>
              <a:rPr lang="en-US"/>
              <a:t> is </a:t>
            </a:r>
            <a:r>
              <a:rPr lang="en-US" b="1"/>
              <a:t>one component two phase system</a:t>
            </a:r>
            <a:r>
              <a:rPr lang="en-US"/>
              <a:t>)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842" name="Google Shape;842;p134"/>
          <p:cNvSpPr/>
          <p:nvPr/>
        </p:nvSpPr>
        <p:spPr>
          <a:xfrm>
            <a:off x="3575051" y="4424363"/>
            <a:ext cx="7091363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BBE0E3"/>
              </a:buClr>
              <a:buSzPts val="1960"/>
              <a:buFont typeface="Noto Sans Symbols"/>
              <a:buChar char="🞭"/>
            </a:pPr>
            <a:r>
              <a:rPr lang="en-US" sz="2800" b="1" i="0" u="sng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Number of component :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 smallest number of constituents by which the phase of equilibrium system can be expressed as a chemical formula or equation.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35"/>
          <p:cNvSpPr txBox="1"/>
          <p:nvPr/>
        </p:nvSpPr>
        <p:spPr>
          <a:xfrm>
            <a:off x="156051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component systems containing liquid phase</a:t>
            </a:r>
            <a:b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35"/>
          <p:cNvSpPr txBox="1"/>
          <p:nvPr/>
        </p:nvSpPr>
        <p:spPr>
          <a:xfrm>
            <a:off x="1774826" y="1600200"/>
            <a:ext cx="8435975" cy="5068888"/>
          </a:xfrm>
          <a:prstGeom prst="rect">
            <a:avLst/>
          </a:prstGeom>
          <a:gradFill>
            <a:gsLst>
              <a:gs pos="0">
                <a:srgbClr val="E5F3F4"/>
              </a:gs>
              <a:gs pos="50000">
                <a:srgbClr val="D9EDEF"/>
              </a:gs>
              <a:gs pos="100000">
                <a:srgbClr val="D3ECEE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-as we know ethyl </a:t>
            </a:r>
            <a:r>
              <a:rPr lang="en-US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alcohol &amp; water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en-US" sz="3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miscible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all proportions , while </a:t>
            </a:r>
            <a:r>
              <a:rPr lang="en-US" sz="3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water  &amp; mercury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completely </a:t>
            </a:r>
            <a:r>
              <a:rPr lang="en-US" sz="3200" b="1" i="1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immiscible</a:t>
            </a:r>
            <a:r>
              <a:rPr lang="en-US" sz="3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regardless the amount of each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 these two extremes lie a whole range of system which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exhibit a partial miscibility ( or immiscibility) such as water &amp; phenol ,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 miscibility affected by two factors </a:t>
            </a:r>
            <a:r>
              <a:rPr lang="en-US" sz="32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conc. &amp; temp</a:t>
            </a: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Google Shape;853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478" y="26988"/>
            <a:ext cx="12055522" cy="683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37"/>
          <p:cNvSpPr/>
          <p:nvPr/>
        </p:nvSpPr>
        <p:spPr>
          <a:xfrm>
            <a:off x="1703388" y="260350"/>
            <a:ext cx="8964612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see the effect of temp. &amp; conc. ,we draw graph paper of temp. versus conc.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9" name="Google Shape;859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314" y="1125538"/>
            <a:ext cx="6408737" cy="547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39"/>
          <p:cNvSpPr/>
          <p:nvPr/>
        </p:nvSpPr>
        <p:spPr>
          <a:xfrm>
            <a:off x="1631950" y="260351"/>
            <a:ext cx="8928100" cy="40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binodal curve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:-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 curve that separates two phase area from one phase area 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-tie line</a:t>
            </a:r>
            <a:r>
              <a:rPr lang="en-US" sz="2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:- is the line drawn across the region of two phases (conjugate phases ) as each temp. has its own tie line.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upper consolute temp. or critical solu. Temp. :-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the maximum temp. at which two phase region exists 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Water &amp; phenol system it is 66.8 as all combinations above this temp. is completely miscible &amp; give one phase system.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-mass ratio:</a:t>
            </a:r>
            <a:r>
              <a:rPr lang="en-US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-is the relative amount by wt. of conjugate phase ,it depends on the position in tie line &amp; temp.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39"/>
          <p:cNvSpPr/>
          <p:nvPr/>
        </p:nvSpPr>
        <p:spPr>
          <a:xfrm>
            <a:off x="3582988" y="4160838"/>
            <a:ext cx="6985000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properties of the tie –line in two component systems:-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39"/>
          <p:cNvSpPr/>
          <p:nvPr/>
        </p:nvSpPr>
        <p:spPr>
          <a:xfrm>
            <a:off x="4367213" y="4676775"/>
            <a:ext cx="6049962" cy="193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1-it is parallel to the base line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2-all systems prepared along the tie line at equilibrium separated into two conjugate phases of constant  composition.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40"/>
          <p:cNvSpPr/>
          <p:nvPr/>
        </p:nvSpPr>
        <p:spPr>
          <a:xfrm>
            <a:off x="112713" y="192107"/>
            <a:ext cx="885666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instance, consider a system containing 24% by weight of phenol and 76% by weight of water (point d in the diagram). At equilibrium two liquid phases have been presented in the tube. The upper one, A, has a composition of 11% phenol in water (point b on the diagram), whereas the lower layer, B, contains 63% phenol (point c on the diagram). The relative weights of the two phases can be calculated by the equation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7" name="Google Shape;877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5914" y="4162425"/>
            <a:ext cx="5943600" cy="1219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26267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78" name="Google Shape;878;p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7233" y="5480405"/>
            <a:ext cx="3810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140"/>
          <p:cNvSpPr/>
          <p:nvPr/>
        </p:nvSpPr>
        <p:spPr>
          <a:xfrm>
            <a:off x="8969375" y="2060812"/>
            <a:ext cx="3090697" cy="2292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88A3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11%--------24%-----  63%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b-----------d------------c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41"/>
          <p:cNvSpPr/>
          <p:nvPr/>
        </p:nvSpPr>
        <p:spPr>
          <a:xfrm>
            <a:off x="2351088" y="115888"/>
            <a:ext cx="69850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advantages of binodal curve  :-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141"/>
          <p:cNvSpPr/>
          <p:nvPr/>
        </p:nvSpPr>
        <p:spPr>
          <a:xfrm>
            <a:off x="1847850" y="474664"/>
            <a:ext cx="856773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Binodal curve or phase diagram is used to formulate systems containing more than component in single  liq. phase  product </a:t>
            </a:r>
            <a:endParaRPr/>
          </a:p>
        </p:txBody>
      </p:sp>
      <p:sp>
        <p:nvSpPr>
          <p:cNvPr id="886" name="Google Shape;886;p141"/>
          <p:cNvSpPr/>
          <p:nvPr/>
        </p:nvSpPr>
        <p:spPr>
          <a:xfrm>
            <a:off x="1692275" y="1433514"/>
            <a:ext cx="8885238" cy="535463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8A3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Q: At 25 C a tie line 7%---------70%, find the mass ratio  and the composition of each phase of 40% w/w phenol by water at this temperature, note that the </a:t>
            </a:r>
            <a: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weight  is  10 g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7%-------40%------------70%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b-----------d---------------c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 of A        = dc                             70-40     =  30    = 10        (mass ratio)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 of B           bd                             40-7           33        11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10+11=21 (total parts)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lain" startAt="10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21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x             10 (total wt.)    x= 4.76 gm wt of 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10-4.76 = 5.24 gm wt of B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we want to know the amount of phenol and water in each phase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phase A                                                        For phase B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lain" startAt="7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100                                                                70         100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   4.76      x= 0.33gm of phenol in A                X           5.24   X= 3.6gm of phenol in 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4.76-0.33= 4.42 gm of water in A                5.24- 3.6= 1.57gm of water in 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7" name="Google Shape;887;p141"/>
          <p:cNvCxnSpPr/>
          <p:nvPr/>
        </p:nvCxnSpPr>
        <p:spPr>
          <a:xfrm>
            <a:off x="1692276" y="3686175"/>
            <a:ext cx="1006475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8" name="Google Shape;888;p141"/>
          <p:cNvCxnSpPr/>
          <p:nvPr/>
        </p:nvCxnSpPr>
        <p:spPr>
          <a:xfrm>
            <a:off x="3071814" y="3686175"/>
            <a:ext cx="503237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9" name="Google Shape;889;p141"/>
          <p:cNvSpPr/>
          <p:nvPr/>
        </p:nvSpPr>
        <p:spPr>
          <a:xfrm>
            <a:off x="3952875" y="3397250"/>
            <a:ext cx="977900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0" name="Google Shape;890;p141"/>
          <p:cNvCxnSpPr/>
          <p:nvPr/>
        </p:nvCxnSpPr>
        <p:spPr>
          <a:xfrm>
            <a:off x="5167314" y="3686175"/>
            <a:ext cx="1006475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1" name="Google Shape;891;p141"/>
          <p:cNvCxnSpPr/>
          <p:nvPr/>
        </p:nvCxnSpPr>
        <p:spPr>
          <a:xfrm>
            <a:off x="6311901" y="3659188"/>
            <a:ext cx="57626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2" name="Google Shape;892;p141"/>
          <p:cNvCxnSpPr/>
          <p:nvPr/>
        </p:nvCxnSpPr>
        <p:spPr>
          <a:xfrm>
            <a:off x="7104064" y="3686175"/>
            <a:ext cx="504825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Office PowerPoint</Application>
  <PresentationFormat>Custom</PresentationFormat>
  <Paragraphs>108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Noto Sans Symbols</vt:lpstr>
      <vt:lpstr>Corsiva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8_Diseño predeterminado</vt:lpstr>
      <vt:lpstr>9_Diseño predeterminado</vt:lpstr>
      <vt:lpstr>10_Diseño predeterminado</vt:lpstr>
      <vt:lpstr>11_Diseño predeterminado</vt:lpstr>
      <vt:lpstr>the Phase Rule and Different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Phase Rule and Different Components</dc:title>
  <dc:creator>user</dc:creator>
  <cp:lastModifiedBy>DR.Ahmed Saker</cp:lastModifiedBy>
  <cp:revision>1</cp:revision>
  <dcterms:modified xsi:type="dcterms:W3CDTF">2020-12-15T18:21:55Z</dcterms:modified>
</cp:coreProperties>
</file>