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0"/>
  </p:notesMasterIdLst>
  <p:sldIdLst>
    <p:sldId id="256" r:id="rId2"/>
    <p:sldId id="257" r:id="rId3"/>
    <p:sldId id="354" r:id="rId4"/>
    <p:sldId id="261" r:id="rId5"/>
    <p:sldId id="258" r:id="rId6"/>
    <p:sldId id="356" r:id="rId7"/>
    <p:sldId id="309" r:id="rId8"/>
    <p:sldId id="262" r:id="rId9"/>
    <p:sldId id="312" r:id="rId10"/>
    <p:sldId id="311" r:id="rId11"/>
    <p:sldId id="357" r:id="rId12"/>
    <p:sldId id="345" r:id="rId13"/>
    <p:sldId id="314" r:id="rId14"/>
    <p:sldId id="317" r:id="rId15"/>
    <p:sldId id="318" r:id="rId16"/>
    <p:sldId id="315" r:id="rId17"/>
    <p:sldId id="365" r:id="rId18"/>
    <p:sldId id="378" r:id="rId19"/>
    <p:sldId id="379" r:id="rId20"/>
    <p:sldId id="366" r:id="rId21"/>
    <p:sldId id="367" r:id="rId22"/>
    <p:sldId id="368" r:id="rId23"/>
    <p:sldId id="319" r:id="rId24"/>
    <p:sldId id="361" r:id="rId25"/>
    <p:sldId id="320" r:id="rId26"/>
    <p:sldId id="359" r:id="rId27"/>
    <p:sldId id="321" r:id="rId28"/>
    <p:sldId id="358" r:id="rId29"/>
    <p:sldId id="322" r:id="rId30"/>
    <p:sldId id="325" r:id="rId31"/>
    <p:sldId id="360" r:id="rId32"/>
    <p:sldId id="326" r:id="rId33"/>
    <p:sldId id="324" r:id="rId34"/>
    <p:sldId id="268" r:id="rId35"/>
    <p:sldId id="382" r:id="rId36"/>
    <p:sldId id="381" r:id="rId37"/>
    <p:sldId id="269" r:id="rId38"/>
    <p:sldId id="364" r:id="rId39"/>
    <p:sldId id="369" r:id="rId40"/>
    <p:sldId id="370" r:id="rId41"/>
    <p:sldId id="371" r:id="rId42"/>
    <p:sldId id="372" r:id="rId43"/>
    <p:sldId id="373" r:id="rId44"/>
    <p:sldId id="374" r:id="rId45"/>
    <p:sldId id="375" r:id="rId46"/>
    <p:sldId id="376" r:id="rId47"/>
    <p:sldId id="377" r:id="rId48"/>
    <p:sldId id="327" r:id="rId49"/>
    <p:sldId id="328" r:id="rId50"/>
    <p:sldId id="329" r:id="rId51"/>
    <p:sldId id="330" r:id="rId52"/>
    <p:sldId id="346" r:id="rId53"/>
    <p:sldId id="347" r:id="rId54"/>
    <p:sldId id="348" r:id="rId55"/>
    <p:sldId id="291" r:id="rId56"/>
    <p:sldId id="292" r:id="rId57"/>
    <p:sldId id="383" r:id="rId58"/>
    <p:sldId id="300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82" d="100"/>
          <a:sy n="82" d="100"/>
        </p:scale>
        <p:origin x="10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415909C-D4E2-49FD-A58C-7E6DFC132426}" type="datetimeFigureOut">
              <a:rPr lang="ar-IQ" smtClean="0"/>
              <a:pPr/>
              <a:t>23/04/1442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38D3C12-F5A1-41DA-97C0-C4D514A411C3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E4EDA-B85D-4499-A8B2-B74DA6381EED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190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D3C12-F5A1-41DA-97C0-C4D514A411C3}" type="slidenum">
              <a:rPr lang="ar-IQ" smtClean="0"/>
              <a:pPr/>
              <a:t>54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bletwise.com/medicine/glucose" TargetMode="External"/><Relationship Id="rId2" Type="http://schemas.openxmlformats.org/officeDocument/2006/relationships/hyperlink" Target="http://www.tabletwise.com/medicine/eucalyptus-oi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hyperlink" Target="http://www.tabletwise.com/medicine/vitamin-c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chlorobenzyl_alcohol" TargetMode="External"/><Relationship Id="rId2" Type="http://schemas.openxmlformats.org/officeDocument/2006/relationships/hyperlink" Target="https://en.wikipedia.org/wiki/Active_ingredients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n.wikipedia.org/wiki/Ascorbic_acid" TargetMode="External"/><Relationship Id="rId4" Type="http://schemas.openxmlformats.org/officeDocument/2006/relationships/hyperlink" Target="https://en.wikipedia.org/wiki/Amylmetacresol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Common cold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Done by:</a:t>
            </a:r>
          </a:p>
          <a:p>
            <a:pPr algn="l"/>
            <a:r>
              <a:rPr lang="en-US" dirty="0"/>
              <a:t>Assist. </a:t>
            </a:r>
            <a:r>
              <a:rPr lang="en-US" dirty="0" err="1"/>
              <a:t>Lec</a:t>
            </a:r>
            <a:r>
              <a:rPr lang="en-US" dirty="0"/>
              <a:t>. </a:t>
            </a:r>
            <a:r>
              <a:rPr lang="en-US" dirty="0" err="1"/>
              <a:t>Shaymaa</a:t>
            </a:r>
            <a:r>
              <a:rPr lang="en-US" dirty="0"/>
              <a:t> </a:t>
            </a:r>
            <a:r>
              <a:rPr lang="en-US" dirty="0" err="1"/>
              <a:t>Hasan</a:t>
            </a:r>
            <a:r>
              <a:rPr lang="en-US" dirty="0"/>
              <a:t> </a:t>
            </a:r>
            <a:r>
              <a:rPr lang="en-US" dirty="0" err="1"/>
              <a:t>Abbas</a:t>
            </a:r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35371"/>
          </a:xfrm>
        </p:spPr>
        <p:txBody>
          <a:bodyPr/>
          <a:lstStyle/>
          <a:p>
            <a:r>
              <a:rPr lang="en-US" dirty="0"/>
              <a:t>Fever and malaise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/>
          </a:bodyPr>
          <a:lstStyle/>
          <a:p>
            <a:pPr lvl="1"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Paracetamol, aspirin and ibuprofen </a:t>
            </a:r>
          </a:p>
          <a:p>
            <a:pPr lvl="1" algn="l" rtl="0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Aspirin is restricted in its use by its pronounced side-effect profile. </a:t>
            </a:r>
          </a:p>
        </p:txBody>
      </p:sp>
    </p:spTree>
    <p:extLst>
      <p:ext uri="{BB962C8B-B14F-4D97-AF65-F5344CB8AC3E}">
        <p14:creationId xmlns:p14="http://schemas.microsoft.com/office/powerpoint/2010/main" val="3519801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rhinorrhoea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(runny nose)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Antihistamines could theoretically reduce some of the symptoms of a cold:</a:t>
            </a:r>
          </a:p>
          <a:p>
            <a:pPr algn="l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runny nose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rhinorrhoea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and sneezing. These effects are due to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anticholin-ergic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action of antihistamines. </a:t>
            </a: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The older drugs (e.g.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chlorphenamine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chlor-pheniramine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promethazine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have more pronounced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anticholinergic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actions than the non-sedating antihistamines (e.g.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loratadine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cetirizine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acrivastine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46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Nasal congestion and </a:t>
            </a:r>
            <a:r>
              <a:rPr lang="en-US" dirty="0" err="1"/>
              <a:t>rhinorrhoea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(runny nose)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00808"/>
            <a:ext cx="6347714" cy="3880773"/>
          </a:xfrm>
        </p:spPr>
        <p:txBody>
          <a:bodyPr/>
          <a:lstStyle/>
          <a:p>
            <a:pPr algn="l" rtl="0"/>
            <a:endParaRPr lang="en-US" dirty="0"/>
          </a:p>
          <a:p>
            <a:pPr algn="l" rtl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Sedating antihistamines</a:t>
            </a:r>
          </a:p>
          <a:p>
            <a:pPr marL="342900" lvl="1" indent="-342900" algn="l" rtl="0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usually co-formulated with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sympathomimetics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counteract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congestion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sedation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they tend to cause. </a:t>
            </a:r>
          </a:p>
        </p:txBody>
      </p:sp>
    </p:spTree>
    <p:extLst>
      <p:ext uri="{BB962C8B-B14F-4D97-AF65-F5344CB8AC3E}">
        <p14:creationId xmlns:p14="http://schemas.microsoft.com/office/powerpoint/2010/main" val="1447944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6995120" cy="586551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Cautions and contra-indications</a:t>
            </a:r>
          </a:p>
          <a:p>
            <a:pPr marL="0" indent="0" algn="l" rtl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caution in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prostatic hypertrophy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urinary retention, susceptibility to angle closure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glaucoma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pyloroduodenal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obstruction.</a:t>
            </a:r>
          </a:p>
          <a:p>
            <a:pPr algn="l" rt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Caution may be required in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epilepsy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and the elderly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more susceptible to side-effects.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Hepatic impairment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Sedating antihistamines should be avoided in severe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 disease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—increased risk of coma.</a:t>
            </a:r>
          </a:p>
          <a:p>
            <a:pPr algn="l" rt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78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6923112" cy="5865515"/>
          </a:xfrm>
        </p:spPr>
        <p:txBody>
          <a:bodyPr>
            <a:normAutofit/>
          </a:bodyPr>
          <a:lstStyle/>
          <a:p>
            <a:pPr marL="0" indent="0" algn="l" rtl="0"/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Side-effects </a:t>
            </a:r>
          </a:p>
          <a:p>
            <a:pPr algn="l" rt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Drowsiness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significant side-effect with most of the older antihistamines.</a:t>
            </a:r>
          </a:p>
          <a:p>
            <a:pPr lvl="1" algn="l" rtl="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paradoxical stimulation may occur rarely, especially with high doses or in children and the elderly. </a:t>
            </a:r>
          </a:p>
          <a:p>
            <a:pPr lvl="1" algn="l" rtl="0"/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Drowsiness may diminish after a few days of treatment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Side-effects that are more common with the older antihistamines include:</a:t>
            </a:r>
          </a:p>
          <a:p>
            <a:pPr lvl="1" algn="l" rtl="0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headache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psychomotor impairment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antimuscarinic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effects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 urinary retention, dry mouth, blurred vision, and gastro-intestinal disturbances.</a:t>
            </a:r>
          </a:p>
          <a:p>
            <a:pPr marL="0" indent="0" algn="l" rt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950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067128" cy="5865515"/>
          </a:xfrm>
        </p:spPr>
        <p:txBody>
          <a:bodyPr/>
          <a:lstStyle/>
          <a:p>
            <a:pPr algn="l" rt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Non-sedating antihistamines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non-sedating antihistamine cause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less sedation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psychomotor impairment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than the older antihistamines because they penetrate the blood brain barrier only to a slight extent is rare ,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but the warning that these drugs may affect driving and skilled tasks is still present</a:t>
            </a:r>
            <a:endParaRPr lang="ar-IQ" sz="2400" u="sng" dirty="0"/>
          </a:p>
          <a:p>
            <a:pPr algn="l" rt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 alcohol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avoided.</a:t>
            </a:r>
          </a:p>
          <a:p>
            <a:pPr algn="l" rtl="0"/>
            <a:r>
              <a:rPr lang="en-US" dirty="0" err="1"/>
              <a:t>Loratidine</a:t>
            </a:r>
            <a:r>
              <a:rPr lang="en-US" dirty="0"/>
              <a:t>, </a:t>
            </a:r>
            <a:r>
              <a:rPr lang="en-US" dirty="0" err="1"/>
              <a:t>citrizine</a:t>
            </a:r>
            <a:r>
              <a:rPr lang="en-US" dirty="0"/>
              <a:t>, </a:t>
            </a:r>
            <a:r>
              <a:rPr lang="en-US" dirty="0" err="1"/>
              <a:t>telfast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0113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6840760" cy="612068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 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manufacturers of antihistamines advise avoiding their use during pregnancy; however, 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evidence of teratogenicity except for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hydroxyzine.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 of sedating antihistamines in the latter part of the third trimester may cause adverse effects in neonates such as irritability, paradoxical excitability, and tremor.</a:t>
            </a:r>
          </a:p>
          <a:p>
            <a:pPr algn="l" rt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31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hyaa\Pictures\image_78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3632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yahyaa\Pictures\allermin_50mli_1604_821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12382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12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upload.wikimedia.org/wikipedia/commons/2/2b/Atar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362200"/>
            <a:ext cx="5486400" cy="4286250"/>
          </a:xfrm>
          <a:prstGeom prst="rect">
            <a:avLst/>
          </a:prstGeom>
          <a:noFill/>
        </p:spPr>
      </p:pic>
      <p:pic>
        <p:nvPicPr>
          <p:cNvPr id="47108" name="Picture 4" descr="http://www.ataraxonline.org/wp-content/uploads/2013/12/atarax_10308_9_big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286250" cy="3962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0331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aydaletk.com/image/cache/data/medicine/TAVEGYL%2020%20mg%201%20tablets-500x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344816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099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  <a:r>
              <a:rPr lang="en-US" dirty="0"/>
              <a:t>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is a self-limiting viral infection of the upper respiratory tract.</a:t>
            </a:r>
          </a:p>
          <a:p>
            <a:pPr algn="l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Different types of viruses (200types) can produce symptom of the common cold such as: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rhinoviruses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(half of the cases),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adenoviruses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others.</a:t>
            </a:r>
          </a:p>
          <a:p>
            <a:pPr algn="l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Preschool children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more common to suffer from common cold.</a:t>
            </a:r>
          </a:p>
          <a:p>
            <a:pPr algn="l">
              <a:buNone/>
            </a:pPr>
            <a:endParaRPr lang="ar-IQ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Loratidine</a:t>
            </a:r>
            <a:r>
              <a:rPr lang="en-US" dirty="0"/>
              <a:t> </a:t>
            </a:r>
            <a:endParaRPr lang="ar-IQ" dirty="0"/>
          </a:p>
        </p:txBody>
      </p:sp>
      <p:pic>
        <p:nvPicPr>
          <p:cNvPr id="4" name="Picture 2" descr="C:\Users\yahyaa\Pictures\loratid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257800" cy="342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citrizine</a:t>
            </a:r>
            <a:endParaRPr lang="ar-IQ" dirty="0"/>
          </a:p>
        </p:txBody>
      </p:sp>
      <p:pic>
        <p:nvPicPr>
          <p:cNvPr id="4" name="Content Placeholder 3" descr="C:\Users\yahyaa\Pictures\download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096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Fexofenadine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Telfast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®</a:t>
            </a:r>
            <a:r>
              <a:rPr lang="en-US" sz="4000" dirty="0"/>
              <a:t>)</a:t>
            </a:r>
            <a:endParaRPr lang="ar-IQ" dirty="0"/>
          </a:p>
        </p:txBody>
      </p:sp>
      <p:pic>
        <p:nvPicPr>
          <p:cNvPr id="2050" name="Picture 2" descr="C:\Users\HP\Pictures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0"/>
            <a:ext cx="51054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925" y="14988"/>
            <a:ext cx="8229600" cy="965740"/>
          </a:xfrm>
        </p:spPr>
        <p:txBody>
          <a:bodyPr/>
          <a:lstStyle/>
          <a:p>
            <a:r>
              <a:rPr lang="en-US" b="1" dirty="0"/>
              <a:t>Systemic nasal decongestants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6995120" cy="5001419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 used are sympathomimetic amines: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pseudoephedrine, phenylephrine and ephedrine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Pseudoephedrine is available over the counter; it has few sympathomimetic effects.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decongestants improve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circulation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mucus drainage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Nasal decongestants for administration by mouth may not be as effective as preparations for local application  but they do not give rise to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rebound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nasal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congestion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withdrawal. </a:t>
            </a:r>
          </a:p>
          <a:p>
            <a:pPr algn="l" rt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456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Pseudoephedrine hydrochloride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IMPORTANT SAFETY INFORMATION</a:t>
            </a: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MHRA/CHM ADVICE (MARCH 2008 AND FEBRUARY 2009):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overthe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 counter cough and cold medicines for children</a:t>
            </a: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Children under 6 years should not be given over-the counter cough and cold medicines containing</a:t>
            </a:r>
          </a:p>
          <a:p>
            <a:pPr algn="l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pseudoephedrine.</a:t>
            </a:r>
            <a:endParaRPr lang="ar-IQ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7056784" cy="6153547"/>
          </a:xfrm>
        </p:spPr>
        <p:txBody>
          <a:bodyPr/>
          <a:lstStyle/>
          <a:p>
            <a:pPr marL="0" indent="0" algn="l" rt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nervous stimulants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should not be taken near bedtime.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Systemic decongestants should be used with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caution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 rtl="0"/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diabetes,</a:t>
            </a:r>
          </a:p>
          <a:p>
            <a:pPr lvl="1" algn="l" rtl="0"/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hypertension, </a:t>
            </a:r>
          </a:p>
          <a:p>
            <a:pPr lvl="1" algn="l" rtl="0"/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hyperthyroidism</a:t>
            </a:r>
          </a:p>
          <a:p>
            <a:pPr lvl="1" algn="l" rtl="0"/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susceptibility to angle-closure glaucoma, </a:t>
            </a:r>
          </a:p>
          <a:p>
            <a:pPr lvl="1" algn="l" rtl="0"/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prostatic hypertrophy</a:t>
            </a:r>
          </a:p>
          <a:p>
            <a:pPr lvl="1" algn="l" rtl="0"/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Ischaemic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heart disease</a:t>
            </a:r>
          </a:p>
          <a:p>
            <a:pPr lvl="1" algn="l" rtl="0">
              <a:buNone/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>
              <a:buNone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CI/ in patients taking monoamine oxidase inhibitors.</a:t>
            </a:r>
          </a:p>
          <a:p>
            <a:pPr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(cause hypertensive crises), </a:t>
            </a:r>
          </a:p>
        </p:txBody>
      </p:sp>
    </p:spTree>
    <p:extLst>
      <p:ext uri="{BB962C8B-B14F-4D97-AF65-F5344CB8AC3E}">
        <p14:creationId xmlns:p14="http://schemas.microsoft.com/office/powerpoint/2010/main" val="4112768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 rtl="0">
              <a:buNone/>
            </a:pPr>
            <a:r>
              <a:rPr lang="en-US" dirty="0"/>
              <a:t>Restrictions on sales of pseudoephedrine and ephedrine</a:t>
            </a:r>
          </a:p>
          <a:p>
            <a:pPr algn="l" rtl="0">
              <a:buNone/>
            </a:pPr>
            <a:r>
              <a:rPr lang="en-US" dirty="0"/>
              <a:t>In response to concerns about the possible extraction of pseudoephedrine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/>
              <a:t>and ephedrine from OTC products for use in the manufacture of </a:t>
            </a:r>
            <a:r>
              <a:rPr lang="en-US" dirty="0" err="1"/>
              <a:t>methylam</a:t>
            </a:r>
            <a:r>
              <a:rPr lang="en-US" dirty="0"/>
              <a:t>-</a:t>
            </a:r>
          </a:p>
          <a:p>
            <a:pPr algn="l" rtl="0">
              <a:buNone/>
            </a:pPr>
            <a:r>
              <a:rPr lang="en-US" dirty="0" err="1"/>
              <a:t>phetamine</a:t>
            </a:r>
            <a:r>
              <a:rPr lang="en-US" dirty="0"/>
              <a:t> (crystal meth), restrictions were introduced in 2007. The medicines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/>
              <a:t>are available only in small pack sizes, with a limit of one pack per customer,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/>
              <a:t>and their sale has to be made by a pharmacist or by suitably trained </a:t>
            </a:r>
            <a:r>
              <a:rPr lang="en-US" dirty="0" err="1"/>
              <a:t>phar</a:t>
            </a:r>
            <a:r>
              <a:rPr lang="en-US" dirty="0"/>
              <a:t>-</a:t>
            </a:r>
          </a:p>
          <a:p>
            <a:pPr algn="l" rtl="0">
              <a:buNone/>
            </a:pPr>
            <a:r>
              <a:rPr lang="en-US" dirty="0" err="1"/>
              <a:t>macy</a:t>
            </a:r>
            <a:r>
              <a:rPr lang="en-US" dirty="0"/>
              <a:t> staff under the supervision of a pharmacist. When the MHRA reviewed</a:t>
            </a:r>
          </a:p>
          <a:p>
            <a:pPr algn="l" rtl="0">
              <a:buNone/>
            </a:pPr>
            <a:r>
              <a:rPr lang="en-US" dirty="0"/>
              <a:t>these arrangements in 2015, they concluded that these measures had made an important contribution to managing the risk of misuse of pseudoephedrine and</a:t>
            </a:r>
          </a:p>
          <a:p>
            <a:pPr algn="l" rtl="0">
              <a:buNone/>
            </a:pPr>
            <a:r>
              <a:rPr lang="en-US" dirty="0"/>
              <a:t>ephedrine in the United Kingdom.</a:t>
            </a:r>
            <a:endParaRPr lang="ar-IQ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6635080" cy="6192688"/>
          </a:xfrm>
        </p:spPr>
        <p:txBody>
          <a:bodyPr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Pregnancy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defective closure of the abdominal wall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gastroschisis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reported very rarely in newborns after first trimester exposure.</a:t>
            </a:r>
          </a:p>
          <a:p>
            <a:pPr algn="l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Breast-feeding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suppress lactation; avoid if milk production insufficient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47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HP\Pictures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77724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76672"/>
            <a:ext cx="6563072" cy="586551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Hepatic impairment 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 advises use with caution in severe impairment.</a:t>
            </a:r>
          </a:p>
          <a:p>
            <a:pPr marL="0" indent="0" algn="l" rtl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 impairment 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with caution in mild to moderate impairment; manufacturer advises avoid in severe impairment.</a:t>
            </a:r>
          </a:p>
          <a:p>
            <a:pPr marL="0" indent="0" algn="l" rtl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Side-effects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nausea, vomiting,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hypertension, tachycardia,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headache, anxiety, restlessness, insomnia; rarely hallucinations, rash; 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rarely angle-closure glaucoma; urinary retention also reported.</a:t>
            </a:r>
          </a:p>
        </p:txBody>
      </p:sp>
    </p:spTree>
    <p:extLst>
      <p:ext uri="{BB962C8B-B14F-4D97-AF65-F5344CB8AC3E}">
        <p14:creationId xmlns:p14="http://schemas.microsoft.com/office/powerpoint/2010/main" val="372257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Fever and malaise</a:t>
            </a:r>
          </a:p>
          <a:p>
            <a:pPr marL="457200" indent="-457200"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Rhinorrhea</a:t>
            </a:r>
          </a:p>
          <a:p>
            <a:pPr marL="457200" indent="-457200"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Nasal congestion</a:t>
            </a:r>
          </a:p>
          <a:p>
            <a:pPr marL="457200" indent="-457200"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Sore throat</a:t>
            </a:r>
          </a:p>
          <a:p>
            <a:pPr marL="457200" indent="-457200"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cough</a:t>
            </a:r>
          </a:p>
        </p:txBody>
      </p:sp>
    </p:spTree>
    <p:extLst>
      <p:ext uri="{BB962C8B-B14F-4D97-AF65-F5344CB8AC3E}">
        <p14:creationId xmlns:p14="http://schemas.microsoft.com/office/powerpoint/2010/main" val="2429947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Topical nasal decongestants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Inhalation of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warm moist air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useful in the treatment of symptoms of acute infective conditions. </a:t>
            </a: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addition of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volatile substances such as menthol and eucalyptus may encourage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use of warm moist air 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2" y="188640"/>
            <a:ext cx="8229600" cy="893732"/>
          </a:xfrm>
        </p:spPr>
        <p:txBody>
          <a:bodyPr/>
          <a:lstStyle/>
          <a:p>
            <a:r>
              <a:rPr lang="en-US" dirty="0"/>
              <a:t>Local decongestants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72" y="1201002"/>
            <a:ext cx="6974648" cy="5324341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Sympathomimetic amines exert a rapid and potent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vasoconstricting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effect, confined to the area of application, when applied directly into the nose in the form of drops or spays. 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 used are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oxymetazoline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xylometazoline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ephedrine and phenylephrine. </a:t>
            </a:r>
          </a:p>
        </p:txBody>
      </p:sp>
    </p:spTree>
    <p:extLst>
      <p:ext uri="{BB962C8B-B14F-4D97-AF65-F5344CB8AC3E}">
        <p14:creationId xmlns:p14="http://schemas.microsoft.com/office/powerpoint/2010/main" val="3667315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da-DK" b="1" u="sng" dirty="0">
                <a:latin typeface="Times New Roman" pitchFamily="18" charset="0"/>
                <a:cs typeface="Times New Roman" pitchFamily="18" charset="0"/>
              </a:rPr>
              <a:t>Ephedrine hydrochloride </a:t>
            </a:r>
            <a:r>
              <a:rPr lang="da-DK" dirty="0">
                <a:latin typeface="Times New Roman" pitchFamily="18" charset="0"/>
                <a:cs typeface="Times New Roman" pitchFamily="18" charset="0"/>
              </a:rPr>
              <a:t>nasal</a:t>
            </a: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drops is 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safest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sympathomimetic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preparation and can give relief for several hours. </a:t>
            </a: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potent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sympathomimetic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drugs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oxymetazoline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xylometazoline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hydrochloride are more likely to cause a rebound effect.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are Ephedrine Nasal Drops 1% - 10ml | Chemist 4 U">
            <a:extLst>
              <a:ext uri="{FF2B5EF4-FFF2-40B4-BE49-F238E27FC236}">
                <a16:creationId xmlns:a16="http://schemas.microsoft.com/office/drawing/2014/main" id="{EE2AACA4-E93D-4334-AB59-9A4D29531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36436"/>
            <a:ext cx="2914650" cy="242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e Ephedrine Nasal Drops 0.5% 10ml">
            <a:extLst>
              <a:ext uri="{FF2B5EF4-FFF2-40B4-BE49-F238E27FC236}">
                <a16:creationId xmlns:a16="http://schemas.microsoft.com/office/drawing/2014/main" id="{9A360F1A-38B5-4BC2-8BFF-65C8F1612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26756"/>
            <a:ext cx="3733800" cy="203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6995120" cy="5865515"/>
          </a:xfrm>
        </p:spPr>
        <p:txBody>
          <a:bodyPr>
            <a:normAutofit/>
          </a:bodyPr>
          <a:lstStyle/>
          <a:p>
            <a:pPr marL="342900" lvl="1" indent="-342900" algn="l" rt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l" rt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l" rtl="0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can be used by patients for whom systemic decongestants are contraindicated, but should be avoided by patients taking monoamine oxidase inhibitors.</a:t>
            </a:r>
          </a:p>
          <a:p>
            <a:pPr marL="342900" lvl="1" indent="-342900" algn="l" rt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l" rtl="0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used for prolonged periods they can cause a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rebound effect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congestion often returning worse than before, and should therefore not be used for more than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5–7 days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3558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Xylometazoline</a:t>
            </a:r>
            <a:r>
              <a:rPr lang="en-US" dirty="0"/>
              <a:t> hydrochloride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MPORTANT SAFETY INFORMATION</a:t>
            </a: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CHM/MHRA has stated that</a:t>
            </a: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non-prescription cough and cold medicines containing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oxymetazoline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xylometazoline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be considered for up to 5 days’ treatment in children aged 6–12 years after basic principles of best care have been tried; these medicines</a:t>
            </a: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should not be used in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children under 6 years of age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60648"/>
            <a:ext cx="6842721" cy="5780715"/>
          </a:xfrm>
        </p:spPr>
        <p:txBody>
          <a:bodyPr>
            <a:normAutofit/>
          </a:bodyPr>
          <a:lstStyle/>
          <a:p>
            <a:pPr marL="0" indent="0" algn="l" rtl="0"/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under 6 years old</a:t>
            </a:r>
          </a:p>
          <a:p>
            <a:pPr marL="0" indent="0" algn="l" rtl="0"/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March 2009, an important statement was issued by the Medicines and Healthcare products Regulatory Agency (MHRA), which says: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advice is that parents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should no longer use over-the-counter (OTC) cough and cold medicines in children under 6. </a:t>
            </a:r>
          </a:p>
          <a:p>
            <a:pPr lvl="1" algn="l" rtl="0"/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US" sz="2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evidence that they work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 they can 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 side-effects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such as </a:t>
            </a:r>
            <a:r>
              <a:rPr lang="en-US" sz="2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allergic reactions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 on sleep or hallucinations.</a:t>
            </a:r>
          </a:p>
          <a:p>
            <a:pPr lvl="1" algn="l" rtl="0"/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risks of side-effects are reduced in older children. This is because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weigh more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fewer colds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say if the medicine is doing any good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743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332656"/>
            <a:ext cx="6347714" cy="5708707"/>
          </a:xfrm>
        </p:spPr>
        <p:txBody>
          <a:bodyPr>
            <a:normAutofit/>
          </a:bodyPr>
          <a:lstStyle/>
          <a:p>
            <a:pPr algn="l" rtl="0"/>
            <a:endParaRPr lang="en-US" dirty="0"/>
          </a:p>
          <a:p>
            <a:pPr marL="0" indent="0" algn="l" rtl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Alternatives to cough and cold medicines for infants</a:t>
            </a:r>
          </a:p>
          <a:p>
            <a:pPr algn="l" rt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Saline nose drops or spray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nasal passages moist and helps avoid stuffiness.</a:t>
            </a:r>
          </a:p>
          <a:p>
            <a:pPr algn="l" rtl="0"/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Acetaminophen or ibuprofen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reduce fever, aches and pains. Parents should carefully read and follow the product’s instructions for use label.</a:t>
            </a:r>
          </a:p>
          <a:p>
            <a:pPr algn="l" rtl="0"/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Drinking plenty of liquids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help the child stay well hydrated.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4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ahyaa\Pictures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828800"/>
            <a:ext cx="21431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ahyaa\Pictures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190750"/>
            <a:ext cx="18478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yahyaa\Pictures\Otrivin-Baby-Sa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98" y="2190750"/>
            <a:ext cx="2143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4129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92696"/>
            <a:ext cx="5184575" cy="4717504"/>
          </a:xfrm>
        </p:spPr>
      </p:pic>
      <p:sp>
        <p:nvSpPr>
          <p:cNvPr id="4" name="Rectangle 3"/>
          <p:cNvSpPr/>
          <p:nvPr/>
        </p:nvSpPr>
        <p:spPr>
          <a:xfrm>
            <a:off x="1005473" y="508030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Spray versus drops </a:t>
            </a:r>
          </a:p>
        </p:txBody>
      </p:sp>
    </p:spTree>
    <p:extLst>
      <p:ext uri="{BB962C8B-B14F-4D97-AF65-F5344CB8AC3E}">
        <p14:creationId xmlns:p14="http://schemas.microsoft.com/office/powerpoint/2010/main" val="697839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534834" cy="91440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Combination products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01000" cy="4495800"/>
          </a:xfrm>
        </p:spPr>
        <p:txBody>
          <a:bodyPr>
            <a:noAutofit/>
          </a:bodyPr>
          <a:lstStyle/>
          <a:p>
            <a:pPr marL="68580" indent="0" algn="l">
              <a:buNone/>
            </a:pP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3-Combination products :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sympathomimetics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(for congestion) + Antihistamine( for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rhinorrhoea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sneezing):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l"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 of Combination products is :</a:t>
            </a:r>
          </a:p>
          <a:p>
            <a:pPr marL="68580" indent="0" algn="l">
              <a:buNone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Actifid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® tablet and syrup: which composed of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Triprolidine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sedating antihistamine) and </a:t>
            </a:r>
            <a:r>
              <a:rPr lang="ar-IQ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Pseudoephedrine (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sympathomimetics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Clarinase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pseduephedrin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loratidin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), Panadol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cold and flu (night or day)</a:t>
            </a:r>
          </a:p>
          <a:p>
            <a:pPr marL="6858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l">
              <a:buNone/>
            </a:pP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8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458634" cy="114300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724400"/>
          </a:xfrm>
        </p:spPr>
        <p:txBody>
          <a:bodyPr>
            <a:normAutofit/>
          </a:bodyPr>
          <a:lstStyle/>
          <a:p>
            <a:pPr lvl="0" algn="l" rtl="0">
              <a:buNone/>
            </a:pP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Differential diagnosis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 rtl="0"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pharmacist must try to differentiate between viral infection and conditions that present with similar symptoms ( e.g.; </a:t>
            </a:r>
            <a:r>
              <a:rPr lang="en-US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flu, sinusitis, allergic &amp; chronic rhinitis)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as well as the complications associated with the common cold.</a:t>
            </a:r>
          </a:p>
          <a:p>
            <a:pPr lvl="0" algn="l" rtl="0"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Differentiating between colds and flu( which required referral for further investigations'^) is needed. Patients often use the word "flu" when describing a common cold. </a:t>
            </a:r>
          </a:p>
        </p:txBody>
      </p:sp>
    </p:spTree>
    <p:extLst>
      <p:ext uri="{BB962C8B-B14F-4D97-AF65-F5344CB8AC3E}">
        <p14:creationId xmlns:p14="http://schemas.microsoft.com/office/powerpoint/2010/main" val="3763556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yahyaa\Pictures\actiefi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5638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967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ahyaa\Pictures\4.1.B.1_300x300_Cold n Flu D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638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7071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62000"/>
            <a:ext cx="57150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ahyaa\Pictures\0001936_panadol-cold-flu-caplets_60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5149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ahyaa\Pictures\4.1.A.4_300x300_Panadol N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7162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2744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Pictures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4008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ahyaa\Pictures\IMG_20160909_180932-400x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4114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yahyaa\Pictures\download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657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147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eif-online.com/image/cache/1416-500x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4762500" cy="4012158"/>
          </a:xfrm>
          <a:prstGeom prst="rect">
            <a:avLst/>
          </a:prstGeom>
          <a:noFill/>
        </p:spPr>
      </p:pic>
      <p:pic>
        <p:nvPicPr>
          <p:cNvPr id="5" name="Picture 4" descr="http://www.easyapotheke.de/images/xt_images/1329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143000"/>
            <a:ext cx="3627512" cy="5149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45263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16" y="260648"/>
            <a:ext cx="6347713" cy="1320800"/>
          </a:xfrm>
        </p:spPr>
        <p:txBody>
          <a:bodyPr/>
          <a:lstStyle/>
          <a:p>
            <a:r>
              <a:rPr lang="en-US" dirty="0"/>
              <a:t>Sore throat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89" y="1557958"/>
            <a:ext cx="6347714" cy="388077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Demulcents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Sucking anything produces saliva, lubricating and soothing inflamed tissues and washing infecting organisms off them.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Any lozenge or pastille, regardless of ingredients, will do this. </a:t>
            </a:r>
          </a:p>
          <a:p>
            <a:pPr marL="0" indent="0" algn="l" rtl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0333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6912768" cy="576064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glycerin, lemon and honey pastilles may be effective for soothing a sore throat. 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contain no medicament they can be used as often as necessary to stop the throat feeling dry, thereby relieving discomfort. 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products contain ingredients with volatile constituents, e.g.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eucalyptus oil and menthol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a sensation of clearing blocked nasal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upper respiratory passages and can be useful in relieving other symptoms of colds. </a:t>
            </a: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disadvantage of most demulcent throat lozenges and pastilles is their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sugar content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 rt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894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Differential diagnosis between common cold and flu</a:t>
            </a:r>
            <a:endParaRPr lang="ar-IQ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52601"/>
          <a:ext cx="6705600" cy="436879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976"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Common cold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Flu</a:t>
                      </a:r>
                      <a:r>
                        <a:rPr lang="en-US" baseline="0" dirty="0"/>
                        <a:t> 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76">
                <a:tc>
                  <a:txBody>
                    <a:bodyPr/>
                    <a:lstStyle/>
                    <a:p>
                      <a:pPr algn="l" rtl="1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Gradual onset of symptoms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Abrupt onset of symptoms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485"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Temp. rarely elevated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Temp. is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or higher (37.5 in elderly).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1"/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1485"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respiratory symptoms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cough, sore throat, nasal congestion, or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rhinorrhoea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is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predominant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constitutional symptoms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headache, malaise,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myalgia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sweat, chills ,prostration) is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predominant 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877"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common cold attack any time of year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more often in winter seasons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Antibacterials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7088832" cy="4683224"/>
          </a:xfrm>
        </p:spPr>
        <p:txBody>
          <a:bodyPr>
            <a:noAutofit/>
          </a:bodyPr>
          <a:lstStyle/>
          <a:p>
            <a:pPr algn="l" rt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antibacterial compounds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sore-throat lozenges are unlikely to be effective against the rhinoviruses that are largely responsible for the common cold. </a:t>
            </a:r>
          </a:p>
          <a:p>
            <a:pPr algn="l" rtl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sore throat complicated by a secondary bacterial infection, such as tonsillitis, would normally be treated with a systemic antibiotic. </a:t>
            </a:r>
          </a:p>
        </p:txBody>
      </p:sp>
    </p:spTree>
    <p:extLst>
      <p:ext uri="{BB962C8B-B14F-4D97-AF65-F5344CB8AC3E}">
        <p14:creationId xmlns:p14="http://schemas.microsoft.com/office/powerpoint/2010/main" val="36183986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76672"/>
            <a:ext cx="7237040" cy="5976664"/>
          </a:xfrm>
        </p:spPr>
        <p:txBody>
          <a:bodyPr/>
          <a:lstStyle/>
          <a:p>
            <a:pPr lvl="1" algn="l" rtl="0"/>
            <a:endParaRPr lang="en-US" dirty="0">
              <a:solidFill>
                <a:schemeClr val="tx1"/>
              </a:solidFill>
            </a:endParaRPr>
          </a:p>
          <a:p>
            <a:pPr lvl="1" algn="l" rtl="0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anaesthetics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Benzocaine is the only local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anaesthetic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included in sore-throat lozenges; </a:t>
            </a:r>
          </a:p>
          <a:p>
            <a:pPr lvl="1" algn="l" rtl="0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benzocaine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lidocaine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used in sore-throat sprays. </a:t>
            </a:r>
          </a:p>
          <a:p>
            <a:pPr lvl="1" algn="l" rtl="0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local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anaesthetic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helpful if swallowing is uncomfortable. </a:t>
            </a:r>
          </a:p>
          <a:p>
            <a:pPr lvl="1" algn="l" rtl="0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anaesthetics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cause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sensitisation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some individuals with prolonged use, so usage should be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to 5 days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l" rtl="0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88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6936"/>
          </a:xfrm>
        </p:spPr>
        <p:txBody>
          <a:bodyPr>
            <a:normAutofit/>
          </a:bodyPr>
          <a:lstStyle/>
          <a:p>
            <a:pPr fontAlgn="base"/>
            <a:r>
              <a:rPr lang="en-US" sz="3600" dirty="0" err="1">
                <a:solidFill>
                  <a:schemeClr val="tx1"/>
                </a:solidFill>
              </a:rPr>
              <a:t>Pectol</a:t>
            </a:r>
            <a:r>
              <a:rPr lang="en-US" sz="2000" dirty="0">
                <a:solidFill>
                  <a:schemeClr val="tx1"/>
                </a:solidFill>
              </a:rPr>
              <a:t> tablets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Tablet contains </a:t>
            </a:r>
            <a:r>
              <a:rPr lang="en-US" sz="2000" dirty="0">
                <a:solidFill>
                  <a:schemeClr val="tx1"/>
                </a:solidFill>
                <a:hlinkClick r:id="rId2"/>
              </a:rPr>
              <a:t>Eucalyptus Oil</a:t>
            </a:r>
            <a:r>
              <a:rPr lang="en-US" sz="2000" dirty="0">
                <a:solidFill>
                  <a:schemeClr val="tx1"/>
                </a:solidFill>
              </a:rPr>
              <a:t>, </a:t>
            </a:r>
            <a:r>
              <a:rPr lang="en-US" sz="2000" dirty="0">
                <a:solidFill>
                  <a:schemeClr val="tx1"/>
                </a:solidFill>
                <a:hlinkClick r:id="rId3"/>
              </a:rPr>
              <a:t>Glucose</a:t>
            </a:r>
            <a:r>
              <a:rPr lang="en-US" sz="2000" dirty="0">
                <a:solidFill>
                  <a:schemeClr val="tx1"/>
                </a:solidFill>
              </a:rPr>
              <a:t> and </a:t>
            </a:r>
            <a:r>
              <a:rPr lang="en-US" sz="2000" dirty="0">
                <a:solidFill>
                  <a:schemeClr val="tx1"/>
                </a:solidFill>
                <a:hlinkClick r:id="rId4"/>
              </a:rPr>
              <a:t>Vitamin C</a:t>
            </a:r>
            <a:r>
              <a:rPr lang="en-US" sz="2000" dirty="0">
                <a:solidFill>
                  <a:schemeClr val="tx1"/>
                </a:solidFill>
              </a:rPr>
              <a:t> as active ingredients.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dirty="0"/>
            </a:br>
            <a:endParaRPr lang="ar-IQ" dirty="0"/>
          </a:p>
        </p:txBody>
      </p:sp>
      <p:pic>
        <p:nvPicPr>
          <p:cNvPr id="1026" name="Picture 2" descr="C:\Users\HP\Pictures\pect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914400"/>
            <a:ext cx="56388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7611034" cy="4876800"/>
          </a:xfrm>
        </p:spPr>
        <p:txBody>
          <a:bodyPr>
            <a:normAutofit fontScale="90000"/>
          </a:bodyPr>
          <a:lstStyle/>
          <a:p>
            <a:r>
              <a:rPr lang="en-US" sz="2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primary </a:t>
            </a:r>
            <a:r>
              <a:rPr lang="en-US" sz="2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Active ingredients"/>
              </a:rPr>
              <a:t>active ingredients</a:t>
            </a:r>
            <a:r>
              <a:rPr lang="en-US" sz="2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are </a:t>
            </a:r>
            <a:r>
              <a:rPr lang="en-US" sz="28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Dichlorobenzyl alcohol"/>
              </a:rPr>
              <a:t>dichlorobenzyl</a:t>
            </a:r>
            <a:r>
              <a:rPr lang="en-US" sz="2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Dichlorobenzyl alcohol"/>
              </a:rPr>
              <a:t> alcohol</a:t>
            </a:r>
            <a:r>
              <a:rPr lang="en-US" sz="2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28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Amylmetacresol"/>
              </a:rPr>
              <a:t>amylmetacresol</a:t>
            </a:r>
            <a:r>
              <a:rPr lang="en-US" sz="2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with some formulations containing </a:t>
            </a:r>
            <a:r>
              <a:rPr lang="en-US" sz="2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Ascorbic acid"/>
              </a:rPr>
              <a:t>ascorbic acid</a:t>
            </a:r>
            <a:r>
              <a:rPr lang="en-US" sz="2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(vitamin C).</a:t>
            </a:r>
            <a:br>
              <a:rPr lang="en-US" sz="2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Dichlorobenzyl</a:t>
            </a:r>
            <a:r>
              <a:rPr lang="en-US" sz="2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alcohol</a:t>
            </a:r>
            <a:r>
              <a:rPr lang="en-US" sz="2800" b="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 is a mild antiseptic, able to kill bacteria and viruses associated with mouth and throat infections. It is a common ingredient in throat lozenges such as, </a:t>
            </a:r>
            <a:r>
              <a:rPr lang="en-US" sz="2800" b="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Strepsils</a:t>
            </a:r>
            <a:r>
              <a:rPr lang="en-US" sz="2800" b="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Lorsept</a:t>
            </a:r>
            <a:r>
              <a:rPr lang="en-US" sz="2800" b="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800" b="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Gorpils</a:t>
            </a:r>
            <a:r>
              <a:rPr lang="en-US" sz="2800" b="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en-US" sz="2800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Amylmetacresol</a:t>
            </a:r>
            <a:r>
              <a:rPr lang="en-US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 (</a:t>
            </a:r>
            <a:r>
              <a:rPr lang="en-US" sz="2800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amc</a:t>
            </a:r>
            <a:r>
              <a:rPr lang="en-US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) is an antiseptic used to </a:t>
            </a:r>
            <a:br>
              <a:rPr lang="ar-IQ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treat infections of the mouth and throat.</a:t>
            </a:r>
            <a:endParaRPr lang="ar-IQ" sz="2800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762000"/>
            <a:ext cx="41715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/>
              <a:t>Strepsils</a:t>
            </a:r>
            <a:endParaRPr lang="en-US" sz="60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yahyaa\Pictures\download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6096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9670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Vitamin C in common cold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Vitamin C does not prevent colds and appears to reduce the duration of symptoms when ingested in large dose (up to 1gm daily)although the response is variable.</a:t>
            </a:r>
          </a:p>
          <a:p>
            <a:pPr algn="l"/>
            <a:endParaRPr lang="ar-IQ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Vaccination: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influenza Prophylaxis,  vaccination is recommended </a:t>
            </a:r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</a:p>
          <a:p>
            <a:pPr lvl="1" algn="l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high-risk groups </a:t>
            </a:r>
          </a:p>
          <a:p>
            <a:pPr lvl="1" algn="l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persons over 65 years.</a:t>
            </a:r>
          </a:p>
          <a:p>
            <a:pPr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C160E8-F6A8-4B90-9E38-B6CC35E58C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18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71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hyaa\Pictures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7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69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common cold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-There is usually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reason to see a doctor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cold will clear up on its own within a week or two, and there is no prescription-only medicine that can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cure a cold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-Symptoms can be treated with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over-the-counter medicines and warm drinks.</a:t>
            </a:r>
          </a:p>
          <a:p>
            <a:pPr algn="l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-Rest, preferably by staying in bed. (flu)</a:t>
            </a:r>
          </a:p>
          <a:p>
            <a:pPr algn="l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-Drink as much as possible, as large amounts of fluid are lost during a fever.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60648"/>
            <a:ext cx="8001000" cy="5865515"/>
          </a:xfrm>
        </p:spPr>
        <p:txBody>
          <a:bodyPr>
            <a:normAutofit/>
          </a:bodyPr>
          <a:lstStyle/>
          <a:p>
            <a:pPr algn="l" rt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  <a:p>
            <a:pPr lvl="1" algn="l" rt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Antibacterial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not effective or appropriate as both infections are viral.</a:t>
            </a:r>
          </a:p>
          <a:p>
            <a:pPr lvl="1" algn="l" rtl="0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same non-prescription medicines are used to treat the symptoms of both the common cold and influenza.</a:t>
            </a:r>
          </a:p>
          <a:p>
            <a:pPr lvl="1" algn="l" rtl="0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over-the-counter preparations often contain a combination of ingredients intended to treat two or more symptoms.</a:t>
            </a:r>
          </a:p>
        </p:txBody>
      </p:sp>
    </p:spTree>
    <p:extLst>
      <p:ext uri="{BB962C8B-B14F-4D97-AF65-F5344CB8AC3E}">
        <p14:creationId xmlns:p14="http://schemas.microsoft.com/office/powerpoint/2010/main" val="171707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Treatment timescale</a:t>
            </a:r>
            <a:endParaRPr lang="ar-IQ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Once the pharmacist has recommended treatment, patient should be advised to see the Dr. in 10-14 days if cold has not improved.</a:t>
            </a:r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534834" cy="12192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A-Non pharmacological measures: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848600" cy="3775229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 -drug therapy include:</a:t>
            </a:r>
          </a:p>
          <a:p>
            <a:pPr marL="68580" indent="0" algn="l">
              <a:buNone/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1-increased fluid intake which may loosen the mucus and promote drainage.</a:t>
            </a:r>
          </a:p>
          <a:p>
            <a:pPr marL="68580" indent="0" algn="l">
              <a:buNone/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2-getting adequate rest may help to recover quickly.</a:t>
            </a:r>
          </a:p>
          <a:p>
            <a:pPr marL="68580" indent="0" algn="l">
              <a:buNone/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3-adequate nutrition.</a:t>
            </a:r>
          </a:p>
          <a:p>
            <a:pPr marL="68580" indent="0" algn="l">
              <a:buNone/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4-saline solution  can  </a:t>
            </a:r>
            <a:r>
              <a:rPr lang="en-US" sz="2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soothe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 irritated  nasal tissue  and </a:t>
            </a:r>
            <a:r>
              <a:rPr lang="en-US" sz="2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moisturized nasal mucosa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and it can be given to all age group and during pregnancy. </a:t>
            </a:r>
          </a:p>
          <a:p>
            <a:pPr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158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948</TotalTime>
  <Words>2052</Words>
  <Application>Microsoft Office PowerPoint</Application>
  <PresentationFormat>On-screen Show (4:3)</PresentationFormat>
  <Paragraphs>208</Paragraphs>
  <Slides>58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Calibri</vt:lpstr>
      <vt:lpstr>Times New Roman</vt:lpstr>
      <vt:lpstr>Trebuchet MS</vt:lpstr>
      <vt:lpstr>Wingdings</vt:lpstr>
      <vt:lpstr>Wingdings 2</vt:lpstr>
      <vt:lpstr>Opulent</vt:lpstr>
      <vt:lpstr>Common cold</vt:lpstr>
      <vt:lpstr>Definition </vt:lpstr>
      <vt:lpstr>Symptoms</vt:lpstr>
      <vt:lpstr>Differential diagnosis</vt:lpstr>
      <vt:lpstr>Differential diagnosis between common cold and flu</vt:lpstr>
      <vt:lpstr>Treatment of common cold</vt:lpstr>
      <vt:lpstr>PowerPoint Presentation</vt:lpstr>
      <vt:lpstr>Treatment timescale</vt:lpstr>
      <vt:lpstr>A-Non pharmacological measures:</vt:lpstr>
      <vt:lpstr>Fever and malaise</vt:lpstr>
      <vt:lpstr>rhinorrhoea  (runny nose)</vt:lpstr>
      <vt:lpstr>Nasal congestion and rhinorrhoea  (runny nose)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Loratidine </vt:lpstr>
      <vt:lpstr>citrizine</vt:lpstr>
      <vt:lpstr>Fexofenadine ( Telfast ®)</vt:lpstr>
      <vt:lpstr>Systemic nasal decongestants</vt:lpstr>
      <vt:lpstr>Pseudoephedrine hydrochloride</vt:lpstr>
      <vt:lpstr>PowerPoint Presentation</vt:lpstr>
      <vt:lpstr> </vt:lpstr>
      <vt:lpstr>PowerPoint Presentation</vt:lpstr>
      <vt:lpstr>PowerPoint Presentation</vt:lpstr>
      <vt:lpstr>PowerPoint Presentation</vt:lpstr>
      <vt:lpstr>Topical nasal decongestants</vt:lpstr>
      <vt:lpstr>Local decongestants</vt:lpstr>
      <vt:lpstr>PowerPoint Presentation</vt:lpstr>
      <vt:lpstr>PowerPoint Presentation</vt:lpstr>
      <vt:lpstr>Xylometazoline hydrochloride</vt:lpstr>
      <vt:lpstr>PowerPoint Presentation</vt:lpstr>
      <vt:lpstr>PowerPoint Presentation</vt:lpstr>
      <vt:lpstr>PowerPoint Presentation</vt:lpstr>
      <vt:lpstr>PowerPoint Presentation</vt:lpstr>
      <vt:lpstr>Combination products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Sore throat</vt:lpstr>
      <vt:lpstr>PowerPoint Presentation</vt:lpstr>
      <vt:lpstr>Antibacterials </vt:lpstr>
      <vt:lpstr>PowerPoint Presentation</vt:lpstr>
      <vt:lpstr>Pectol tablets  Tablet contains Eucalyptus Oil, Glucose and Vitamin C as active ingredients.  </vt:lpstr>
      <vt:lpstr>The primary active ingredients are dichlorobenzyl alcohol and amylmetacresol, with some formulations containing ascorbic acid (vitamin C).  - Dichlorobenzyl alcohol is a mild antiseptic, able to kill bacteria and viruses associated with mouth and throat infections. It is a common ingredient in throat lozenges such as, Strepsils, Lorsept, and Gorpils. - Amylmetacresol (amc) is an antiseptic used to  treat infections of the mouth and throat.</vt:lpstr>
      <vt:lpstr>PowerPoint Presentation</vt:lpstr>
      <vt:lpstr>Vitamin C in common cold</vt:lpstr>
      <vt:lpstr>Vaccination: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cold</dc:title>
  <dc:creator>HP</dc:creator>
  <cp:lastModifiedBy>shaymaa hasan</cp:lastModifiedBy>
  <cp:revision>100</cp:revision>
  <dcterms:created xsi:type="dcterms:W3CDTF">2006-08-16T00:00:00Z</dcterms:created>
  <dcterms:modified xsi:type="dcterms:W3CDTF">2020-12-08T17:37:10Z</dcterms:modified>
</cp:coreProperties>
</file>