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8" r:id="rId2"/>
    <p:sldId id="257" r:id="rId3"/>
    <p:sldId id="284" r:id="rId4"/>
    <p:sldId id="258" r:id="rId5"/>
    <p:sldId id="281" r:id="rId6"/>
    <p:sldId id="259" r:id="rId7"/>
    <p:sldId id="260" r:id="rId8"/>
    <p:sldId id="261" r:id="rId9"/>
    <p:sldId id="282" r:id="rId10"/>
    <p:sldId id="262" r:id="rId11"/>
    <p:sldId id="289" r:id="rId12"/>
    <p:sldId id="263" r:id="rId13"/>
    <p:sldId id="286" r:id="rId14"/>
    <p:sldId id="264" r:id="rId15"/>
    <p:sldId id="265" r:id="rId16"/>
    <p:sldId id="285" r:id="rId17"/>
    <p:sldId id="287" r:id="rId18"/>
    <p:sldId id="266" r:id="rId19"/>
    <p:sldId id="267" r:id="rId20"/>
    <p:sldId id="268" r:id="rId21"/>
    <p:sldId id="269" r:id="rId22"/>
    <p:sldId id="270" r:id="rId23"/>
    <p:sldId id="271" r:id="rId24"/>
    <p:sldId id="293" r:id="rId25"/>
    <p:sldId id="272" r:id="rId26"/>
    <p:sldId id="273" r:id="rId27"/>
    <p:sldId id="274" r:id="rId28"/>
    <p:sldId id="275" r:id="rId29"/>
    <p:sldId id="276" r:id="rId30"/>
    <p:sldId id="277" r:id="rId31"/>
    <p:sldId id="278" r:id="rId32"/>
    <p:sldId id="279" r:id="rId33"/>
    <p:sldId id="280" r:id="rId34"/>
    <p:sldId id="292" r:id="rId35"/>
    <p:sldId id="291" r:id="rId36"/>
    <p:sldId id="294" r:id="rId37"/>
    <p:sldId id="290"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40" autoAdjust="0"/>
    <p:restoredTop sz="94660"/>
  </p:normalViewPr>
  <p:slideViewPr>
    <p:cSldViewPr>
      <p:cViewPr varScale="1">
        <p:scale>
          <a:sx n="89" d="100"/>
          <a:sy n="89" d="100"/>
        </p:scale>
        <p:origin x="103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22/04/1442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22/04/1442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22/04/1442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oonthehoosemindthedresser.blogspot.com/2010/09/how-well-do-you-pay-attention.html" TargetMode="External"/><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sheninger.blogspot.com/2016/10/stop-homework-insanity-and-let-kids-be.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D7D004-2A30-4B91-AC06-020C6BA93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13376"/>
          </a:xfrm>
          <a:prstGeom prst="rect">
            <a:avLst/>
          </a:prstGeom>
        </p:spPr>
      </p:pic>
      <p:sp>
        <p:nvSpPr>
          <p:cNvPr id="4" name="TextBox 3">
            <a:extLst>
              <a:ext uri="{FF2B5EF4-FFF2-40B4-BE49-F238E27FC236}">
                <a16:creationId xmlns:a16="http://schemas.microsoft.com/office/drawing/2014/main" id="{09C6C186-D63D-4EC5-8624-75563A62C4EB}"/>
              </a:ext>
            </a:extLst>
          </p:cNvPr>
          <p:cNvSpPr txBox="1"/>
          <p:nvPr/>
        </p:nvSpPr>
        <p:spPr>
          <a:xfrm>
            <a:off x="2627784" y="1340768"/>
            <a:ext cx="5120640" cy="707886"/>
          </a:xfrm>
          <a:prstGeom prst="rect">
            <a:avLst/>
          </a:prstGeom>
          <a:solidFill>
            <a:schemeClr val="bg1"/>
          </a:solidFill>
        </p:spPr>
        <p:txBody>
          <a:bodyPr wrap="square" rtlCol="0">
            <a:spAutoFit/>
          </a:bodyPr>
          <a:lstStyle/>
          <a:p>
            <a:pPr algn="ctr"/>
            <a:r>
              <a:rPr lang="en-US" sz="4000" dirty="0"/>
              <a:t>ATRIALL FIBRILLITION </a:t>
            </a:r>
          </a:p>
        </p:txBody>
      </p:sp>
      <p:sp>
        <p:nvSpPr>
          <p:cNvPr id="5" name="TextBox 4">
            <a:extLst>
              <a:ext uri="{FF2B5EF4-FFF2-40B4-BE49-F238E27FC236}">
                <a16:creationId xmlns:a16="http://schemas.microsoft.com/office/drawing/2014/main" id="{D5A77D12-9AED-4453-B638-D0F7B7C1AB8A}"/>
              </a:ext>
            </a:extLst>
          </p:cNvPr>
          <p:cNvSpPr txBox="1"/>
          <p:nvPr/>
        </p:nvSpPr>
        <p:spPr>
          <a:xfrm>
            <a:off x="2987824" y="4797151"/>
            <a:ext cx="4572000" cy="1200329"/>
          </a:xfrm>
          <a:prstGeom prst="rect">
            <a:avLst/>
          </a:prstGeom>
          <a:solidFill>
            <a:schemeClr val="bg1"/>
          </a:solidFill>
        </p:spPr>
        <p:txBody>
          <a:bodyPr wrap="square" rtlCol="0">
            <a:spAutoFit/>
          </a:bodyPr>
          <a:lstStyle/>
          <a:p>
            <a:pPr algn="ctr"/>
            <a:r>
              <a:rPr lang="en-US" sz="3600" dirty="0"/>
              <a:t>Assist. </a:t>
            </a:r>
            <a:r>
              <a:rPr lang="en-US" sz="3600" dirty="0" err="1"/>
              <a:t>Lec</a:t>
            </a:r>
            <a:r>
              <a:rPr lang="en-US" sz="3600" dirty="0"/>
              <a:t>. </a:t>
            </a:r>
            <a:r>
              <a:rPr lang="en-US" sz="3600" dirty="0" err="1"/>
              <a:t>Sura</a:t>
            </a:r>
            <a:r>
              <a:rPr lang="en-US" sz="3600" dirty="0"/>
              <a:t> </a:t>
            </a:r>
            <a:r>
              <a:rPr lang="en-US" sz="3600" dirty="0" err="1"/>
              <a:t>abbas</a:t>
            </a:r>
            <a:r>
              <a:rPr lang="en-US" sz="3600" dirty="0"/>
              <a:t> </a:t>
            </a:r>
          </a:p>
          <a:p>
            <a:pPr algn="ctr"/>
            <a:r>
              <a:rPr lang="en-US" sz="3600" dirty="0"/>
              <a:t>Medicine ward</a:t>
            </a:r>
          </a:p>
        </p:txBody>
      </p:sp>
    </p:spTree>
    <p:extLst>
      <p:ext uri="{BB962C8B-B14F-4D97-AF65-F5344CB8AC3E}">
        <p14:creationId xmlns:p14="http://schemas.microsoft.com/office/powerpoint/2010/main" val="55158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9E7F-46A0-4DC7-8430-211B2029291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Atrial Fibrillation (AF) or Flutter – Recent Onset </a:t>
            </a:r>
          </a:p>
        </p:txBody>
      </p:sp>
      <p:sp>
        <p:nvSpPr>
          <p:cNvPr id="3" name="Content Placeholder 2">
            <a:extLst>
              <a:ext uri="{FF2B5EF4-FFF2-40B4-BE49-F238E27FC236}">
                <a16:creationId xmlns:a16="http://schemas.microsoft.com/office/drawing/2014/main" id="{0CA46B45-86B9-436A-A244-7F8886DD11B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just" rtl="0">
              <a:buNone/>
            </a:pPr>
            <a:r>
              <a:rPr lang="en-US" b="1" dirty="0"/>
              <a:t>Hemodynamically </a:t>
            </a:r>
            <a:r>
              <a:rPr lang="en-US" sz="4800" b="1" u="sng" dirty="0">
                <a:solidFill>
                  <a:srgbClr val="FF0000"/>
                </a:solidFill>
              </a:rPr>
              <a:t>Unstable </a:t>
            </a:r>
            <a:r>
              <a:rPr lang="en-US" b="1" dirty="0"/>
              <a:t>AF </a:t>
            </a:r>
            <a:r>
              <a:rPr lang="en-US" dirty="0"/>
              <a:t>For patients who present with an episode of AF that is Hemodynamically unstable, emergent conversion to sinus rhythm is necessary using direct current cardioversion (DCC). </a:t>
            </a:r>
          </a:p>
          <a:p>
            <a:pPr marL="0" indent="0" algn="just" rtl="0">
              <a:buNone/>
            </a:pPr>
            <a:r>
              <a:rPr lang="en-US" dirty="0"/>
              <a:t>Hemodynamic instability may be defined as the presence of any one of the following: (a) acutely altered mental status; (b) hypotension (systolic blood pressure less than 90 mm Hg) or other signs of shock; (c) ischemic chest discomfort; and/or (d) acute HF.</a:t>
            </a:r>
          </a:p>
        </p:txBody>
      </p:sp>
    </p:spTree>
    <p:extLst>
      <p:ext uri="{BB962C8B-B14F-4D97-AF65-F5344CB8AC3E}">
        <p14:creationId xmlns:p14="http://schemas.microsoft.com/office/powerpoint/2010/main" val="333876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2099-D6B8-4FF4-AE3F-2524F8EC3B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09D07B-EB48-4FAE-B88E-E7C3A668ED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6632"/>
            <a:ext cx="8640960" cy="6624736"/>
          </a:xfrm>
        </p:spPr>
      </p:pic>
    </p:spTree>
    <p:extLst>
      <p:ext uri="{BB962C8B-B14F-4D97-AF65-F5344CB8AC3E}">
        <p14:creationId xmlns:p14="http://schemas.microsoft.com/office/powerpoint/2010/main" val="336459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D8B5-52D1-4EB0-9AB8-E796E59CD7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AB4229-DB9E-46AB-969C-5A6CD597ECF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endParaRPr lang="en-US" dirty="0"/>
          </a:p>
          <a:p>
            <a:pPr algn="just" rtl="0"/>
            <a:r>
              <a:rPr lang="en-US" dirty="0"/>
              <a:t>If the patient is hemodynamically </a:t>
            </a:r>
            <a:r>
              <a:rPr lang="en-US" sz="4800" b="1" u="sng" dirty="0">
                <a:solidFill>
                  <a:srgbClr val="FF0000"/>
                </a:solidFill>
              </a:rPr>
              <a:t>stable</a:t>
            </a:r>
            <a:r>
              <a:rPr lang="en-US" dirty="0"/>
              <a:t> (no reduced conscious level, systolic BP &gt;90mmHg, no chest pain and no heart failure) and onset &lt;48 hours, consider chemical cardioversion</a:t>
            </a:r>
            <a:r>
              <a:rPr lang="ar-IQ" dirty="0"/>
              <a:t> </a:t>
            </a:r>
            <a:r>
              <a:rPr lang="en-US" dirty="0"/>
              <a:t>or DCC. </a:t>
            </a:r>
          </a:p>
          <a:p>
            <a:pPr algn="just" rtl="0"/>
            <a:endParaRPr lang="en-US" dirty="0"/>
          </a:p>
        </p:txBody>
      </p:sp>
    </p:spTree>
    <p:extLst>
      <p:ext uri="{BB962C8B-B14F-4D97-AF65-F5344CB8AC3E}">
        <p14:creationId xmlns:p14="http://schemas.microsoft.com/office/powerpoint/2010/main" val="17308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34E-6347-4E91-9D5D-408994EB19EA}"/>
              </a:ext>
            </a:extLst>
          </p:cNvPr>
          <p:cNvSpPr>
            <a:spLocks noGrp="1"/>
          </p:cNvSpPr>
          <p:nvPr>
            <p:ph type="title"/>
          </p:nvPr>
        </p:nvSpPr>
        <p:spPr>
          <a:xfrm>
            <a:off x="179512" y="274638"/>
            <a:ext cx="8712968" cy="1570186"/>
          </a:xfrm>
        </p:spPr>
        <p:style>
          <a:lnRef idx="2">
            <a:schemeClr val="accent2"/>
          </a:lnRef>
          <a:fillRef idx="1">
            <a:schemeClr val="lt1"/>
          </a:fillRef>
          <a:effectRef idx="0">
            <a:schemeClr val="accent2"/>
          </a:effectRef>
          <a:fontRef idx="minor">
            <a:schemeClr val="dk1"/>
          </a:fontRef>
        </p:style>
        <p:txBody>
          <a:bodyPr>
            <a:noAutofit/>
          </a:bodyPr>
          <a:lstStyle/>
          <a:p>
            <a:pPr algn="l"/>
            <a:r>
              <a:rPr lang="en-US" sz="3600" dirty="0"/>
              <a:t>Decision algorithm for conversion of hemodynamically </a:t>
            </a:r>
            <a:r>
              <a:rPr lang="en-US" sz="4000" u="sng" dirty="0">
                <a:solidFill>
                  <a:srgbClr val="FF0000"/>
                </a:solidFill>
              </a:rPr>
              <a:t>stable</a:t>
            </a:r>
            <a:r>
              <a:rPr lang="en-US" sz="3600" dirty="0"/>
              <a:t> atrial fibrillation to normal sinus rhythm</a:t>
            </a:r>
          </a:p>
        </p:txBody>
      </p:sp>
      <p:pic>
        <p:nvPicPr>
          <p:cNvPr id="4" name="Content Placeholder 3">
            <a:extLst>
              <a:ext uri="{FF2B5EF4-FFF2-40B4-BE49-F238E27FC236}">
                <a16:creationId xmlns:a16="http://schemas.microsoft.com/office/drawing/2014/main" id="{A8421437-3F96-4493-AC49-F29E22EBD4F3}"/>
              </a:ext>
            </a:extLst>
          </p:cNvPr>
          <p:cNvPicPr>
            <a:picLocks noGrp="1" noChangeAspect="1"/>
          </p:cNvPicPr>
          <p:nvPr>
            <p:ph idx="1"/>
          </p:nvPr>
        </p:nvPicPr>
        <p:blipFill>
          <a:blip r:embed="rId2"/>
          <a:stretch>
            <a:fillRect/>
          </a:stretch>
        </p:blipFill>
        <p:spPr>
          <a:xfrm>
            <a:off x="179512" y="1942919"/>
            <a:ext cx="8640960" cy="4798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682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AC40-65C4-4380-9384-F6F247EEA36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Chemical cardioversion </a:t>
            </a:r>
            <a:br>
              <a:rPr lang="en-US" dirty="0"/>
            </a:br>
            <a:endParaRPr lang="en-US" dirty="0"/>
          </a:p>
        </p:txBody>
      </p:sp>
      <p:sp>
        <p:nvSpPr>
          <p:cNvPr id="3" name="Content Placeholder 2">
            <a:extLst>
              <a:ext uri="{FF2B5EF4-FFF2-40B4-BE49-F238E27FC236}">
                <a16:creationId xmlns:a16="http://schemas.microsoft.com/office/drawing/2014/main" id="{4DFF3B00-65AF-4809-9A98-4A679CE7FFC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Options include: </a:t>
            </a:r>
          </a:p>
          <a:p>
            <a:pPr algn="l" rtl="0"/>
            <a:r>
              <a:rPr lang="en-US" b="1" dirty="0">
                <a:solidFill>
                  <a:srgbClr val="FF0000"/>
                </a:solidFill>
              </a:rPr>
              <a:t>Amiodarone IV </a:t>
            </a:r>
            <a:r>
              <a:rPr lang="en-US" b="1" dirty="0"/>
              <a:t>300mg infused over 1 hour then 900mg over 24 hours through a central line (preferable) or large peripheral line or </a:t>
            </a:r>
            <a:endParaRPr lang="en-US" dirty="0"/>
          </a:p>
          <a:p>
            <a:pPr algn="l" rtl="0"/>
            <a:r>
              <a:rPr lang="en-US" b="1" dirty="0">
                <a:solidFill>
                  <a:srgbClr val="FF0000"/>
                </a:solidFill>
              </a:rPr>
              <a:t>Flecainide IV </a:t>
            </a:r>
            <a:r>
              <a:rPr lang="en-US" b="1" dirty="0"/>
              <a:t>2mg/kg, up to 150mg, over 30 minutes if no structural or coronary heart disease. </a:t>
            </a:r>
            <a:endParaRPr lang="en-US" dirty="0"/>
          </a:p>
        </p:txBody>
      </p:sp>
    </p:spTree>
    <p:extLst>
      <p:ext uri="{BB962C8B-B14F-4D97-AF65-F5344CB8AC3E}">
        <p14:creationId xmlns:p14="http://schemas.microsoft.com/office/powerpoint/2010/main" val="175953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2DE0-30D7-4112-B042-4AC60FA98BF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Ventricular rate control</a:t>
            </a:r>
          </a:p>
        </p:txBody>
      </p:sp>
      <p:sp>
        <p:nvSpPr>
          <p:cNvPr id="3" name="Content Placeholder 2">
            <a:extLst>
              <a:ext uri="{FF2B5EF4-FFF2-40B4-BE49-F238E27FC236}">
                <a16:creationId xmlns:a16="http://schemas.microsoft.com/office/drawing/2014/main" id="{5E5B8E4A-B70A-4CF9-8B01-D57C7F57977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rtl="0"/>
            <a:endParaRPr lang="en-US" dirty="0"/>
          </a:p>
          <a:p>
            <a:pPr algn="just" rtl="0"/>
            <a:r>
              <a:rPr lang="en-US" dirty="0"/>
              <a:t>Control ventricular rate with oral beta-blocker or rate-limiting calcium channel blocker (or digoxin if heart failure is present). </a:t>
            </a:r>
          </a:p>
          <a:p>
            <a:pPr algn="just" rtl="0"/>
            <a:r>
              <a:rPr lang="en-US" dirty="0"/>
              <a:t> Remember – many cases of new onset AF or flutter will spontaneously revert to sinus rhythm – particularly if there is an obvious precipitating cause such as pneumonia, alcohol intoxication, hyperthyroidism or surgery. </a:t>
            </a:r>
          </a:p>
          <a:p>
            <a:pPr algn="just" rtl="0"/>
            <a:r>
              <a:rPr lang="en-US" dirty="0"/>
              <a:t> Cardioversion is much less successful in established AF or flutter than in new onset, and, if being considered, should not be delayed. Anticoagulant cover required if onset &gt;48 hours, so 4 – 6 week delay required. </a:t>
            </a:r>
          </a:p>
          <a:p>
            <a:pPr algn="just" rtl="0"/>
            <a:endParaRPr lang="en-US" dirty="0"/>
          </a:p>
        </p:txBody>
      </p:sp>
    </p:spTree>
    <p:extLst>
      <p:ext uri="{BB962C8B-B14F-4D97-AF65-F5344CB8AC3E}">
        <p14:creationId xmlns:p14="http://schemas.microsoft.com/office/powerpoint/2010/main" val="176367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08A0-322E-4EA7-A0F2-308E15901828}"/>
              </a:ext>
            </a:extLst>
          </p:cNvPr>
          <p:cNvSpPr>
            <a:spLocks noGrp="1"/>
          </p:cNvSpPr>
          <p:nvPr>
            <p:ph type="title"/>
          </p:nvPr>
        </p:nvSpPr>
        <p:spPr>
          <a:xfrm>
            <a:off x="-108520" y="274638"/>
            <a:ext cx="925252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Decision algorithm for selecting drug therapy for ventricular rate control</a:t>
            </a:r>
          </a:p>
        </p:txBody>
      </p:sp>
      <p:pic>
        <p:nvPicPr>
          <p:cNvPr id="4" name="Content Placeholder 3">
            <a:extLst>
              <a:ext uri="{FF2B5EF4-FFF2-40B4-BE49-F238E27FC236}">
                <a16:creationId xmlns:a16="http://schemas.microsoft.com/office/drawing/2014/main" id="{61DDE43C-5295-4001-998E-33DD4CBB667A}"/>
              </a:ext>
            </a:extLst>
          </p:cNvPr>
          <p:cNvPicPr>
            <a:picLocks noGrp="1" noChangeAspect="1"/>
          </p:cNvPicPr>
          <p:nvPr>
            <p:ph idx="1"/>
          </p:nvPr>
        </p:nvPicPr>
        <p:blipFill>
          <a:blip r:embed="rId2"/>
          <a:stretch>
            <a:fillRect/>
          </a:stretch>
        </p:blipFill>
        <p:spPr>
          <a:xfrm>
            <a:off x="251520" y="1484785"/>
            <a:ext cx="8280919" cy="46805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207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E993-6728-4CE5-B6E5-B339F126D66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Maintenance of Sinus Rhythm</a:t>
            </a:r>
          </a:p>
        </p:txBody>
      </p:sp>
      <p:pic>
        <p:nvPicPr>
          <p:cNvPr id="4" name="Content Placeholder 3">
            <a:extLst>
              <a:ext uri="{FF2B5EF4-FFF2-40B4-BE49-F238E27FC236}">
                <a16:creationId xmlns:a16="http://schemas.microsoft.com/office/drawing/2014/main" id="{B0F37F4F-7F9C-407B-97A0-AE4F52E71D10}"/>
              </a:ext>
            </a:extLst>
          </p:cNvPr>
          <p:cNvPicPr>
            <a:picLocks noGrp="1" noChangeAspect="1"/>
          </p:cNvPicPr>
          <p:nvPr>
            <p:ph idx="1"/>
          </p:nvPr>
        </p:nvPicPr>
        <p:blipFill>
          <a:blip r:embed="rId2"/>
          <a:stretch>
            <a:fillRect/>
          </a:stretch>
        </p:blipFill>
        <p:spPr>
          <a:xfrm>
            <a:off x="647564" y="1556792"/>
            <a:ext cx="7848872" cy="4315617"/>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45C6DB82-16F0-4F23-8B0A-8DB67C4E0C7B}"/>
              </a:ext>
            </a:extLst>
          </p:cNvPr>
          <p:cNvSpPr txBox="1"/>
          <p:nvPr/>
        </p:nvSpPr>
        <p:spPr>
          <a:xfrm>
            <a:off x="539552" y="6011562"/>
            <a:ext cx="8064896" cy="923330"/>
          </a:xfrm>
          <a:prstGeom prst="rect">
            <a:avLst/>
          </a:prstGeom>
          <a:noFill/>
        </p:spPr>
        <p:txBody>
          <a:bodyPr wrap="square" rtlCol="0">
            <a:spAutoFit/>
          </a:bodyPr>
          <a:lstStyle/>
          <a:p>
            <a:pPr algn="l"/>
            <a:r>
              <a:rPr lang="en-US" dirty="0"/>
              <a:t>Decision algorithm for maintenance of sinus rhythm/reduction in the frequency of episodes of atrial fibrillation (AF) for patients with symptomatic paroxysmal or persistent AF despite rate control therapy</a:t>
            </a:r>
          </a:p>
        </p:txBody>
      </p:sp>
    </p:spTree>
    <p:extLst>
      <p:ext uri="{BB962C8B-B14F-4D97-AF65-F5344CB8AC3E}">
        <p14:creationId xmlns:p14="http://schemas.microsoft.com/office/powerpoint/2010/main" val="344299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1F17-6FB7-49BC-96AB-3597B353191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Maintenance of Sinus Rhythm </a:t>
            </a:r>
            <a:br>
              <a:rPr lang="en-US" dirty="0"/>
            </a:br>
            <a:endParaRPr lang="en-US" dirty="0"/>
          </a:p>
        </p:txBody>
      </p:sp>
      <p:sp>
        <p:nvSpPr>
          <p:cNvPr id="3" name="Content Placeholder 2">
            <a:extLst>
              <a:ext uri="{FF2B5EF4-FFF2-40B4-BE49-F238E27FC236}">
                <a16:creationId xmlns:a16="http://schemas.microsoft.com/office/drawing/2014/main" id="{45DF3868-4D48-4A57-9BE3-F5B6F37C76B5}"/>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Options include beta-blocker, sotalol, flecainide and amiodarone depending upon circumstances and patient factors </a:t>
            </a:r>
          </a:p>
          <a:p>
            <a:pPr algn="l" rtl="0"/>
            <a:r>
              <a:rPr lang="en-US" dirty="0"/>
              <a:t>Amiodarone loading regime is </a:t>
            </a:r>
            <a:r>
              <a:rPr lang="en-US" b="1" dirty="0"/>
              <a:t>amiodarone oral 200mg three times daily for 1 week then 200mg twice daily for 1 week then 200mg daily</a:t>
            </a:r>
            <a:r>
              <a:rPr lang="en-US" dirty="0"/>
              <a:t>.</a:t>
            </a:r>
          </a:p>
        </p:txBody>
      </p:sp>
    </p:spTree>
    <p:extLst>
      <p:ext uri="{BB962C8B-B14F-4D97-AF65-F5344CB8AC3E}">
        <p14:creationId xmlns:p14="http://schemas.microsoft.com/office/powerpoint/2010/main" val="359031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3C99-3C6B-467F-9317-694A5B2E9B8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Notes </a:t>
            </a:r>
          </a:p>
        </p:txBody>
      </p:sp>
      <p:sp>
        <p:nvSpPr>
          <p:cNvPr id="3" name="Content Placeholder 2">
            <a:extLst>
              <a:ext uri="{FF2B5EF4-FFF2-40B4-BE49-F238E27FC236}">
                <a16:creationId xmlns:a16="http://schemas.microsoft.com/office/drawing/2014/main" id="{C0C02BC7-6DE1-469B-BC2A-00196A659F11}"/>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rtl="0"/>
            <a:r>
              <a:rPr lang="en-US" b="1" dirty="0"/>
              <a:t>N.B. </a:t>
            </a:r>
            <a:r>
              <a:rPr lang="en-US" dirty="0"/>
              <a:t>Ideally, check baseline thyroid and liver function tests before starting. Interactions include digoxin and simvastatin (see BNF Appendix 1 for more details). </a:t>
            </a:r>
          </a:p>
          <a:p>
            <a:pPr algn="l" rtl="0"/>
            <a:r>
              <a:rPr lang="en-US" b="1" dirty="0"/>
              <a:t>N.B. </a:t>
            </a:r>
            <a:r>
              <a:rPr lang="en-US" dirty="0"/>
              <a:t>Deal with precipitants of AF: Infection, alcohol, hyperthyroidism, heart failure </a:t>
            </a:r>
          </a:p>
        </p:txBody>
      </p:sp>
    </p:spTree>
    <p:extLst>
      <p:ext uri="{BB962C8B-B14F-4D97-AF65-F5344CB8AC3E}">
        <p14:creationId xmlns:p14="http://schemas.microsoft.com/office/powerpoint/2010/main" val="131435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00A6-1A0A-42F5-AEE2-A1A24188F2D7}"/>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Introduction</a:t>
            </a:r>
          </a:p>
        </p:txBody>
      </p:sp>
      <p:sp>
        <p:nvSpPr>
          <p:cNvPr id="3" name="Content Placeholder 2">
            <a:extLst>
              <a:ext uri="{FF2B5EF4-FFF2-40B4-BE49-F238E27FC236}">
                <a16:creationId xmlns:a16="http://schemas.microsoft.com/office/drawing/2014/main" id="{DE8A9A9A-B75C-4FBE-9C26-870843AD3B9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HF is increasingly recognized as a cause of AF; approximately 25% to 30% of patients with New York Heart Association (NYHA) class III HF</a:t>
            </a:r>
          </a:p>
          <a:p>
            <a:pPr marL="0" indent="0" algn="just" rtl="0">
              <a:buNone/>
            </a:pPr>
            <a:r>
              <a:rPr lang="en-US" dirty="0"/>
              <a:t>    have AF.</a:t>
            </a:r>
          </a:p>
          <a:p>
            <a:pPr algn="just" rtl="0"/>
            <a:r>
              <a:rPr lang="en-US" dirty="0"/>
              <a:t> and the arrhythmia is present in as many as 50% of patients with NYHA class IV HF.</a:t>
            </a:r>
          </a:p>
        </p:txBody>
      </p:sp>
    </p:spTree>
    <p:extLst>
      <p:ext uri="{BB962C8B-B14F-4D97-AF65-F5344CB8AC3E}">
        <p14:creationId xmlns:p14="http://schemas.microsoft.com/office/powerpoint/2010/main" val="359534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BF41-9FAB-466C-B3D1-AE7AB6BCDB5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a:t>Atrial Fibrillation (AF) – Persistent</a:t>
            </a:r>
            <a:endParaRPr lang="en-US" dirty="0"/>
          </a:p>
        </p:txBody>
      </p:sp>
      <p:sp>
        <p:nvSpPr>
          <p:cNvPr id="3" name="Content Placeholder 2">
            <a:extLst>
              <a:ext uri="{FF2B5EF4-FFF2-40B4-BE49-F238E27FC236}">
                <a16:creationId xmlns:a16="http://schemas.microsoft.com/office/drawing/2014/main" id="{B047CF2A-80BC-49D4-B790-6A2B0CA8EC45}"/>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just" rtl="0"/>
            <a:r>
              <a:rPr lang="en-US" dirty="0"/>
              <a:t>Therapeutic Objectives:</a:t>
            </a:r>
          </a:p>
          <a:p>
            <a:pPr algn="just" rtl="0"/>
            <a:r>
              <a:rPr lang="en-US" dirty="0"/>
              <a:t>1. Relieve symptoms – often only rate control required; diuretic may also be needed (often only on temporary basis). </a:t>
            </a:r>
          </a:p>
          <a:p>
            <a:pPr algn="just" rtl="0"/>
            <a:r>
              <a:rPr lang="en-US" dirty="0"/>
              <a:t>2. Target ventricular (apex or ECG) rate &lt;110bpm. If still symptomatic, aim for lower rate, &lt;80bpm. </a:t>
            </a:r>
          </a:p>
          <a:p>
            <a:pPr algn="just" rtl="0"/>
            <a:r>
              <a:rPr lang="en-US" dirty="0"/>
              <a:t>3. Assess thromboembolic risk and </a:t>
            </a:r>
            <a:r>
              <a:rPr lang="en-US" dirty="0" err="1"/>
              <a:t>anticoagulate</a:t>
            </a:r>
            <a:r>
              <a:rPr lang="en-US" dirty="0"/>
              <a:t> as appropriate (see flow chart further on). </a:t>
            </a:r>
          </a:p>
          <a:p>
            <a:pPr algn="just" rtl="0"/>
            <a:r>
              <a:rPr lang="en-US" dirty="0"/>
              <a:t>4. In some cases, consider restoration of sinus rhythm by electrical or pharmacological cardioversion (only attempt chemical or electrical cardioversion after adequate anticoagulation with warfarin; risk of thromboembolism if not anticoagulated; limited long-term success). </a:t>
            </a:r>
          </a:p>
          <a:p>
            <a:pPr algn="just" rtl="0"/>
            <a:r>
              <a:rPr lang="en-US" dirty="0"/>
              <a:t>5. Treat concomitant LV systolic dysfunction / heart failure. </a:t>
            </a:r>
          </a:p>
          <a:p>
            <a:pPr algn="just" rtl="0"/>
            <a:endParaRPr lang="en-US" dirty="0"/>
          </a:p>
        </p:txBody>
      </p:sp>
    </p:spTree>
    <p:extLst>
      <p:ext uri="{BB962C8B-B14F-4D97-AF65-F5344CB8AC3E}">
        <p14:creationId xmlns:p14="http://schemas.microsoft.com/office/powerpoint/2010/main" val="242118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A264-6978-4676-9196-EF5D1C82DB5E}"/>
              </a:ext>
            </a:extLst>
          </p:cNvPr>
          <p:cNvSpPr>
            <a:spLocks noGrp="1"/>
          </p:cNvSpPr>
          <p:nvPr>
            <p:ph type="title"/>
          </p:nvPr>
        </p:nvSpPr>
        <p:spPr>
          <a:xfrm>
            <a:off x="107504" y="0"/>
            <a:ext cx="8579296" cy="119675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Ventricular rate control in persistent AF</a:t>
            </a:r>
            <a:br>
              <a:rPr lang="en-US" dirty="0"/>
            </a:br>
            <a:endParaRPr lang="en-US" dirty="0"/>
          </a:p>
        </p:txBody>
      </p:sp>
      <p:sp>
        <p:nvSpPr>
          <p:cNvPr id="3" name="Content Placeholder 2">
            <a:extLst>
              <a:ext uri="{FF2B5EF4-FFF2-40B4-BE49-F238E27FC236}">
                <a16:creationId xmlns:a16="http://schemas.microsoft.com/office/drawing/2014/main" id="{BFFF7D70-CD6C-4DF9-8C13-E4BF06FC2A13}"/>
              </a:ext>
            </a:extLst>
          </p:cNvPr>
          <p:cNvSpPr>
            <a:spLocks noGrp="1"/>
          </p:cNvSpPr>
          <p:nvPr>
            <p:ph idx="1"/>
          </p:nvPr>
        </p:nvSpPr>
        <p:spPr>
          <a:xfrm>
            <a:off x="107504" y="1484784"/>
            <a:ext cx="8579296" cy="4641379"/>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rtl="0"/>
            <a:r>
              <a:rPr lang="en-US" dirty="0"/>
              <a:t>1. Target ventricular (apex or ECG) rate &lt;110bpm. If still symptomatic then aim for lower rate, &lt;80bpm. </a:t>
            </a:r>
          </a:p>
          <a:p>
            <a:pPr algn="l" rtl="0"/>
            <a:r>
              <a:rPr lang="en-US" dirty="0"/>
              <a:t>2. Patients without heart failure should be started on either: </a:t>
            </a:r>
          </a:p>
          <a:p>
            <a:pPr algn="l" rtl="0"/>
            <a:r>
              <a:rPr lang="en-US" dirty="0"/>
              <a:t>A beta-blocker – choice includes: </a:t>
            </a:r>
          </a:p>
          <a:p>
            <a:pPr algn="l" rtl="0"/>
            <a:r>
              <a:rPr lang="en-US" b="1" dirty="0"/>
              <a:t>Bisoprolol oral 2.5mg daily and up-titrate to 5mg once daily </a:t>
            </a:r>
            <a:r>
              <a:rPr lang="en-US" dirty="0"/>
              <a:t>if ventricular rate is still &gt;110bpm or </a:t>
            </a:r>
          </a:p>
          <a:p>
            <a:pPr algn="l" rtl="0"/>
            <a:r>
              <a:rPr lang="en-US" b="1" dirty="0"/>
              <a:t>Atenolol oral 25mg twice daily and up-titrate to 50mg twice daily </a:t>
            </a:r>
            <a:r>
              <a:rPr lang="en-US" dirty="0"/>
              <a:t>if ventricular rate is still &gt;110bpm. In frail or elderly patients consider starting dose of </a:t>
            </a:r>
            <a:r>
              <a:rPr lang="en-US" b="1" dirty="0"/>
              <a:t>atenolol oral 25mg once daily. </a:t>
            </a:r>
            <a:endParaRPr lang="en-US" dirty="0"/>
          </a:p>
          <a:p>
            <a:pPr algn="l" rtl="0"/>
            <a:endParaRPr lang="en-US" dirty="0"/>
          </a:p>
        </p:txBody>
      </p:sp>
    </p:spTree>
    <p:extLst>
      <p:ext uri="{BB962C8B-B14F-4D97-AF65-F5344CB8AC3E}">
        <p14:creationId xmlns:p14="http://schemas.microsoft.com/office/powerpoint/2010/main" val="248396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200B-AFFE-410F-A26B-3EBC45518E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CBC0E0-5DBD-4330-BBE9-228BE55321E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b="1" dirty="0"/>
              <a:t>Or </a:t>
            </a:r>
            <a:endParaRPr lang="en-US" dirty="0"/>
          </a:p>
          <a:p>
            <a:pPr algn="just" rtl="0"/>
            <a:r>
              <a:rPr lang="en-US" dirty="0"/>
              <a:t>A rate-limiting calcium-channel blocker (CCB) i.e. verapamil or diltiazem (but avoid if LV systolic dysfunction)- </a:t>
            </a:r>
            <a:r>
              <a:rPr lang="en-US" b="1" dirty="0"/>
              <a:t>Start with verapamil (slow release) oral 120mg once daily and titrate up to 240mg once daily if ventricular rate still &gt;110bpm. </a:t>
            </a:r>
            <a:endParaRPr lang="en-US" dirty="0"/>
          </a:p>
          <a:p>
            <a:pPr algn="just" rtl="0"/>
            <a:endParaRPr lang="en-US" dirty="0"/>
          </a:p>
        </p:txBody>
      </p:sp>
    </p:spTree>
    <p:extLst>
      <p:ext uri="{BB962C8B-B14F-4D97-AF65-F5344CB8AC3E}">
        <p14:creationId xmlns:p14="http://schemas.microsoft.com/office/powerpoint/2010/main" val="1126026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A754-6D0A-4CA7-A49B-CF8AE76BC0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AF97662-7528-4913-B61C-C274E08EC2B6}"/>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rtl="0"/>
            <a:r>
              <a:rPr lang="en-US" dirty="0"/>
              <a:t>Digoxin has a limited role as first-line treatment for ventricular rate control. It can be used in combination with a beta-blocker / rate-limiting CCB when control of the ventricular rate is difficult. </a:t>
            </a:r>
          </a:p>
          <a:p>
            <a:pPr algn="just" rtl="0"/>
            <a:r>
              <a:rPr lang="en-US" dirty="0"/>
              <a:t>3. Patients </a:t>
            </a:r>
            <a:r>
              <a:rPr lang="en-US" b="1" dirty="0"/>
              <a:t>with </a:t>
            </a:r>
            <a:r>
              <a:rPr lang="en-US" dirty="0"/>
              <a:t>heart failure should be started on digoxin and follow the NHSGGC Heart Failure guideline. </a:t>
            </a:r>
          </a:p>
          <a:p>
            <a:pPr algn="just" rtl="0"/>
            <a:endParaRPr lang="en-US" dirty="0"/>
          </a:p>
          <a:p>
            <a:pPr algn="just" rtl="0"/>
            <a:r>
              <a:rPr lang="en-US" b="1" i="1" dirty="0"/>
              <a:t>Heart failure / LV Systolic Dysfunction </a:t>
            </a:r>
            <a:endParaRPr lang="en-US" dirty="0"/>
          </a:p>
          <a:p>
            <a:pPr algn="just" rtl="0"/>
            <a:r>
              <a:rPr lang="en-US" dirty="0"/>
              <a:t>ACE inhibitors and beta-blockers are strongly recommended. Beta-blockers must be initiated under direction of a hospital physician. Rate-limiting CCBs should be avoided </a:t>
            </a:r>
          </a:p>
        </p:txBody>
      </p:sp>
    </p:spTree>
    <p:extLst>
      <p:ext uri="{BB962C8B-B14F-4D97-AF65-F5344CB8AC3E}">
        <p14:creationId xmlns:p14="http://schemas.microsoft.com/office/powerpoint/2010/main" val="427323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1169C-1697-40E0-979D-6826503630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9633" y="1371600"/>
            <a:ext cx="6048672" cy="4114800"/>
          </a:xfrm>
          <a:prstGeom prst="rect">
            <a:avLst/>
          </a:prstGeom>
        </p:spPr>
      </p:pic>
      <p:sp>
        <p:nvSpPr>
          <p:cNvPr id="4" name="TextBox 3">
            <a:extLst>
              <a:ext uri="{FF2B5EF4-FFF2-40B4-BE49-F238E27FC236}">
                <a16:creationId xmlns:a16="http://schemas.microsoft.com/office/drawing/2014/main" id="{7DA7FD1F-8BC9-43B5-9EF9-DAEC04864BC0}"/>
              </a:ext>
            </a:extLst>
          </p:cNvPr>
          <p:cNvSpPr txBox="1"/>
          <p:nvPr/>
        </p:nvSpPr>
        <p:spPr>
          <a:xfrm>
            <a:off x="1259633" y="5486400"/>
            <a:ext cx="6048672" cy="230832"/>
          </a:xfrm>
          <a:prstGeom prst="rect">
            <a:avLst/>
          </a:prstGeom>
          <a:noFill/>
        </p:spPr>
        <p:txBody>
          <a:bodyPr wrap="square" rtlCol="0">
            <a:spAutoFit/>
          </a:bodyPr>
          <a:lstStyle/>
          <a:p>
            <a:r>
              <a:rPr lang="en-US" sz="900">
                <a:hlinkClick r:id="rId3" tooltip="http://roonthehoosemindthedresser.blogspot.com/2010/09/how-well-do-you-pay-attention.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03604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0778-DEFC-4913-93A9-92CFBE2D7A53}"/>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Prevention of stroke / thromboembolism </a:t>
            </a:r>
          </a:p>
        </p:txBody>
      </p:sp>
      <p:sp>
        <p:nvSpPr>
          <p:cNvPr id="3" name="Content Placeholder 2">
            <a:extLst>
              <a:ext uri="{FF2B5EF4-FFF2-40B4-BE49-F238E27FC236}">
                <a16:creationId xmlns:a16="http://schemas.microsoft.com/office/drawing/2014/main" id="{09AE7759-C068-4D36-85E0-7B87B1A5B54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just" rtl="0"/>
            <a:endParaRPr lang="en-US" dirty="0"/>
          </a:p>
          <a:p>
            <a:pPr algn="just" rtl="0"/>
            <a:r>
              <a:rPr lang="en-US" u="sng" dirty="0"/>
              <a:t>Patients with both recurrent paroxysmal AF and sustained AF have a high risk of thromboembolism, particularly stroke</a:t>
            </a:r>
            <a:r>
              <a:rPr lang="en-US" dirty="0"/>
              <a:t>. </a:t>
            </a:r>
          </a:p>
          <a:p>
            <a:pPr algn="just" rtl="0"/>
            <a:r>
              <a:rPr lang="en-US" dirty="0"/>
              <a:t>This risk is greatest in patients with certain risk factors.</a:t>
            </a:r>
          </a:p>
          <a:p>
            <a:pPr algn="just" rtl="0"/>
            <a:r>
              <a:rPr lang="en-US" dirty="0"/>
              <a:t> For primary prevention, anticoagulants can substantially reduce risk of thromboembolism. </a:t>
            </a:r>
          </a:p>
          <a:p>
            <a:pPr algn="just" rtl="0"/>
            <a:r>
              <a:rPr lang="en-US" dirty="0"/>
              <a:t> Patients with AF and a previous stroke or transient ischemic attack (TIA) have an absolute risk of a further stroke of the order of 10–12% per annum and an absolute benefit of approximately 80 fewer strokes per 1000 patient years of treatment. </a:t>
            </a:r>
          </a:p>
          <a:p>
            <a:pPr algn="just" rtl="0"/>
            <a:r>
              <a:rPr lang="en-US" u="sng" dirty="0"/>
              <a:t>Advanced age is not a contraindication to anticoagulation. </a:t>
            </a:r>
          </a:p>
          <a:p>
            <a:pPr algn="just" rtl="0"/>
            <a:r>
              <a:rPr lang="en-US" dirty="0"/>
              <a:t>In patients </a:t>
            </a:r>
            <a:r>
              <a:rPr lang="en-US" u="sng" dirty="0"/>
              <a:t>with 'lone' AF, i.e. AF in a structurally normal heart and no other risk factors for thromboembolic disease (CHA2DS2-VASC = 0), no anti-thrombotic or anticoagulant therapy is recommended. </a:t>
            </a:r>
          </a:p>
          <a:p>
            <a:pPr algn="just" rtl="0"/>
            <a:endParaRPr lang="en-US" dirty="0"/>
          </a:p>
        </p:txBody>
      </p:sp>
    </p:spTree>
    <p:extLst>
      <p:ext uri="{BB962C8B-B14F-4D97-AF65-F5344CB8AC3E}">
        <p14:creationId xmlns:p14="http://schemas.microsoft.com/office/powerpoint/2010/main" val="1366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8BED-A0AF-4510-AC4B-552EB7893300}"/>
              </a:ext>
            </a:extLst>
          </p:cNvPr>
          <p:cNvSpPr>
            <a:spLocks noGrp="1"/>
          </p:cNvSpPr>
          <p:nvPr>
            <p:ph type="title"/>
          </p:nvPr>
        </p:nvSpPr>
        <p:spPr>
          <a:xfrm>
            <a:off x="-36512" y="0"/>
            <a:ext cx="8734266" cy="140364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000" dirty="0"/>
              <a:t>Who should receive anticoagulant therapy </a:t>
            </a:r>
            <a:br>
              <a:rPr lang="en-US" dirty="0"/>
            </a:br>
            <a:endParaRPr lang="en-US" dirty="0"/>
          </a:p>
        </p:txBody>
      </p:sp>
      <p:sp>
        <p:nvSpPr>
          <p:cNvPr id="3" name="Content Placeholder 2">
            <a:extLst>
              <a:ext uri="{FF2B5EF4-FFF2-40B4-BE49-F238E27FC236}">
                <a16:creationId xmlns:a16="http://schemas.microsoft.com/office/drawing/2014/main" id="{11015625-69FB-4475-B7F7-96804A2B2F5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Patients with clinical risk factors or echocardiographic risk factors</a:t>
            </a:r>
          </a:p>
          <a:p>
            <a:pPr algn="l" rtl="0"/>
            <a:r>
              <a:rPr lang="en-US" dirty="0"/>
              <a:t>Patients without contraindications to Anticoagulant therapy. </a:t>
            </a:r>
          </a:p>
          <a:p>
            <a:pPr algn="l" rtl="0"/>
            <a:endParaRPr lang="en-US" dirty="0"/>
          </a:p>
        </p:txBody>
      </p:sp>
    </p:spTree>
    <p:extLst>
      <p:ext uri="{BB962C8B-B14F-4D97-AF65-F5344CB8AC3E}">
        <p14:creationId xmlns:p14="http://schemas.microsoft.com/office/powerpoint/2010/main" val="359109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EFDD-4029-4191-85D6-F9ED1FD11230}"/>
              </a:ext>
            </a:extLst>
          </p:cNvPr>
          <p:cNvSpPr>
            <a:spLocks noGrp="1"/>
          </p:cNvSpPr>
          <p:nvPr>
            <p:ph type="title"/>
          </p:nvPr>
        </p:nvSpPr>
        <p:spPr>
          <a:xfrm>
            <a:off x="179512" y="116632"/>
            <a:ext cx="8784976" cy="1301006"/>
          </a:xfrm>
        </p:spPr>
        <p:style>
          <a:lnRef idx="2">
            <a:schemeClr val="accent2"/>
          </a:lnRef>
          <a:fillRef idx="1">
            <a:schemeClr val="lt1"/>
          </a:fillRef>
          <a:effectRef idx="0">
            <a:schemeClr val="accent2"/>
          </a:effectRef>
          <a:fontRef idx="minor">
            <a:schemeClr val="dk1"/>
          </a:fontRef>
        </p:style>
        <p:txBody>
          <a:bodyPr>
            <a:noAutofit/>
          </a:bodyPr>
          <a:lstStyle/>
          <a:p>
            <a:r>
              <a:rPr lang="en-US" sz="3600" dirty="0"/>
              <a:t>Cautions / contraindications to anticoagulant therapy </a:t>
            </a:r>
            <a:br>
              <a:rPr lang="en-US" sz="3600" dirty="0"/>
            </a:br>
            <a:endParaRPr lang="en-US" sz="3600" dirty="0"/>
          </a:p>
        </p:txBody>
      </p:sp>
      <p:sp>
        <p:nvSpPr>
          <p:cNvPr id="3" name="Content Placeholder 2">
            <a:extLst>
              <a:ext uri="{FF2B5EF4-FFF2-40B4-BE49-F238E27FC236}">
                <a16:creationId xmlns:a16="http://schemas.microsoft.com/office/drawing/2014/main" id="{FCF5FFBE-7DA7-49EB-83E6-D4171B7FD469}"/>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0"/>
            <a:r>
              <a:rPr lang="en-US" dirty="0"/>
              <a:t>Absolute contraindications include: active bleeding, pregnancy, stroke &lt;14 days. </a:t>
            </a:r>
          </a:p>
          <a:p>
            <a:pPr algn="just" rtl="0"/>
            <a:r>
              <a:rPr lang="en-US" dirty="0"/>
              <a:t>Relative contraindications include: significant bleeding risk e.g. active peptic ulcer or recent head injury; bleeding in the last 6 months; previous cerebral hemorrhage. </a:t>
            </a:r>
          </a:p>
          <a:p>
            <a:pPr algn="just" rtl="0"/>
            <a:r>
              <a:rPr lang="en-US" dirty="0"/>
              <a:t>Cautions include: recurrent falls, alcohol abuse. </a:t>
            </a:r>
          </a:p>
          <a:p>
            <a:pPr algn="just" rtl="0"/>
            <a:endParaRPr lang="en-US" dirty="0"/>
          </a:p>
        </p:txBody>
      </p:sp>
    </p:spTree>
    <p:extLst>
      <p:ext uri="{BB962C8B-B14F-4D97-AF65-F5344CB8AC3E}">
        <p14:creationId xmlns:p14="http://schemas.microsoft.com/office/powerpoint/2010/main" val="85731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880A-8F99-4C96-ACDF-EEA027784314}"/>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n-US" sz="3600" dirty="0"/>
              <a:t>Choice of agent: new oral anticoagulant agents (NOACs) vs warfarin </a:t>
            </a:r>
          </a:p>
        </p:txBody>
      </p:sp>
      <p:sp>
        <p:nvSpPr>
          <p:cNvPr id="3" name="Content Placeholder 2">
            <a:extLst>
              <a:ext uri="{FF2B5EF4-FFF2-40B4-BE49-F238E27FC236}">
                <a16:creationId xmlns:a16="http://schemas.microsoft.com/office/drawing/2014/main" id="{1A7E8A00-EE09-49FD-9EDE-FA8ADC245B99}"/>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just" rtl="0"/>
            <a:r>
              <a:rPr lang="en-US" dirty="0"/>
              <a:t>Pros of NOACs </a:t>
            </a:r>
          </a:p>
          <a:p>
            <a:pPr algn="just" rtl="0"/>
            <a:r>
              <a:rPr lang="en-US" dirty="0"/>
              <a:t>More stable anticoagulation </a:t>
            </a:r>
          </a:p>
          <a:p>
            <a:pPr algn="just" rtl="0"/>
            <a:r>
              <a:rPr lang="en-US" dirty="0"/>
              <a:t>No requirement for anticoagulant monitoring </a:t>
            </a:r>
          </a:p>
          <a:p>
            <a:pPr algn="just" rtl="0"/>
            <a:r>
              <a:rPr lang="en-US" dirty="0"/>
              <a:t>Fewer food and drug interactions </a:t>
            </a:r>
          </a:p>
          <a:p>
            <a:pPr algn="just" rtl="0"/>
            <a:r>
              <a:rPr lang="en-US" dirty="0"/>
              <a:t>Fewer intracranial bleeds </a:t>
            </a:r>
          </a:p>
          <a:p>
            <a:pPr algn="just" rtl="0"/>
            <a:endParaRPr lang="en-US" dirty="0"/>
          </a:p>
          <a:p>
            <a:pPr algn="just" rtl="0"/>
            <a:r>
              <a:rPr lang="en-US" dirty="0"/>
              <a:t>Cons of NOACs </a:t>
            </a:r>
          </a:p>
          <a:p>
            <a:pPr algn="just" rtl="0"/>
            <a:r>
              <a:rPr lang="en-US" dirty="0"/>
              <a:t>No specific antidote </a:t>
            </a:r>
          </a:p>
          <a:p>
            <a:pPr algn="just" rtl="0"/>
            <a:r>
              <a:rPr lang="en-US" dirty="0"/>
              <a:t>More gastrointestinal bleeding with dabigatran and rivaroxaban, especially in the elderly </a:t>
            </a:r>
          </a:p>
          <a:p>
            <a:pPr algn="just" rtl="0"/>
            <a:endParaRPr lang="en-US" dirty="0"/>
          </a:p>
          <a:p>
            <a:pPr algn="just" rtl="0"/>
            <a:r>
              <a:rPr lang="en-US" b="1" dirty="0"/>
              <a:t>Remember</a:t>
            </a:r>
            <a:r>
              <a:rPr lang="en-US" dirty="0"/>
              <a:t>: NOACS are indicated only in those patients who have non-valvular AF; not those with mitral stenosis or a mechanical valve. </a:t>
            </a:r>
          </a:p>
        </p:txBody>
      </p:sp>
    </p:spTree>
    <p:extLst>
      <p:ext uri="{BB962C8B-B14F-4D97-AF65-F5344CB8AC3E}">
        <p14:creationId xmlns:p14="http://schemas.microsoft.com/office/powerpoint/2010/main" val="1278293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E41E-A46D-4A01-8EB3-310A96A62B24}"/>
              </a:ext>
            </a:extLst>
          </p:cNvPr>
          <p:cNvSpPr>
            <a:spLocks noGrp="1"/>
          </p:cNvSpPr>
          <p:nvPr>
            <p:ph type="title"/>
          </p:nvPr>
        </p:nvSpPr>
        <p:spPr>
          <a:xfrm>
            <a:off x="457200" y="116632"/>
            <a:ext cx="8229600" cy="1483568"/>
          </a:xfrm>
        </p:spPr>
        <p:style>
          <a:lnRef idx="2">
            <a:schemeClr val="accent2"/>
          </a:lnRef>
          <a:fillRef idx="1">
            <a:schemeClr val="lt1"/>
          </a:fillRef>
          <a:effectRef idx="0">
            <a:schemeClr val="accent2"/>
          </a:effectRef>
          <a:fontRef idx="minor">
            <a:schemeClr val="dk1"/>
          </a:fontRef>
        </p:style>
        <p:txBody>
          <a:bodyPr>
            <a:noAutofit/>
          </a:bodyPr>
          <a:lstStyle/>
          <a:p>
            <a:r>
              <a:rPr lang="en-US" sz="3600" dirty="0"/>
              <a:t>Combined anticoagulant and antiplatelet therapy </a:t>
            </a:r>
            <a:br>
              <a:rPr lang="en-US" sz="3600" dirty="0"/>
            </a:br>
            <a:endParaRPr lang="en-US" sz="3600" dirty="0"/>
          </a:p>
        </p:txBody>
      </p:sp>
      <p:sp>
        <p:nvSpPr>
          <p:cNvPr id="3" name="Content Placeholder 2">
            <a:extLst>
              <a:ext uri="{FF2B5EF4-FFF2-40B4-BE49-F238E27FC236}">
                <a16:creationId xmlns:a16="http://schemas.microsoft.com/office/drawing/2014/main" id="{AF03AA99-49AE-4B85-81ED-752F36235745}"/>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rtl="0"/>
            <a:r>
              <a:rPr lang="en-US" dirty="0"/>
              <a:t>Adding aspirin to warfarin in AF does not reduce the risk of stroke (except with prosthetic heart valves) but substantially increases the risk of bleeding.</a:t>
            </a:r>
          </a:p>
          <a:p>
            <a:pPr algn="just" rtl="0"/>
            <a:r>
              <a:rPr lang="en-US" dirty="0"/>
              <a:t> The combination is generally not indicated in stable coronary disease, but there are some circumstances, such as after an acute coronary event or PCI, when short-term combined double or triple therapy is used according to cardiologist advice. </a:t>
            </a:r>
          </a:p>
        </p:txBody>
      </p:sp>
    </p:spTree>
    <p:extLst>
      <p:ext uri="{BB962C8B-B14F-4D97-AF65-F5344CB8AC3E}">
        <p14:creationId xmlns:p14="http://schemas.microsoft.com/office/powerpoint/2010/main" val="210036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F1A3DD-AEFA-49AD-B005-FE0C3CA73BCA}"/>
              </a:ext>
            </a:extLst>
          </p:cNvPr>
          <p:cNvSpPr txBox="1"/>
          <p:nvPr/>
        </p:nvSpPr>
        <p:spPr>
          <a:xfrm>
            <a:off x="1547664" y="2420888"/>
            <a:ext cx="590465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400" dirty="0"/>
              <a:t>CLASSIFICATION OF AF</a:t>
            </a:r>
          </a:p>
        </p:txBody>
      </p:sp>
      <p:pic>
        <p:nvPicPr>
          <p:cNvPr id="6" name="Picture 5">
            <a:extLst>
              <a:ext uri="{FF2B5EF4-FFF2-40B4-BE49-F238E27FC236}">
                <a16:creationId xmlns:a16="http://schemas.microsoft.com/office/drawing/2014/main" id="{8A300E23-FF0C-4071-94AC-9F2718349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725144"/>
            <a:ext cx="2628900" cy="1743075"/>
          </a:xfrm>
          <a:prstGeom prst="rect">
            <a:avLst/>
          </a:prstGeom>
        </p:spPr>
      </p:pic>
    </p:spTree>
    <p:extLst>
      <p:ext uri="{BB962C8B-B14F-4D97-AF65-F5344CB8AC3E}">
        <p14:creationId xmlns:p14="http://schemas.microsoft.com/office/powerpoint/2010/main" val="1847264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8156-DF13-41B7-AD70-A9422351786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0ADBD2F-8D23-4EEC-8BEB-0FF8D13F8BBC}"/>
              </a:ext>
            </a:extLst>
          </p:cNvPr>
          <p:cNvPicPr>
            <a:picLocks noGrp="1" noChangeAspect="1"/>
          </p:cNvPicPr>
          <p:nvPr>
            <p:ph idx="1"/>
          </p:nvPr>
        </p:nvPicPr>
        <p:blipFill>
          <a:blip r:embed="rId2"/>
          <a:stretch>
            <a:fillRect/>
          </a:stretch>
        </p:blipFill>
        <p:spPr>
          <a:xfrm>
            <a:off x="323528" y="274638"/>
            <a:ext cx="8496944" cy="64667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274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4B08C-F04B-4541-BF0A-A96F4F86AED6}"/>
              </a:ext>
            </a:extLst>
          </p:cNvPr>
          <p:cNvSpPr>
            <a:spLocks noGrp="1"/>
          </p:cNvSpPr>
          <p:nvPr>
            <p:ph idx="4294967295"/>
          </p:nvPr>
        </p:nvSpPr>
        <p:spPr>
          <a:xfrm>
            <a:off x="0" y="0"/>
            <a:ext cx="8229600" cy="6126163"/>
          </a:xfrm>
        </p:spPr>
        <p:txBody>
          <a:bodyPr/>
          <a:lstStyle/>
          <a:p>
            <a:pPr algn="l" rtl="0"/>
            <a:r>
              <a:rPr lang="en-US" dirty="0"/>
              <a:t>Non-valvular Atrial fibrillation (paroxysmal, persistent or permanent) 	</a:t>
            </a:r>
          </a:p>
          <a:p>
            <a:endParaRPr lang="en-US" dirty="0"/>
          </a:p>
        </p:txBody>
      </p:sp>
      <p:pic>
        <p:nvPicPr>
          <p:cNvPr id="4" name="Picture 3">
            <a:extLst>
              <a:ext uri="{FF2B5EF4-FFF2-40B4-BE49-F238E27FC236}">
                <a16:creationId xmlns:a16="http://schemas.microsoft.com/office/drawing/2014/main" id="{2408620B-AB51-4515-BB73-DB44025023D5}"/>
              </a:ext>
            </a:extLst>
          </p:cNvPr>
          <p:cNvPicPr>
            <a:picLocks noChangeAspect="1"/>
          </p:cNvPicPr>
          <p:nvPr/>
        </p:nvPicPr>
        <p:blipFill>
          <a:blip r:embed="rId2"/>
          <a:stretch>
            <a:fillRect/>
          </a:stretch>
        </p:blipFill>
        <p:spPr>
          <a:xfrm>
            <a:off x="683568" y="1268760"/>
            <a:ext cx="7632848" cy="5400600"/>
          </a:xfrm>
          <a:prstGeom prst="rect">
            <a:avLst/>
          </a:prstGeom>
        </p:spPr>
      </p:pic>
    </p:spTree>
    <p:extLst>
      <p:ext uri="{BB962C8B-B14F-4D97-AF65-F5344CB8AC3E}">
        <p14:creationId xmlns:p14="http://schemas.microsoft.com/office/powerpoint/2010/main" val="238669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8D5C-EF6F-474B-B675-F382FE1967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D89D2C-6D5F-4717-9E88-C58765EAFAC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l" rtl="0"/>
            <a:r>
              <a:rPr lang="en-US" dirty="0"/>
              <a:t>New anticoagulants (direct thrombin and Factor </a:t>
            </a:r>
            <a:r>
              <a:rPr lang="en-US" dirty="0" err="1"/>
              <a:t>Xa</a:t>
            </a:r>
            <a:r>
              <a:rPr lang="en-US" dirty="0"/>
              <a:t> inhibitors) </a:t>
            </a:r>
          </a:p>
          <a:p>
            <a:pPr algn="l" rtl="0"/>
            <a:r>
              <a:rPr lang="en-US" dirty="0"/>
              <a:t>New anticoagulants: </a:t>
            </a:r>
          </a:p>
          <a:p>
            <a:pPr algn="l" rtl="0"/>
            <a:r>
              <a:rPr lang="en-US" b="1" dirty="0"/>
              <a:t>Apixaban oral 5mg twice daily </a:t>
            </a:r>
            <a:endParaRPr lang="en-US" dirty="0"/>
          </a:p>
          <a:p>
            <a:pPr algn="l" rtl="0"/>
            <a:r>
              <a:rPr lang="en-US" dirty="0"/>
              <a:t> </a:t>
            </a:r>
            <a:r>
              <a:rPr lang="en-US" b="1" dirty="0"/>
              <a:t>Dabigatran oral 150mg twice daily </a:t>
            </a:r>
            <a:endParaRPr lang="en-US" dirty="0"/>
          </a:p>
          <a:p>
            <a:pPr algn="l" rtl="0"/>
            <a:r>
              <a:rPr lang="en-US" b="1" dirty="0"/>
              <a:t>Rivaroxaban oral 20mg once daily </a:t>
            </a:r>
            <a:endParaRPr lang="en-US" dirty="0"/>
          </a:p>
          <a:p>
            <a:pPr algn="l" rtl="0"/>
            <a:endParaRPr lang="en-US" dirty="0"/>
          </a:p>
          <a:p>
            <a:pPr algn="l" rtl="0"/>
            <a:r>
              <a:rPr lang="en-US" dirty="0"/>
              <a:t>Doses may need to be reduced in some patients who have either low body weight (≤60kg), renal impairment or age ≥80 years and another risk factor. </a:t>
            </a:r>
          </a:p>
        </p:txBody>
      </p:sp>
    </p:spTree>
    <p:extLst>
      <p:ext uri="{BB962C8B-B14F-4D97-AF65-F5344CB8AC3E}">
        <p14:creationId xmlns:p14="http://schemas.microsoft.com/office/powerpoint/2010/main" val="680099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37C5-A441-4FD0-AEE5-692D6997948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a:t>Digoxin </a:t>
            </a:r>
            <a:br>
              <a:rPr lang="en-US" dirty="0"/>
            </a:br>
            <a:endParaRPr lang="en-US" dirty="0"/>
          </a:p>
        </p:txBody>
      </p:sp>
      <p:sp>
        <p:nvSpPr>
          <p:cNvPr id="3" name="Content Placeholder 2">
            <a:extLst>
              <a:ext uri="{FF2B5EF4-FFF2-40B4-BE49-F238E27FC236}">
                <a16:creationId xmlns:a16="http://schemas.microsoft.com/office/drawing/2014/main" id="{D8CC7E07-73D5-427C-B699-44B907F02E35}"/>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 rtl="0"/>
            <a:r>
              <a:rPr lang="en-US" dirty="0"/>
              <a:t>In frail elderly patient or patients with very low body weight, lower loading and maintenance doses than those advised below may be required. </a:t>
            </a:r>
          </a:p>
          <a:p>
            <a:pPr algn="just" rtl="0"/>
            <a:r>
              <a:rPr lang="en-US" b="1" dirty="0"/>
              <a:t>Loading dose – normal renal function: </a:t>
            </a:r>
            <a:endParaRPr lang="en-US" dirty="0"/>
          </a:p>
          <a:p>
            <a:pPr algn="just" rtl="0"/>
            <a:r>
              <a:rPr lang="en-US" dirty="0"/>
              <a:t> </a:t>
            </a:r>
            <a:r>
              <a:rPr lang="en-US" b="1" dirty="0"/>
              <a:t>Digoxin oral </a:t>
            </a:r>
            <a:r>
              <a:rPr lang="en-US" dirty="0"/>
              <a:t>(preferred route) </a:t>
            </a:r>
            <a:r>
              <a:rPr lang="en-US" b="1" dirty="0"/>
              <a:t>500micrograms followed 6 hours later by 500–1000micrograms in divided doses &gt; 6 hours apart or </a:t>
            </a:r>
            <a:endParaRPr lang="en-US" dirty="0"/>
          </a:p>
          <a:p>
            <a:pPr algn="just" rtl="0"/>
            <a:r>
              <a:rPr lang="en-US" b="1" dirty="0"/>
              <a:t>Digoxin IV 500micrograms followed 6 hours later by 250–500micrograms in divided doses 4–6 hours apart. </a:t>
            </a:r>
            <a:endParaRPr lang="en-US" dirty="0"/>
          </a:p>
          <a:p>
            <a:pPr algn="just" rtl="0"/>
            <a:endParaRPr lang="en-US" dirty="0"/>
          </a:p>
          <a:p>
            <a:pPr algn="just" rtl="0"/>
            <a:r>
              <a:rPr lang="en-US" b="1" dirty="0"/>
              <a:t>Loading dose – renal impairment </a:t>
            </a:r>
            <a:r>
              <a:rPr lang="en-US" dirty="0"/>
              <a:t>(creatinine clearance &lt;30ml/minute): </a:t>
            </a:r>
          </a:p>
          <a:p>
            <a:pPr algn="just" rtl="0"/>
            <a:r>
              <a:rPr lang="en-US" dirty="0"/>
              <a:t> </a:t>
            </a:r>
            <a:r>
              <a:rPr lang="en-US" b="1" dirty="0"/>
              <a:t>Digoxin oral </a:t>
            </a:r>
            <a:r>
              <a:rPr lang="en-US" dirty="0"/>
              <a:t>(preferred route) </a:t>
            </a:r>
            <a:r>
              <a:rPr lang="en-US" b="1" dirty="0"/>
              <a:t>500micrograms followed 6 hours later by 250–375micrograms in divided doses &gt;6 hours apart or </a:t>
            </a:r>
            <a:endParaRPr lang="en-US" dirty="0"/>
          </a:p>
          <a:p>
            <a:pPr algn="just" rtl="0"/>
            <a:r>
              <a:rPr lang="en-US" dirty="0"/>
              <a:t> </a:t>
            </a:r>
            <a:r>
              <a:rPr lang="en-US" b="1" dirty="0"/>
              <a:t>Digoxin IV 250–500micrograms </a:t>
            </a:r>
            <a:endParaRPr lang="en-US" dirty="0"/>
          </a:p>
          <a:p>
            <a:pPr algn="just" rtl="0"/>
            <a:endParaRPr lang="en-US" dirty="0"/>
          </a:p>
          <a:p>
            <a:pPr algn="just" rtl="0"/>
            <a:r>
              <a:rPr lang="en-US" b="1" dirty="0"/>
              <a:t>N.B. </a:t>
            </a:r>
            <a:r>
              <a:rPr lang="en-US" dirty="0"/>
              <a:t>Digoxin injection: 25micrograms = 0.1ml. Additional loading doses may be required; give according to ventricular (heart rate) response. </a:t>
            </a:r>
          </a:p>
          <a:p>
            <a:pPr algn="just" rtl="0"/>
            <a:r>
              <a:rPr lang="en-US" b="1" dirty="0"/>
              <a:t>Maintenance daily dose: </a:t>
            </a:r>
            <a:r>
              <a:rPr lang="en-US" dirty="0"/>
              <a:t>The tables below outline digoxin daily maintenance dosing for patients &lt;60kg (see table 2) and &gt;60kg (see table 3). </a:t>
            </a:r>
          </a:p>
        </p:txBody>
      </p:sp>
    </p:spTree>
    <p:extLst>
      <p:ext uri="{BB962C8B-B14F-4D97-AF65-F5344CB8AC3E}">
        <p14:creationId xmlns:p14="http://schemas.microsoft.com/office/powerpoint/2010/main" val="14531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2E7D-CAE4-46A1-A3CA-0983DE5371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E9CF8-DCAA-4C7C-A1FF-90D825ECAD6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F8AF45D-6276-49D5-B17A-2080365759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520" y="188640"/>
            <a:ext cx="8496944" cy="6286500"/>
          </a:xfrm>
          <a:prstGeom prst="rect">
            <a:avLst/>
          </a:prstGeom>
        </p:spPr>
      </p:pic>
      <p:sp>
        <p:nvSpPr>
          <p:cNvPr id="5" name="TextBox 4">
            <a:extLst>
              <a:ext uri="{FF2B5EF4-FFF2-40B4-BE49-F238E27FC236}">
                <a16:creationId xmlns:a16="http://schemas.microsoft.com/office/drawing/2014/main" id="{091FB601-F55C-4802-AD07-E9C45FA888E1}"/>
              </a:ext>
            </a:extLst>
          </p:cNvPr>
          <p:cNvSpPr txBox="1"/>
          <p:nvPr/>
        </p:nvSpPr>
        <p:spPr>
          <a:xfrm>
            <a:off x="251520" y="6475140"/>
            <a:ext cx="8496944" cy="230832"/>
          </a:xfrm>
          <a:prstGeom prst="rect">
            <a:avLst/>
          </a:prstGeom>
          <a:noFill/>
        </p:spPr>
        <p:txBody>
          <a:bodyPr wrap="square" rtlCol="0">
            <a:spAutoFit/>
          </a:bodyPr>
          <a:lstStyle/>
          <a:p>
            <a:r>
              <a:rPr lang="en-US" sz="900">
                <a:hlinkClick r:id="rId3" tooltip="http://esheninger.blogspot.com/2016/10/stop-homework-insanity-and-let-kids-be.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04566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7186-CD15-41CA-992B-311052A12BD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According to the HF case</a:t>
            </a:r>
          </a:p>
        </p:txBody>
      </p:sp>
      <p:sp>
        <p:nvSpPr>
          <p:cNvPr id="3" name="Content Placeholder 2">
            <a:extLst>
              <a:ext uri="{FF2B5EF4-FFF2-40B4-BE49-F238E27FC236}">
                <a16:creationId xmlns:a16="http://schemas.microsoft.com/office/drawing/2014/main" id="{3E58D363-075A-4ABE-AA3F-F92225D670E0}"/>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rtl="0"/>
            <a:r>
              <a:rPr lang="en-US" dirty="0"/>
              <a:t>The pt. complaining that he can feel his heart fluttering and pounding in his chest. He states that this started several hours ago, and he waited to see if it would stop, but it has not. He also complains of feeling light-headed and says that he “nearly passed out.” His pulse is irregular, with a rate of 145 beats/min.</a:t>
            </a:r>
          </a:p>
          <a:p>
            <a:pPr algn="just" rtl="0"/>
            <a:r>
              <a:rPr lang="en-US" u="sng" dirty="0"/>
              <a:t>Now how we can meet the goals in the patient in the previous case ?!!!!</a:t>
            </a:r>
          </a:p>
          <a:p>
            <a:pPr algn="just" rtl="0"/>
            <a:r>
              <a:rPr lang="en-US" dirty="0"/>
              <a:t>Tx options for:</a:t>
            </a:r>
          </a:p>
          <a:p>
            <a:pPr algn="just" rtl="0"/>
            <a:r>
              <a:rPr lang="en-US" dirty="0"/>
              <a:t>Ventricular rate control</a:t>
            </a:r>
          </a:p>
          <a:p>
            <a:pPr algn="just" rtl="0"/>
            <a:r>
              <a:rPr lang="en-US" dirty="0"/>
              <a:t>Conversion to sinus rhythm</a:t>
            </a:r>
          </a:p>
          <a:p>
            <a:pPr algn="just" rtl="0"/>
            <a:r>
              <a:rPr lang="en-US" dirty="0"/>
              <a:t>Maintenance sinus rhythm</a:t>
            </a:r>
          </a:p>
          <a:p>
            <a:pPr algn="just" rtl="0"/>
            <a:r>
              <a:rPr lang="en-US" dirty="0"/>
              <a:t>Does he need anti-coagulant?</a:t>
            </a:r>
          </a:p>
        </p:txBody>
      </p:sp>
    </p:spTree>
    <p:extLst>
      <p:ext uri="{BB962C8B-B14F-4D97-AF65-F5344CB8AC3E}">
        <p14:creationId xmlns:p14="http://schemas.microsoft.com/office/powerpoint/2010/main" val="3973531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10C4-8C6F-43FF-A50A-36B934511FBA}"/>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28A87B49-679C-4D68-8919-3618A4FEA428}"/>
              </a:ext>
            </a:extLst>
          </p:cNvPr>
          <p:cNvSpPr>
            <a:spLocks noGrp="1"/>
          </p:cNvSpPr>
          <p:nvPr>
            <p:ph idx="1"/>
          </p:nvPr>
        </p:nvSpPr>
        <p:spPr/>
        <p:txBody>
          <a:bodyPr/>
          <a:lstStyle/>
          <a:p>
            <a:pPr algn="l" rtl="0"/>
            <a:r>
              <a:rPr lang="en-US" dirty="0"/>
              <a:t>Pharmacotherapy principle </a:t>
            </a:r>
            <a:r>
              <a:rPr lang="en-US"/>
              <a:t>and practice 2016</a:t>
            </a:r>
          </a:p>
        </p:txBody>
      </p:sp>
    </p:spTree>
    <p:extLst>
      <p:ext uri="{BB962C8B-B14F-4D97-AF65-F5344CB8AC3E}">
        <p14:creationId xmlns:p14="http://schemas.microsoft.com/office/powerpoint/2010/main" val="1524827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5EA6DD-98B2-47D8-A7B9-D5EFBC4F8686}"/>
              </a:ext>
            </a:extLst>
          </p:cNvPr>
          <p:cNvPicPr>
            <a:picLocks noChangeAspect="1"/>
          </p:cNvPicPr>
          <p:nvPr/>
        </p:nvPicPr>
        <p:blipFill>
          <a:blip r:embed="rId2"/>
          <a:stretch>
            <a:fillRect/>
          </a:stretch>
        </p:blipFill>
        <p:spPr>
          <a:xfrm>
            <a:off x="0" y="252984"/>
            <a:ext cx="9144000" cy="6352032"/>
          </a:xfrm>
          <a:prstGeom prst="rect">
            <a:avLst/>
          </a:prstGeom>
        </p:spPr>
      </p:pic>
    </p:spTree>
    <p:extLst>
      <p:ext uri="{BB962C8B-B14F-4D97-AF65-F5344CB8AC3E}">
        <p14:creationId xmlns:p14="http://schemas.microsoft.com/office/powerpoint/2010/main" val="195694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F2E0-F292-419D-AA2C-3485455CB4FF}"/>
              </a:ext>
            </a:extLst>
          </p:cNvPr>
          <p:cNvSpPr>
            <a:spLocks noGrp="1"/>
          </p:cNvSpPr>
          <p:nvPr>
            <p:ph type="title"/>
          </p:nvPr>
        </p:nvSpPr>
        <p:spPr/>
        <p:txBody>
          <a:bodyPr/>
          <a:lstStyle/>
          <a:p>
            <a:r>
              <a:rPr lang="en-US" dirty="0"/>
              <a:t>Classification of AF</a:t>
            </a:r>
          </a:p>
        </p:txBody>
      </p:sp>
      <p:sp>
        <p:nvSpPr>
          <p:cNvPr id="3" name="Content Placeholder 2">
            <a:extLst>
              <a:ext uri="{FF2B5EF4-FFF2-40B4-BE49-F238E27FC236}">
                <a16:creationId xmlns:a16="http://schemas.microsoft.com/office/drawing/2014/main" id="{15460AE5-73A0-4848-8F58-4E9A417E984B}"/>
              </a:ext>
            </a:extLst>
          </p:cNvPr>
          <p:cNvSpPr>
            <a:spLocks noGrp="1"/>
          </p:cNvSpPr>
          <p:nvPr>
            <p:ph idx="1"/>
          </p:nvPr>
        </p:nvSpPr>
        <p:spPr/>
        <p:txBody>
          <a:bodyPr>
            <a:normAutofit fontScale="70000" lnSpcReduction="20000"/>
          </a:bodyPr>
          <a:lstStyle/>
          <a:p>
            <a:pPr marL="0" indent="0" algn="just" rtl="0">
              <a:buNone/>
            </a:pPr>
            <a:r>
              <a:rPr lang="en-US" dirty="0"/>
              <a:t>AF is categorized into specific classifications.</a:t>
            </a:r>
          </a:p>
          <a:p>
            <a:pPr algn="just" rtl="0"/>
            <a:r>
              <a:rPr lang="en-US" dirty="0"/>
              <a:t> Paroxysmal AF is defined as that which terminates spontaneously or with interventions within 7 days of onset. Patients with paroxysmal AF have episodes that begin suddenly and spontaneously, last minutes to hours, or sometimes as long as 7 days, and often terminate suddenly and spontaneously. Episodes may recur with variable frequency. </a:t>
            </a:r>
          </a:p>
          <a:p>
            <a:pPr algn="just" rtl="0"/>
            <a:r>
              <a:rPr lang="en-US" dirty="0"/>
              <a:t>Persistent AF is defined as continued AF that lasts longer than 7 days. </a:t>
            </a:r>
          </a:p>
          <a:p>
            <a:pPr algn="just" rtl="0"/>
            <a:r>
              <a:rPr lang="en-US" dirty="0"/>
              <a:t>Long-standing persistent AF is defined as continuous AF lasting 12 months or longer.</a:t>
            </a:r>
          </a:p>
          <a:p>
            <a:pPr algn="just" rtl="0"/>
            <a:r>
              <a:rPr lang="en-US" dirty="0"/>
              <a:t> The term permanent AF is used when patient and clinician jointly decide to terminate further attempts to restore and/or maintain sinus rhythm.</a:t>
            </a:r>
          </a:p>
        </p:txBody>
      </p:sp>
    </p:spTree>
    <p:extLst>
      <p:ext uri="{BB962C8B-B14F-4D97-AF65-F5344CB8AC3E}">
        <p14:creationId xmlns:p14="http://schemas.microsoft.com/office/powerpoint/2010/main" val="360483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AB8299-6644-4314-ACE4-E3E5318989D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036496" cy="6858000"/>
          </a:xfrm>
        </p:spPr>
      </p:pic>
    </p:spTree>
    <p:extLst>
      <p:ext uri="{BB962C8B-B14F-4D97-AF65-F5344CB8AC3E}">
        <p14:creationId xmlns:p14="http://schemas.microsoft.com/office/powerpoint/2010/main" val="356210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4F71-F901-4D27-ABBA-05D507112720}"/>
              </a:ext>
            </a:extLst>
          </p:cNvPr>
          <p:cNvSpPr>
            <a:spLocks noGrp="1"/>
          </p:cNvSpPr>
          <p:nvPr>
            <p:ph type="title"/>
          </p:nvPr>
        </p:nvSpPr>
        <p:spPr/>
        <p:txBody>
          <a:bodyPr/>
          <a:lstStyle/>
          <a:p>
            <a:r>
              <a:rPr lang="en-US" dirty="0"/>
              <a:t>AF and stroke</a:t>
            </a:r>
          </a:p>
        </p:txBody>
      </p:sp>
      <p:sp>
        <p:nvSpPr>
          <p:cNvPr id="3" name="Content Placeholder 2">
            <a:extLst>
              <a:ext uri="{FF2B5EF4-FFF2-40B4-BE49-F238E27FC236}">
                <a16:creationId xmlns:a16="http://schemas.microsoft.com/office/drawing/2014/main" id="{E31DA993-E506-4ED2-90D1-FFD011BB4387}"/>
              </a:ext>
            </a:extLst>
          </p:cNvPr>
          <p:cNvSpPr>
            <a:spLocks noGrp="1"/>
          </p:cNvSpPr>
          <p:nvPr>
            <p:ph idx="1"/>
          </p:nvPr>
        </p:nvSpPr>
        <p:spPr/>
        <p:txBody>
          <a:bodyPr/>
          <a:lstStyle/>
          <a:p>
            <a:pPr algn="just" rtl="0"/>
            <a:r>
              <a:rPr lang="en-US" dirty="0"/>
              <a:t>AF is associated with substantial morbidity and mortality.</a:t>
            </a:r>
          </a:p>
          <a:p>
            <a:pPr algn="just" rtl="0"/>
            <a:r>
              <a:rPr lang="en-US" dirty="0"/>
              <a:t>This arrhythmia is associated with a risk of ischemic stroke of</a:t>
            </a:r>
            <a:r>
              <a:rPr lang="ar-IQ" dirty="0"/>
              <a:t>  </a:t>
            </a:r>
            <a:r>
              <a:rPr lang="en-US" dirty="0"/>
              <a:t>approximately 5% per year.</a:t>
            </a:r>
          </a:p>
          <a:p>
            <a:pPr algn="l" rtl="0"/>
            <a:r>
              <a:rPr lang="en-US" dirty="0"/>
              <a:t>AF is the cause of roughly one of every six</a:t>
            </a:r>
          </a:p>
          <a:p>
            <a:pPr marL="0" indent="0" algn="l" rtl="0">
              <a:buNone/>
            </a:pPr>
            <a:r>
              <a:rPr lang="en-US" dirty="0"/>
              <a:t>strokes.</a:t>
            </a:r>
          </a:p>
        </p:txBody>
      </p:sp>
    </p:spTree>
    <p:extLst>
      <p:ext uri="{BB962C8B-B14F-4D97-AF65-F5344CB8AC3E}">
        <p14:creationId xmlns:p14="http://schemas.microsoft.com/office/powerpoint/2010/main" val="272501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8AEF-D207-416E-A27A-7286F31A38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36B62D-8EAC-4BAD-80B2-E2E90ED4DD14}"/>
              </a:ext>
            </a:extLst>
          </p:cNvPr>
          <p:cNvSpPr>
            <a:spLocks noGrp="1"/>
          </p:cNvSpPr>
          <p:nvPr>
            <p:ph idx="1"/>
          </p:nvPr>
        </p:nvSpPr>
        <p:spPr/>
        <p:txBody>
          <a:bodyPr>
            <a:normAutofit fontScale="77500" lnSpcReduction="20000"/>
          </a:bodyPr>
          <a:lstStyle/>
          <a:p>
            <a:pPr marL="0" indent="0" algn="just" rtl="0">
              <a:buNone/>
            </a:pPr>
            <a:r>
              <a:rPr lang="en-US" dirty="0"/>
              <a:t>During AF, atrial contraction is absent. Because atrial contraction is responsible for approximately 30% of LV filling, this blood that is not ejected from the left atrium to the left ventricle pools in the atrium, particularly in the left atrial appendage.</a:t>
            </a:r>
          </a:p>
          <a:p>
            <a:pPr marL="0" indent="0" algn="just" rtl="0">
              <a:buNone/>
            </a:pPr>
            <a:endParaRPr lang="en-US" dirty="0"/>
          </a:p>
          <a:p>
            <a:pPr marL="0" indent="0" algn="just" rtl="0">
              <a:buNone/>
            </a:pPr>
            <a:r>
              <a:rPr lang="en-US" dirty="0"/>
              <a:t>Blood pooling facilitates the formation of a thrombus, which subsequently may travel through the mitral valve into the left ventricle and may be ejected during ventricular contraction.</a:t>
            </a:r>
          </a:p>
          <a:p>
            <a:pPr marL="0" indent="0" algn="just" rtl="0">
              <a:buNone/>
            </a:pPr>
            <a:r>
              <a:rPr lang="en-US" dirty="0"/>
              <a:t>The thrombus then may travel through a carotid artery into the brain, resulting in an ischemic stroke. Patients with AF are also at increased risk for systemic thromboembolism.</a:t>
            </a:r>
          </a:p>
        </p:txBody>
      </p:sp>
    </p:spTree>
    <p:extLst>
      <p:ext uri="{BB962C8B-B14F-4D97-AF65-F5344CB8AC3E}">
        <p14:creationId xmlns:p14="http://schemas.microsoft.com/office/powerpoint/2010/main" val="259702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AE5E-9F8A-4636-9F8A-D4477C62450E}"/>
              </a:ext>
            </a:extLst>
          </p:cNvPr>
          <p:cNvSpPr>
            <a:spLocks noGrp="1"/>
          </p:cNvSpPr>
          <p:nvPr>
            <p:ph type="title"/>
          </p:nvPr>
        </p:nvSpPr>
        <p:spPr/>
        <p:txBody>
          <a:bodyPr>
            <a:normAutofit fontScale="90000"/>
          </a:bodyPr>
          <a:lstStyle/>
          <a:p>
            <a:r>
              <a:rPr lang="en-US" b="1" i="1" dirty="0"/>
              <a:t>Treatment</a:t>
            </a:r>
            <a:br>
              <a:rPr lang="en-US" b="1" i="1" dirty="0"/>
            </a:br>
            <a:endParaRPr lang="en-US" dirty="0"/>
          </a:p>
        </p:txBody>
      </p:sp>
      <p:sp>
        <p:nvSpPr>
          <p:cNvPr id="3" name="Content Placeholder 2">
            <a:extLst>
              <a:ext uri="{FF2B5EF4-FFF2-40B4-BE49-F238E27FC236}">
                <a16:creationId xmlns:a16="http://schemas.microsoft.com/office/drawing/2014/main" id="{D5C186AA-ABF8-4D9B-A5DE-78D4BCD57E97}"/>
              </a:ext>
            </a:extLst>
          </p:cNvPr>
          <p:cNvSpPr>
            <a:spLocks noGrp="1"/>
          </p:cNvSpPr>
          <p:nvPr>
            <p:ph idx="1"/>
          </p:nvPr>
        </p:nvSpPr>
        <p:spPr/>
        <p:txBody>
          <a:bodyPr>
            <a:normAutofit fontScale="77500" lnSpcReduction="20000"/>
          </a:bodyPr>
          <a:lstStyle/>
          <a:p>
            <a:pPr marL="0" indent="0" algn="l" rtl="0">
              <a:buNone/>
            </a:pPr>
            <a:r>
              <a:rPr lang="en-US" b="1" dirty="0"/>
              <a:t>Desired Outcomes </a:t>
            </a:r>
            <a:r>
              <a:rPr lang="en-US" i="1" dirty="0"/>
              <a:t>The goals of individualized therapy for AF are:</a:t>
            </a:r>
          </a:p>
          <a:p>
            <a:pPr algn="l" rtl="0"/>
            <a:r>
              <a:rPr lang="en-US" i="1" dirty="0"/>
              <a:t> (a) ventricular rate control; </a:t>
            </a:r>
          </a:p>
          <a:p>
            <a:pPr algn="l" rtl="0"/>
            <a:r>
              <a:rPr lang="en-US" i="1" dirty="0"/>
              <a:t>(b) termination of AF and restoration of sinus rhythm (commonly referred to as “cardioversion” or “conversion to sinus rhythm”); </a:t>
            </a:r>
          </a:p>
          <a:p>
            <a:pPr algn="l" rtl="0"/>
            <a:r>
              <a:rPr lang="en-US" i="1" dirty="0"/>
              <a:t>(c) maintenance of sinus rhythm, or reduction in the frequency of episodes of paroxysmal AF;  </a:t>
            </a:r>
          </a:p>
          <a:p>
            <a:pPr algn="l" rtl="0"/>
            <a:r>
              <a:rPr lang="en-US" i="1" dirty="0"/>
              <a:t>(d) prevention of stroke and systemic thromboembolism</a:t>
            </a:r>
            <a:r>
              <a:rPr lang="en-US" dirty="0"/>
              <a:t>.</a:t>
            </a:r>
          </a:p>
          <a:p>
            <a:pPr marL="0" indent="0" algn="l" rtl="0">
              <a:buNone/>
            </a:pPr>
            <a:r>
              <a:rPr lang="en-US" dirty="0"/>
              <a:t>These goals of therapy do not necessarily apply to all patients; the specific goal(s) that apply depend on the patient’s AF classification</a:t>
            </a:r>
          </a:p>
        </p:txBody>
      </p:sp>
    </p:spTree>
    <p:extLst>
      <p:ext uri="{BB962C8B-B14F-4D97-AF65-F5344CB8AC3E}">
        <p14:creationId xmlns:p14="http://schemas.microsoft.com/office/powerpoint/2010/main" val="251551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8B5C-81D9-4197-8198-AD12CA8D956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2F44365-3EB5-4C7C-BA06-CF8F3C9B73A0}"/>
              </a:ext>
            </a:extLst>
          </p:cNvPr>
          <p:cNvPicPr>
            <a:picLocks noGrp="1" noChangeAspect="1"/>
          </p:cNvPicPr>
          <p:nvPr>
            <p:ph idx="1"/>
          </p:nvPr>
        </p:nvPicPr>
        <p:blipFill>
          <a:blip r:embed="rId2"/>
          <a:stretch>
            <a:fillRect/>
          </a:stretch>
        </p:blipFill>
        <p:spPr>
          <a:xfrm>
            <a:off x="179512" y="116632"/>
            <a:ext cx="8964488" cy="6624735"/>
          </a:xfrm>
          <a:prstGeom prst="rect">
            <a:avLst/>
          </a:prstGeom>
        </p:spPr>
      </p:pic>
    </p:spTree>
    <p:extLst>
      <p:ext uri="{BB962C8B-B14F-4D97-AF65-F5344CB8AC3E}">
        <p14:creationId xmlns:p14="http://schemas.microsoft.com/office/powerpoint/2010/main" val="124521672"/>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1990</Words>
  <Application>Microsoft Office PowerPoint</Application>
  <PresentationFormat>On-screen Show (4:3)</PresentationFormat>
  <Paragraphs>136</Paragraphs>
  <Slides>37</Slides>
  <Notes>0</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سمة Office</vt:lpstr>
      <vt:lpstr>PowerPoint Presentation</vt:lpstr>
      <vt:lpstr>Introduction</vt:lpstr>
      <vt:lpstr>PowerPoint Presentation</vt:lpstr>
      <vt:lpstr>Classification of AF</vt:lpstr>
      <vt:lpstr>PowerPoint Presentation</vt:lpstr>
      <vt:lpstr>AF and stroke</vt:lpstr>
      <vt:lpstr>PowerPoint Presentation</vt:lpstr>
      <vt:lpstr>Treatment </vt:lpstr>
      <vt:lpstr>PowerPoint Presentation</vt:lpstr>
      <vt:lpstr>Atrial Fibrillation (AF) or Flutter – Recent Onset </vt:lpstr>
      <vt:lpstr>PowerPoint Presentation</vt:lpstr>
      <vt:lpstr>PowerPoint Presentation</vt:lpstr>
      <vt:lpstr>Decision algorithm for conversion of hemodynamically stable atrial fibrillation to normal sinus rhythm</vt:lpstr>
      <vt:lpstr>Chemical cardioversion  </vt:lpstr>
      <vt:lpstr>Ventricular rate control</vt:lpstr>
      <vt:lpstr>Decision algorithm for selecting drug therapy for ventricular rate control</vt:lpstr>
      <vt:lpstr>Maintenance of Sinus Rhythm</vt:lpstr>
      <vt:lpstr>Maintenance of Sinus Rhythm  </vt:lpstr>
      <vt:lpstr>Notes </vt:lpstr>
      <vt:lpstr>Atrial Fibrillation (AF) – Persistent</vt:lpstr>
      <vt:lpstr>Ventricular rate control in persistent AF </vt:lpstr>
      <vt:lpstr>PowerPoint Presentation</vt:lpstr>
      <vt:lpstr>PowerPoint Presentation</vt:lpstr>
      <vt:lpstr>PowerPoint Presentation</vt:lpstr>
      <vt:lpstr>Prevention of stroke / thromboembolism </vt:lpstr>
      <vt:lpstr>Who should receive anticoagulant therapy  </vt:lpstr>
      <vt:lpstr>Cautions / contraindications to anticoagulant therapy  </vt:lpstr>
      <vt:lpstr>Choice of agent: new oral anticoagulant agents (NOACs) vs warfarin </vt:lpstr>
      <vt:lpstr>Combined anticoagulant and antiplatelet therapy  </vt:lpstr>
      <vt:lpstr>PowerPoint Presentation</vt:lpstr>
      <vt:lpstr>PowerPoint Presentation</vt:lpstr>
      <vt:lpstr>PowerPoint Presentation</vt:lpstr>
      <vt:lpstr>Digoxin  </vt:lpstr>
      <vt:lpstr>PowerPoint Presentation</vt:lpstr>
      <vt:lpstr>According to the HF case</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 of seven</dc:creator>
  <cp:lastModifiedBy>Light of seven</cp:lastModifiedBy>
  <cp:revision>46</cp:revision>
  <dcterms:created xsi:type="dcterms:W3CDTF">2020-05-02T19:01:46Z</dcterms:created>
  <dcterms:modified xsi:type="dcterms:W3CDTF">2020-12-07T12:36:04Z</dcterms:modified>
</cp:coreProperties>
</file>