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7" r:id="rId1"/>
  </p:sldMasterIdLst>
  <p:sldIdLst>
    <p:sldId id="256" r:id="rId2"/>
    <p:sldId id="269" r:id="rId3"/>
    <p:sldId id="257" r:id="rId4"/>
    <p:sldId id="263" r:id="rId5"/>
    <p:sldId id="264" r:id="rId6"/>
    <p:sldId id="285" r:id="rId7"/>
    <p:sldId id="259" r:id="rId8"/>
    <p:sldId id="265" r:id="rId9"/>
    <p:sldId id="260" r:id="rId10"/>
    <p:sldId id="270" r:id="rId11"/>
    <p:sldId id="271" r:id="rId12"/>
    <p:sldId id="272" r:id="rId13"/>
    <p:sldId id="273" r:id="rId14"/>
    <p:sldId id="274" r:id="rId15"/>
    <p:sldId id="275" r:id="rId16"/>
    <p:sldId id="276" r:id="rId17"/>
    <p:sldId id="278" r:id="rId18"/>
    <p:sldId id="279" r:id="rId19"/>
    <p:sldId id="280" r:id="rId20"/>
    <p:sldId id="261" r:id="rId21"/>
    <p:sldId id="266" r:id="rId22"/>
    <p:sldId id="262" r:id="rId23"/>
    <p:sldId id="267" r:id="rId24"/>
    <p:sldId id="281" r:id="rId25"/>
    <p:sldId id="282" r:id="rId26"/>
    <p:sldId id="283" r:id="rId27"/>
    <p:sldId id="284" r:id="rId28"/>
    <p:sldId id="286" r:id="rId29"/>
    <p:sldId id="268"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9" d="100"/>
          <a:sy n="89" d="100"/>
        </p:scale>
        <p:origin x="102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727815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27006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97818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26174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22438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011042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655814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43094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822952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22/04/1442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155780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22/04/1442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91262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22/04/1442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51326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22/04/1442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106337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22/04/1442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822585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22/04/1442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071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22/04/1442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454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8ABB09-4A1D-463E-8065-109CC2B7EFAA}" type="datetimeFigureOut">
              <a:rPr lang="ar-SA" smtClean="0"/>
              <a:t>22/04/1442</a:t>
            </a:fld>
            <a:endParaRPr lang="ar-S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210551949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488B2-B7EB-4A7F-B804-29165A5D14F5}"/>
              </a:ext>
            </a:extLst>
          </p:cNvPr>
          <p:cNvSpPr>
            <a:spLocks noGrp="1"/>
          </p:cNvSpPr>
          <p:nvPr>
            <p:ph type="ctrTitle"/>
          </p:nvPr>
        </p:nvSpPr>
        <p:spPr/>
        <p:txBody>
          <a:bodyPr/>
          <a:lstStyle/>
          <a:p>
            <a:r>
              <a:rPr lang="en-US" dirty="0"/>
              <a:t>Heart failure case presentation</a:t>
            </a:r>
          </a:p>
        </p:txBody>
      </p:sp>
      <p:sp>
        <p:nvSpPr>
          <p:cNvPr id="3" name="Subtitle 2">
            <a:extLst>
              <a:ext uri="{FF2B5EF4-FFF2-40B4-BE49-F238E27FC236}">
                <a16:creationId xmlns:a16="http://schemas.microsoft.com/office/drawing/2014/main" id="{A0608B9D-6631-4E8F-B670-1FB1C7FA4474}"/>
              </a:ext>
            </a:extLst>
          </p:cNvPr>
          <p:cNvSpPr>
            <a:spLocks noGrp="1"/>
          </p:cNvSpPr>
          <p:nvPr>
            <p:ph type="subTitle" idx="1"/>
          </p:nvPr>
        </p:nvSpPr>
        <p:spPr/>
        <p:txBody>
          <a:bodyPr/>
          <a:lstStyle/>
          <a:p>
            <a:r>
              <a:rPr lang="en-US" dirty="0"/>
              <a:t>Assist. </a:t>
            </a:r>
            <a:r>
              <a:rPr lang="en-US" dirty="0" err="1"/>
              <a:t>Lec</a:t>
            </a:r>
            <a:r>
              <a:rPr lang="en-US" dirty="0"/>
              <a:t>. </a:t>
            </a:r>
            <a:r>
              <a:rPr lang="en-US" dirty="0" err="1"/>
              <a:t>Sura</a:t>
            </a:r>
            <a:r>
              <a:rPr lang="en-US" dirty="0"/>
              <a:t> </a:t>
            </a:r>
            <a:r>
              <a:rPr lang="en-US" dirty="0" err="1"/>
              <a:t>abbas</a:t>
            </a:r>
            <a:endParaRPr lang="en-US" dirty="0"/>
          </a:p>
          <a:p>
            <a:r>
              <a:rPr lang="en-US" dirty="0"/>
              <a:t>Medicine ward</a:t>
            </a:r>
          </a:p>
        </p:txBody>
      </p:sp>
    </p:spTree>
    <p:extLst>
      <p:ext uri="{BB962C8B-B14F-4D97-AF65-F5344CB8AC3E}">
        <p14:creationId xmlns:p14="http://schemas.microsoft.com/office/powerpoint/2010/main" val="2855075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C51F9-0539-4A50-AE89-15FA2FCFDB31}"/>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2E0C38C4-7532-4AC9-A4A7-087FC5312DC5}"/>
              </a:ext>
            </a:extLst>
          </p:cNvPr>
          <p:cNvPicPr>
            <a:picLocks noGrp="1" noChangeAspect="1"/>
          </p:cNvPicPr>
          <p:nvPr>
            <p:ph idx="1"/>
          </p:nvPr>
        </p:nvPicPr>
        <p:blipFill>
          <a:blip r:embed="rId2"/>
          <a:stretch>
            <a:fillRect/>
          </a:stretch>
        </p:blipFill>
        <p:spPr>
          <a:xfrm>
            <a:off x="251520" y="609600"/>
            <a:ext cx="8136903" cy="5853385"/>
          </a:xfrm>
          <a:prstGeom prst="rect">
            <a:avLst/>
          </a:prstGeom>
        </p:spPr>
      </p:pic>
    </p:spTree>
    <p:extLst>
      <p:ext uri="{BB962C8B-B14F-4D97-AF65-F5344CB8AC3E}">
        <p14:creationId xmlns:p14="http://schemas.microsoft.com/office/powerpoint/2010/main" val="1597698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A0C47-16E0-4993-8798-E81596FCB944}"/>
              </a:ext>
            </a:extLst>
          </p:cNvPr>
          <p:cNvSpPr>
            <a:spLocks noGrp="1"/>
          </p:cNvSpPr>
          <p:nvPr>
            <p:ph type="title"/>
          </p:nvPr>
        </p:nvSpPr>
        <p:spPr/>
        <p:txBody>
          <a:bodyPr/>
          <a:lstStyle/>
          <a:p>
            <a:endParaRPr lang="en-US" dirty="0"/>
          </a:p>
        </p:txBody>
      </p:sp>
      <p:pic>
        <p:nvPicPr>
          <p:cNvPr id="4" name="Content Placeholder 3">
            <a:extLst>
              <a:ext uri="{FF2B5EF4-FFF2-40B4-BE49-F238E27FC236}">
                <a16:creationId xmlns:a16="http://schemas.microsoft.com/office/drawing/2014/main" id="{783B3D05-3F0A-4EDF-9292-6A2762210A97}"/>
              </a:ext>
            </a:extLst>
          </p:cNvPr>
          <p:cNvPicPr>
            <a:picLocks noGrp="1" noChangeAspect="1"/>
          </p:cNvPicPr>
          <p:nvPr>
            <p:ph idx="1"/>
          </p:nvPr>
        </p:nvPicPr>
        <p:blipFill>
          <a:blip r:embed="rId2"/>
          <a:stretch>
            <a:fillRect/>
          </a:stretch>
        </p:blipFill>
        <p:spPr>
          <a:xfrm>
            <a:off x="790161" y="188640"/>
            <a:ext cx="7563677" cy="6480720"/>
          </a:xfrm>
          <a:prstGeom prst="rect">
            <a:avLst/>
          </a:prstGeom>
        </p:spPr>
      </p:pic>
    </p:spTree>
    <p:extLst>
      <p:ext uri="{BB962C8B-B14F-4D97-AF65-F5344CB8AC3E}">
        <p14:creationId xmlns:p14="http://schemas.microsoft.com/office/powerpoint/2010/main" val="1389847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9D9E-3636-4332-B731-74545C880CE2}"/>
              </a:ext>
            </a:extLst>
          </p:cNvPr>
          <p:cNvSpPr>
            <a:spLocks noGrp="1"/>
          </p:cNvSpPr>
          <p:nvPr>
            <p:ph type="title"/>
          </p:nvPr>
        </p:nvSpPr>
        <p:spPr/>
        <p:txBody>
          <a:bodyPr>
            <a:normAutofit fontScale="90000"/>
          </a:bodyPr>
          <a:lstStyle/>
          <a:p>
            <a:r>
              <a:rPr lang="en-US" dirty="0"/>
              <a:t>Desired Therapeutic Outcomes </a:t>
            </a:r>
            <a:br>
              <a:rPr lang="en-US" dirty="0"/>
            </a:br>
            <a:endParaRPr lang="en-US" dirty="0"/>
          </a:p>
        </p:txBody>
      </p:sp>
      <p:sp>
        <p:nvSpPr>
          <p:cNvPr id="3" name="Content Placeholder 2">
            <a:extLst>
              <a:ext uri="{FF2B5EF4-FFF2-40B4-BE49-F238E27FC236}">
                <a16:creationId xmlns:a16="http://schemas.microsoft.com/office/drawing/2014/main" id="{87889C5D-63D8-4BF0-BDA8-462150F1EC10}"/>
              </a:ext>
            </a:extLst>
          </p:cNvPr>
          <p:cNvSpPr>
            <a:spLocks noGrp="1"/>
          </p:cNvSpPr>
          <p:nvPr>
            <p:ph idx="1"/>
          </p:nvPr>
        </p:nvSpPr>
        <p:spPr>
          <a:xfrm>
            <a:off x="107504" y="2160590"/>
            <a:ext cx="8208911" cy="3880773"/>
          </a:xfrm>
        </p:spPr>
        <p:txBody>
          <a:bodyPr/>
          <a:lstStyle/>
          <a:p>
            <a:r>
              <a:rPr lang="en-US" dirty="0"/>
              <a:t>There is no cure for HF. The general therapeutic management goals for chronic HF include:</a:t>
            </a:r>
          </a:p>
          <a:p>
            <a:r>
              <a:rPr lang="en-US" dirty="0"/>
              <a:t> preventing the onset of clinical symptoms or reducing symptoms by which one?</a:t>
            </a:r>
          </a:p>
          <a:p>
            <a:r>
              <a:rPr lang="en-US" dirty="0"/>
              <a:t>preventing or reducing hospitalizations, slowing progression of the disease, improving quality of life, and prolonging survival. ? How?</a:t>
            </a:r>
          </a:p>
          <a:p>
            <a:endParaRPr lang="en-US" dirty="0"/>
          </a:p>
        </p:txBody>
      </p:sp>
    </p:spTree>
    <p:extLst>
      <p:ext uri="{BB962C8B-B14F-4D97-AF65-F5344CB8AC3E}">
        <p14:creationId xmlns:p14="http://schemas.microsoft.com/office/powerpoint/2010/main" val="84779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8570D-843E-4993-9F6A-4D8D4C513059}"/>
              </a:ext>
            </a:extLst>
          </p:cNvPr>
          <p:cNvSpPr>
            <a:spLocks noGrp="1"/>
          </p:cNvSpPr>
          <p:nvPr>
            <p:ph type="title"/>
          </p:nvPr>
        </p:nvSpPr>
        <p:spPr/>
        <p:txBody>
          <a:bodyPr/>
          <a:lstStyle/>
          <a:p>
            <a:r>
              <a:rPr lang="en-US" dirty="0"/>
              <a:t>Non pharmacologic treatment </a:t>
            </a:r>
          </a:p>
        </p:txBody>
      </p:sp>
      <p:sp>
        <p:nvSpPr>
          <p:cNvPr id="3" name="Content Placeholder 2">
            <a:extLst>
              <a:ext uri="{FF2B5EF4-FFF2-40B4-BE49-F238E27FC236}">
                <a16:creationId xmlns:a16="http://schemas.microsoft.com/office/drawing/2014/main" id="{1B9E3874-5482-4E32-95A5-D8BDD23635F4}"/>
              </a:ext>
            </a:extLst>
          </p:cNvPr>
          <p:cNvSpPr>
            <a:spLocks noGrp="1"/>
          </p:cNvSpPr>
          <p:nvPr>
            <p:ph idx="1"/>
          </p:nvPr>
        </p:nvSpPr>
        <p:spPr>
          <a:xfrm>
            <a:off x="0" y="2160590"/>
            <a:ext cx="8316415" cy="3880773"/>
          </a:xfrm>
        </p:spPr>
        <p:txBody>
          <a:bodyPr/>
          <a:lstStyle/>
          <a:p>
            <a:r>
              <a:rPr lang="en-US" sz="2400" dirty="0"/>
              <a:t>involves dietary modifications such as sodium and fluid restriction, risk factor reduction including smoking cessation, timely immunizations, and supervised regular physical activity. </a:t>
            </a:r>
          </a:p>
          <a:p>
            <a:r>
              <a:rPr lang="en-US" sz="2400" dirty="0"/>
              <a:t>Patient education (monitoring symptoms, dietary and medication adherence, exercise and physical fitness)</a:t>
            </a:r>
          </a:p>
          <a:p>
            <a:r>
              <a:rPr lang="en-US" sz="2400" dirty="0"/>
              <a:t>Home monitoring should include daily assessment of weight and exercise tolerance. </a:t>
            </a:r>
          </a:p>
          <a:p>
            <a:endParaRPr lang="en-US" dirty="0"/>
          </a:p>
        </p:txBody>
      </p:sp>
    </p:spTree>
    <p:extLst>
      <p:ext uri="{BB962C8B-B14F-4D97-AF65-F5344CB8AC3E}">
        <p14:creationId xmlns:p14="http://schemas.microsoft.com/office/powerpoint/2010/main" val="833950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2D773-9DD6-41EC-B325-80A22300EB62}"/>
              </a:ext>
            </a:extLst>
          </p:cNvPr>
          <p:cNvSpPr>
            <a:spLocks noGrp="1"/>
          </p:cNvSpPr>
          <p:nvPr>
            <p:ph type="title"/>
          </p:nvPr>
        </p:nvSpPr>
        <p:spPr/>
        <p:txBody>
          <a:bodyPr/>
          <a:lstStyle/>
          <a:p>
            <a:r>
              <a:rPr lang="en-US" dirty="0"/>
              <a:t>Pharmacological options</a:t>
            </a:r>
          </a:p>
        </p:txBody>
      </p:sp>
      <p:sp>
        <p:nvSpPr>
          <p:cNvPr id="3" name="Content Placeholder 2">
            <a:extLst>
              <a:ext uri="{FF2B5EF4-FFF2-40B4-BE49-F238E27FC236}">
                <a16:creationId xmlns:a16="http://schemas.microsoft.com/office/drawing/2014/main" id="{8D65996F-0B21-42C4-A2D4-250C11F05B9D}"/>
              </a:ext>
            </a:extLst>
          </p:cNvPr>
          <p:cNvSpPr>
            <a:spLocks noGrp="1"/>
          </p:cNvSpPr>
          <p:nvPr>
            <p:ph idx="1"/>
          </p:nvPr>
        </p:nvSpPr>
        <p:spPr/>
        <p:txBody>
          <a:bodyPr/>
          <a:lstStyle/>
          <a:p>
            <a:r>
              <a:rPr lang="en-US" sz="3200" dirty="0"/>
              <a:t>Diuretics</a:t>
            </a:r>
          </a:p>
          <a:p>
            <a:r>
              <a:rPr lang="en-US" sz="3200" dirty="0"/>
              <a:t>Type of diuretics?</a:t>
            </a:r>
          </a:p>
          <a:p>
            <a:r>
              <a:rPr lang="en-US" sz="3200" dirty="0"/>
              <a:t>Route of intake?</a:t>
            </a:r>
          </a:p>
          <a:p>
            <a:r>
              <a:rPr lang="en-US" sz="3200" dirty="0"/>
              <a:t>Diuretic resistance? How to </a:t>
            </a:r>
            <a:r>
              <a:rPr lang="en-US" sz="3200" dirty="0" err="1"/>
              <a:t>tx</a:t>
            </a:r>
            <a:r>
              <a:rPr lang="en-US" sz="3200" dirty="0"/>
              <a:t> it?</a:t>
            </a:r>
          </a:p>
          <a:p>
            <a:r>
              <a:rPr lang="en-US" sz="3200" dirty="0"/>
              <a:t>Diuretics se?</a:t>
            </a:r>
          </a:p>
          <a:p>
            <a:endParaRPr lang="en-US" dirty="0"/>
          </a:p>
          <a:p>
            <a:endParaRPr lang="en-US" dirty="0"/>
          </a:p>
        </p:txBody>
      </p:sp>
    </p:spTree>
    <p:extLst>
      <p:ext uri="{BB962C8B-B14F-4D97-AF65-F5344CB8AC3E}">
        <p14:creationId xmlns:p14="http://schemas.microsoft.com/office/powerpoint/2010/main" val="1607690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2537-6912-424D-8A37-204E69E4F0C8}"/>
              </a:ext>
            </a:extLst>
          </p:cNvPr>
          <p:cNvSpPr>
            <a:spLocks noGrp="1"/>
          </p:cNvSpPr>
          <p:nvPr>
            <p:ph type="title"/>
          </p:nvPr>
        </p:nvSpPr>
        <p:spPr/>
        <p:txBody>
          <a:bodyPr/>
          <a:lstStyle/>
          <a:p>
            <a:r>
              <a:rPr lang="en-US" dirty="0"/>
              <a:t>Pharmacological options to reduce hospitalization:</a:t>
            </a:r>
          </a:p>
        </p:txBody>
      </p:sp>
      <p:sp>
        <p:nvSpPr>
          <p:cNvPr id="3" name="Content Placeholder 2">
            <a:extLst>
              <a:ext uri="{FF2B5EF4-FFF2-40B4-BE49-F238E27FC236}">
                <a16:creationId xmlns:a16="http://schemas.microsoft.com/office/drawing/2014/main" id="{E228A45C-A9D7-4DAD-8A92-3FB8A712DD1B}"/>
              </a:ext>
            </a:extLst>
          </p:cNvPr>
          <p:cNvSpPr>
            <a:spLocks noGrp="1"/>
          </p:cNvSpPr>
          <p:nvPr>
            <p:ph idx="1"/>
          </p:nvPr>
        </p:nvSpPr>
        <p:spPr>
          <a:xfrm>
            <a:off x="609598" y="2160590"/>
            <a:ext cx="7634809" cy="3880773"/>
          </a:xfrm>
        </p:spPr>
        <p:txBody>
          <a:bodyPr>
            <a:normAutofit lnSpcReduction="10000"/>
          </a:bodyPr>
          <a:lstStyle/>
          <a:p>
            <a:r>
              <a:rPr lang="en-US" dirty="0"/>
              <a:t>ACE.I (choice, se, monitoring, CI)</a:t>
            </a:r>
          </a:p>
          <a:p>
            <a:r>
              <a:rPr lang="en-US" dirty="0"/>
              <a:t>ARABS</a:t>
            </a:r>
          </a:p>
          <a:p>
            <a:r>
              <a:rPr lang="en-US" dirty="0"/>
              <a:t>BB </a:t>
            </a:r>
          </a:p>
          <a:p>
            <a:r>
              <a:rPr lang="en-US" dirty="0"/>
              <a:t>( carvedilol, bisoprolol, metoprolol succinate or tartrate) </a:t>
            </a:r>
          </a:p>
          <a:p>
            <a:r>
              <a:rPr lang="en-US" dirty="0"/>
              <a:t>Aldosterone antagonist</a:t>
            </a:r>
          </a:p>
          <a:p>
            <a:r>
              <a:rPr lang="en-US" dirty="0"/>
              <a:t>Hydralazine</a:t>
            </a:r>
            <a:r>
              <a:rPr lang="ar-IQ" dirty="0"/>
              <a:t>/</a:t>
            </a:r>
            <a:r>
              <a:rPr lang="en-US" dirty="0"/>
              <a:t> isosorbide dinitrate</a:t>
            </a:r>
          </a:p>
          <a:p>
            <a:endParaRPr lang="en-US" dirty="0"/>
          </a:p>
          <a:p>
            <a:r>
              <a:rPr lang="en-US" dirty="0"/>
              <a:t>Note: there are compensatory  mechanisms in HF to increase CO, it will be helpful in the beginning but by passing time it will lead to worsening the condition which include( RAAS, SNS, cardiac hypertrophy and remodeling) </a:t>
            </a:r>
          </a:p>
        </p:txBody>
      </p:sp>
    </p:spTree>
    <p:extLst>
      <p:ext uri="{BB962C8B-B14F-4D97-AF65-F5344CB8AC3E}">
        <p14:creationId xmlns:p14="http://schemas.microsoft.com/office/powerpoint/2010/main" val="97165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23969-6B0B-45F9-93C9-BC42C9E59A3C}"/>
              </a:ext>
            </a:extLst>
          </p:cNvPr>
          <p:cNvSpPr>
            <a:spLocks noGrp="1"/>
          </p:cNvSpPr>
          <p:nvPr>
            <p:ph type="title"/>
          </p:nvPr>
        </p:nvSpPr>
        <p:spPr/>
        <p:txBody>
          <a:bodyPr/>
          <a:lstStyle/>
          <a:p>
            <a:r>
              <a:rPr lang="en-US" dirty="0"/>
              <a:t>Other drugs:</a:t>
            </a:r>
          </a:p>
        </p:txBody>
      </p:sp>
      <p:sp>
        <p:nvSpPr>
          <p:cNvPr id="3" name="Content Placeholder 2">
            <a:extLst>
              <a:ext uri="{FF2B5EF4-FFF2-40B4-BE49-F238E27FC236}">
                <a16:creationId xmlns:a16="http://schemas.microsoft.com/office/drawing/2014/main" id="{1D8A113F-9946-430F-8188-D428782FFF71}"/>
              </a:ext>
            </a:extLst>
          </p:cNvPr>
          <p:cNvSpPr>
            <a:spLocks noGrp="1"/>
          </p:cNvSpPr>
          <p:nvPr>
            <p:ph idx="1"/>
          </p:nvPr>
        </p:nvSpPr>
        <p:spPr/>
        <p:txBody>
          <a:bodyPr/>
          <a:lstStyle/>
          <a:p>
            <a:r>
              <a:rPr lang="en-US" dirty="0"/>
              <a:t>CCB </a:t>
            </a:r>
          </a:p>
          <a:p>
            <a:r>
              <a:rPr lang="en-US" dirty="0"/>
              <a:t>Amlodipine, felodipine</a:t>
            </a:r>
          </a:p>
          <a:p>
            <a:r>
              <a:rPr lang="en-US" dirty="0"/>
              <a:t>Sacubitril( home work role in hf)</a:t>
            </a:r>
          </a:p>
          <a:p>
            <a:r>
              <a:rPr lang="en-US" dirty="0"/>
              <a:t>Digoxin ( added if </a:t>
            </a:r>
            <a:r>
              <a:rPr lang="en-US" dirty="0" err="1"/>
              <a:t>pt</a:t>
            </a:r>
            <a:r>
              <a:rPr lang="en-US" dirty="0"/>
              <a:t> remain symptomatic or in AF)(DOSE) </a:t>
            </a:r>
          </a:p>
          <a:p>
            <a:r>
              <a:rPr lang="en-US" dirty="0"/>
              <a:t>Antiplatelet and anticoagulant </a:t>
            </a:r>
          </a:p>
          <a:p>
            <a:r>
              <a:rPr lang="en-US" dirty="0"/>
              <a:t>Warfarin if AF or prosthetic heart valve</a:t>
            </a:r>
          </a:p>
          <a:p>
            <a:endParaRPr lang="en-US" dirty="0"/>
          </a:p>
        </p:txBody>
      </p:sp>
    </p:spTree>
    <p:extLst>
      <p:ext uri="{BB962C8B-B14F-4D97-AF65-F5344CB8AC3E}">
        <p14:creationId xmlns:p14="http://schemas.microsoft.com/office/powerpoint/2010/main" val="68870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C685-3067-4D1C-9061-03B865F0F28A}"/>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FBB49FED-57C3-451D-BFC2-61FABF72CB66}"/>
              </a:ext>
            </a:extLst>
          </p:cNvPr>
          <p:cNvPicPr>
            <a:picLocks noGrp="1" noChangeAspect="1"/>
          </p:cNvPicPr>
          <p:nvPr>
            <p:ph idx="1"/>
          </p:nvPr>
        </p:nvPicPr>
        <p:blipFill>
          <a:blip r:embed="rId2"/>
          <a:stretch>
            <a:fillRect/>
          </a:stretch>
        </p:blipFill>
        <p:spPr>
          <a:xfrm>
            <a:off x="107504" y="161256"/>
            <a:ext cx="8928992" cy="6696744"/>
          </a:xfrm>
          <a:prstGeom prst="rect">
            <a:avLst/>
          </a:prstGeom>
        </p:spPr>
      </p:pic>
    </p:spTree>
    <p:extLst>
      <p:ext uri="{BB962C8B-B14F-4D97-AF65-F5344CB8AC3E}">
        <p14:creationId xmlns:p14="http://schemas.microsoft.com/office/powerpoint/2010/main" val="1557259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ACE70-CB69-4702-8030-21D3D40AC787}"/>
              </a:ext>
            </a:extLst>
          </p:cNvPr>
          <p:cNvSpPr>
            <a:spLocks noGrp="1"/>
          </p:cNvSpPr>
          <p:nvPr>
            <p:ph type="title"/>
          </p:nvPr>
        </p:nvSpPr>
        <p:spPr/>
        <p:txBody>
          <a:bodyPr/>
          <a:lstStyle/>
          <a:p>
            <a:r>
              <a:rPr lang="en-US" dirty="0"/>
              <a:t>Acute heart failure (ADHF)</a:t>
            </a:r>
          </a:p>
        </p:txBody>
      </p:sp>
      <p:sp>
        <p:nvSpPr>
          <p:cNvPr id="3" name="Content Placeholder 2">
            <a:extLst>
              <a:ext uri="{FF2B5EF4-FFF2-40B4-BE49-F238E27FC236}">
                <a16:creationId xmlns:a16="http://schemas.microsoft.com/office/drawing/2014/main" id="{48E37FF2-89CB-43AE-8460-EABF57AD4D46}"/>
              </a:ext>
            </a:extLst>
          </p:cNvPr>
          <p:cNvSpPr>
            <a:spLocks noGrp="1"/>
          </p:cNvSpPr>
          <p:nvPr>
            <p:ph idx="1"/>
          </p:nvPr>
        </p:nvSpPr>
        <p:spPr/>
        <p:txBody>
          <a:bodyPr/>
          <a:lstStyle/>
          <a:p>
            <a:pPr algn="just">
              <a:lnSpc>
                <a:spcPct val="150000"/>
              </a:lnSpc>
            </a:pPr>
            <a:r>
              <a:rPr lang="en-US" dirty="0"/>
              <a:t>Acute heart failure syndromes (AHFS) may be defined as new-onset, gradual, or rapidly worsening chronic HF signs and symptoms that require urgent therapy. </a:t>
            </a:r>
          </a:p>
          <a:p>
            <a:endParaRPr lang="en-US" dirty="0"/>
          </a:p>
        </p:txBody>
      </p:sp>
    </p:spTree>
    <p:extLst>
      <p:ext uri="{BB962C8B-B14F-4D97-AF65-F5344CB8AC3E}">
        <p14:creationId xmlns:p14="http://schemas.microsoft.com/office/powerpoint/2010/main" val="3033272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DFC43-CFD2-4BBD-ACE1-F4504ED97B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77A778-B14F-4F09-B715-3A68F481C1FC}"/>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B5287203-BCA0-40D8-9A7D-68E25626D163}"/>
              </a:ext>
            </a:extLst>
          </p:cNvPr>
          <p:cNvPicPr>
            <a:picLocks noChangeAspect="1"/>
          </p:cNvPicPr>
          <p:nvPr/>
        </p:nvPicPr>
        <p:blipFill>
          <a:blip r:embed="rId2"/>
          <a:stretch>
            <a:fillRect/>
          </a:stretch>
        </p:blipFill>
        <p:spPr>
          <a:xfrm>
            <a:off x="251520" y="44625"/>
            <a:ext cx="8568952" cy="6480720"/>
          </a:xfrm>
          <a:prstGeom prst="rect">
            <a:avLst/>
          </a:prstGeom>
        </p:spPr>
      </p:pic>
    </p:spTree>
    <p:extLst>
      <p:ext uri="{BB962C8B-B14F-4D97-AF65-F5344CB8AC3E}">
        <p14:creationId xmlns:p14="http://schemas.microsoft.com/office/powerpoint/2010/main" val="40056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14C0B-1414-4E42-B4C9-7B8AAA1C3AA6}"/>
              </a:ext>
            </a:extLst>
          </p:cNvPr>
          <p:cNvSpPr>
            <a:spLocks noGrp="1"/>
          </p:cNvSpPr>
          <p:nvPr>
            <p:ph type="title"/>
          </p:nvPr>
        </p:nvSpPr>
        <p:spPr/>
        <p:txBody>
          <a:bodyPr/>
          <a:lstStyle/>
          <a:p>
            <a:r>
              <a:rPr lang="en-US" dirty="0"/>
              <a:t>Key points:</a:t>
            </a:r>
          </a:p>
        </p:txBody>
      </p:sp>
      <p:sp>
        <p:nvSpPr>
          <p:cNvPr id="3" name="Content Placeholder 2">
            <a:extLst>
              <a:ext uri="{FF2B5EF4-FFF2-40B4-BE49-F238E27FC236}">
                <a16:creationId xmlns:a16="http://schemas.microsoft.com/office/drawing/2014/main" id="{09634FFC-1023-434A-9779-D5CFCC23A445}"/>
              </a:ext>
            </a:extLst>
          </p:cNvPr>
          <p:cNvSpPr>
            <a:spLocks noGrp="1"/>
          </p:cNvSpPr>
          <p:nvPr>
            <p:ph idx="1"/>
          </p:nvPr>
        </p:nvSpPr>
        <p:spPr/>
        <p:txBody>
          <a:bodyPr/>
          <a:lstStyle/>
          <a:p>
            <a:pPr algn="just"/>
            <a:r>
              <a:rPr lang="en-US" dirty="0"/>
              <a:t>The most common causes of heart failure are coronary artery disease (CAD), hypertension, and dilated cardiomyopathy. </a:t>
            </a:r>
          </a:p>
          <a:p>
            <a:pPr algn="just"/>
            <a:r>
              <a:rPr lang="en-US" dirty="0"/>
              <a:t>The sympathetic nervous system and the renin-angiotensin</a:t>
            </a:r>
            <a:r>
              <a:rPr lang="ar-IQ" dirty="0"/>
              <a:t> </a:t>
            </a:r>
            <a:r>
              <a:rPr lang="en-US" dirty="0"/>
              <a:t>aldosterone system (RAAS) involved in disease progression. </a:t>
            </a:r>
          </a:p>
          <a:p>
            <a:pPr algn="just"/>
            <a:r>
              <a:rPr lang="en-US" dirty="0"/>
              <a:t>Symptoms of left-sided heart failure include dyspnea, orthopnea, and paroxysmal nocturnal dyspnea (PND), whereas symptoms of right-sided heart failure include fluid retention, GI bloating, and fatigue. </a:t>
            </a:r>
          </a:p>
          <a:p>
            <a:endParaRPr lang="en-US" dirty="0"/>
          </a:p>
        </p:txBody>
      </p:sp>
    </p:spTree>
    <p:extLst>
      <p:ext uri="{BB962C8B-B14F-4D97-AF65-F5344CB8AC3E}">
        <p14:creationId xmlns:p14="http://schemas.microsoft.com/office/powerpoint/2010/main" val="234620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2311C-0861-488C-A003-9444CCC861E8}"/>
              </a:ext>
            </a:extLst>
          </p:cNvPr>
          <p:cNvSpPr>
            <a:spLocks noGrp="1"/>
          </p:cNvSpPr>
          <p:nvPr>
            <p:ph type="title"/>
          </p:nvPr>
        </p:nvSpPr>
        <p:spPr/>
        <p:txBody>
          <a:bodyPr/>
          <a:lstStyle/>
          <a:p>
            <a:r>
              <a:rPr lang="en-US" dirty="0"/>
              <a:t>Acute heart failure (ADHF)</a:t>
            </a:r>
          </a:p>
        </p:txBody>
      </p:sp>
      <p:sp>
        <p:nvSpPr>
          <p:cNvPr id="3" name="Content Placeholder 2">
            <a:extLst>
              <a:ext uri="{FF2B5EF4-FFF2-40B4-BE49-F238E27FC236}">
                <a16:creationId xmlns:a16="http://schemas.microsoft.com/office/drawing/2014/main" id="{22D11B21-CB6C-4F0C-85A7-FCCA3D101D97}"/>
              </a:ext>
            </a:extLst>
          </p:cNvPr>
          <p:cNvSpPr>
            <a:spLocks noGrp="1"/>
          </p:cNvSpPr>
          <p:nvPr>
            <p:ph idx="1"/>
          </p:nvPr>
        </p:nvSpPr>
        <p:spPr/>
        <p:txBody>
          <a:bodyPr>
            <a:normAutofit fontScale="85000" lnSpcReduction="10000"/>
          </a:bodyPr>
          <a:lstStyle/>
          <a:p>
            <a:pPr marL="0" indent="0" algn="just" rtl="0">
              <a:buNone/>
            </a:pPr>
            <a:r>
              <a:rPr lang="en-US" dirty="0"/>
              <a:t>After 6 months, the patient returns to the clinic complaining of </a:t>
            </a:r>
            <a:r>
              <a:rPr lang="en-US" u="sng" dirty="0"/>
              <a:t>extreme SOB with any activity</a:t>
            </a:r>
            <a:r>
              <a:rPr lang="en-US" dirty="0"/>
              <a:t>, as </a:t>
            </a:r>
            <a:r>
              <a:rPr lang="en-US" u="sng" dirty="0"/>
              <a:t>well as at </a:t>
            </a:r>
            <a:r>
              <a:rPr lang="en-US" dirty="0"/>
              <a:t>rest. He sleeps sitting up due to severe orthopnea, can only eat a few bites of a meal and then feels full and nauseous, and </a:t>
            </a:r>
            <a:r>
              <a:rPr lang="en-US" u="sng" dirty="0"/>
              <a:t>states he has gained 22 </a:t>
            </a:r>
            <a:r>
              <a:rPr lang="en-US" u="sng" dirty="0" err="1"/>
              <a:t>lb</a:t>
            </a:r>
            <a:r>
              <a:rPr lang="en-US" u="sng" dirty="0"/>
              <a:t> (10 kg) from his baseline weight. He is also profoundly dizzy when standing </a:t>
            </a:r>
            <a:r>
              <a:rPr lang="en-US" dirty="0"/>
              <a:t>up from a chair and bending over. He states that he does not feel </a:t>
            </a:r>
            <a:r>
              <a:rPr lang="en-US" u="sng" dirty="0"/>
              <a:t>his furosemide </a:t>
            </a:r>
            <a:r>
              <a:rPr lang="en-US" dirty="0"/>
              <a:t>therapy is working. He is admitted to the cardiology unit.</a:t>
            </a:r>
          </a:p>
          <a:p>
            <a:pPr marL="0" indent="0" algn="just" rtl="0">
              <a:buNone/>
            </a:pPr>
            <a:r>
              <a:rPr lang="en-US" dirty="0"/>
              <a:t>SH: Admits </a:t>
            </a:r>
            <a:r>
              <a:rPr lang="en-US" u="sng" dirty="0"/>
              <a:t>to resuming previous alcohol intake; additionally, he has been eating out in restaurants more often </a:t>
            </a:r>
            <a:r>
              <a:rPr lang="en-US" dirty="0"/>
              <a:t>in the past 2 weeks</a:t>
            </a:r>
          </a:p>
          <a:p>
            <a:pPr marL="0" indent="0" algn="just" rtl="0">
              <a:buNone/>
            </a:pPr>
            <a:endParaRPr lang="en-US" dirty="0"/>
          </a:p>
          <a:p>
            <a:pPr marL="0" indent="0" algn="just" rtl="0">
              <a:buNone/>
            </a:pPr>
            <a:r>
              <a:rPr lang="en-US" dirty="0"/>
              <a:t>Meds: Atorvastatin 40 mg once daily</a:t>
            </a:r>
            <a:r>
              <a:rPr lang="en-US" u="sng" dirty="0"/>
              <a:t>, lisinopril 10 mg </a:t>
            </a:r>
            <a:r>
              <a:rPr lang="en-US" dirty="0"/>
              <a:t>once daily, furosemide 80 mg twice daily, glipizide 10 mg twice daily for diabetes, metformin 1000 mg twice daily for diabetes, nitroglycerin 0.4 mg sublingual as needed, multivitamin daily, aspirin 325 mg daily</a:t>
            </a:r>
          </a:p>
        </p:txBody>
      </p:sp>
    </p:spTree>
    <p:extLst>
      <p:ext uri="{BB962C8B-B14F-4D97-AF65-F5344CB8AC3E}">
        <p14:creationId xmlns:p14="http://schemas.microsoft.com/office/powerpoint/2010/main" val="1343461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FF792-7813-43A4-B342-EDB0199D1D4A}"/>
              </a:ext>
            </a:extLst>
          </p:cNvPr>
          <p:cNvSpPr>
            <a:spLocks noGrp="1"/>
          </p:cNvSpPr>
          <p:nvPr>
            <p:ph type="title"/>
          </p:nvPr>
        </p:nvSpPr>
        <p:spPr/>
        <p:txBody>
          <a:bodyPr/>
          <a:lstStyle/>
          <a:p>
            <a:r>
              <a:rPr lang="en-US" dirty="0"/>
              <a:t>Physical examination</a:t>
            </a:r>
          </a:p>
        </p:txBody>
      </p:sp>
      <p:sp>
        <p:nvSpPr>
          <p:cNvPr id="3" name="Content Placeholder 2">
            <a:extLst>
              <a:ext uri="{FF2B5EF4-FFF2-40B4-BE49-F238E27FC236}">
                <a16:creationId xmlns:a16="http://schemas.microsoft.com/office/drawing/2014/main" id="{CFE4FA8B-D6F4-49C1-99E9-D6081D40BA1D}"/>
              </a:ext>
            </a:extLst>
          </p:cNvPr>
          <p:cNvSpPr>
            <a:spLocks noGrp="1"/>
          </p:cNvSpPr>
          <p:nvPr>
            <p:ph idx="1"/>
          </p:nvPr>
        </p:nvSpPr>
        <p:spPr/>
        <p:txBody>
          <a:bodyPr>
            <a:normAutofit/>
          </a:bodyPr>
          <a:lstStyle/>
          <a:p>
            <a:pPr algn="just" rtl="0"/>
            <a:r>
              <a:rPr lang="en-US" dirty="0"/>
              <a:t>VS: BP 96/54 mm Hg, pulse 102 beats/min and regular,</a:t>
            </a:r>
          </a:p>
          <a:p>
            <a:pPr algn="just" rtl="0"/>
            <a:r>
              <a:rPr lang="en-US" dirty="0"/>
              <a:t>respiratory rate 22/minute, </a:t>
            </a:r>
            <a:r>
              <a:rPr lang="en-US" u="sng" dirty="0"/>
              <a:t>temperature 37</a:t>
            </a:r>
            <a:r>
              <a:rPr lang="en-US" dirty="0"/>
              <a:t>°C (98.6°F),</a:t>
            </a:r>
          </a:p>
          <a:p>
            <a:pPr algn="just" rtl="0"/>
            <a:r>
              <a:rPr lang="en-US" dirty="0" err="1"/>
              <a:t>Wt</a:t>
            </a:r>
            <a:r>
              <a:rPr lang="en-US" dirty="0"/>
              <a:t> 273 </a:t>
            </a:r>
            <a:r>
              <a:rPr lang="en-US" u="sng" dirty="0" err="1"/>
              <a:t>lb</a:t>
            </a:r>
            <a:r>
              <a:rPr lang="en-US" u="sng" dirty="0"/>
              <a:t> (124 kg), BMI 41.5 kg</a:t>
            </a:r>
            <a:r>
              <a:rPr lang="en-US" dirty="0"/>
              <a:t>/m2</a:t>
            </a:r>
          </a:p>
          <a:p>
            <a:pPr algn="just" rtl="0"/>
            <a:r>
              <a:rPr lang="en-US" dirty="0"/>
              <a:t>Lungs: There are rales present bilaterally</a:t>
            </a:r>
          </a:p>
          <a:p>
            <a:pPr algn="just" rtl="0"/>
            <a:r>
              <a:rPr lang="en-US" dirty="0"/>
              <a:t>CV: Regular rate and rhythm with normal S1 and S2; there is an S3 and an S4; a 4/6 systolic ejection murmur is present</a:t>
            </a:r>
          </a:p>
        </p:txBody>
      </p:sp>
    </p:spTree>
    <p:extLst>
      <p:ext uri="{BB962C8B-B14F-4D97-AF65-F5344CB8AC3E}">
        <p14:creationId xmlns:p14="http://schemas.microsoft.com/office/powerpoint/2010/main" val="1679454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57372-34C0-4A05-8326-C055E0F1DA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D336A02-8748-47A4-AAE7-677A0B307056}"/>
              </a:ext>
            </a:extLst>
          </p:cNvPr>
          <p:cNvSpPr>
            <a:spLocks noGrp="1"/>
          </p:cNvSpPr>
          <p:nvPr>
            <p:ph idx="1"/>
          </p:nvPr>
        </p:nvSpPr>
        <p:spPr/>
        <p:txBody>
          <a:bodyPr>
            <a:normAutofit/>
          </a:bodyPr>
          <a:lstStyle/>
          <a:p>
            <a:pPr algn="l" rtl="0"/>
            <a:r>
              <a:rPr lang="en-US" dirty="0"/>
              <a:t>jugular veins are distended, JVP is 11 cm above sternal angle</a:t>
            </a:r>
          </a:p>
          <a:p>
            <a:pPr algn="l" rtl="0"/>
            <a:r>
              <a:rPr lang="en-US" dirty="0"/>
              <a:t>Abd: Hard, tender, and bowel sounds are present; 3+ pitting edema of extremities is observed</a:t>
            </a:r>
          </a:p>
          <a:p>
            <a:pPr algn="l" rtl="0"/>
            <a:r>
              <a:rPr lang="en-US" dirty="0"/>
              <a:t>CXR: Bilateral pleural effusions and cardiomegaly</a:t>
            </a:r>
          </a:p>
          <a:p>
            <a:pPr algn="l" rtl="0"/>
            <a:r>
              <a:rPr lang="en-US" dirty="0"/>
              <a:t>Echo: EF = 20% (0.20)</a:t>
            </a:r>
          </a:p>
          <a:p>
            <a:pPr algn="l" rtl="0"/>
            <a:r>
              <a:rPr lang="en-US" dirty="0"/>
              <a:t>Pertinent labs: </a:t>
            </a:r>
            <a:r>
              <a:rPr lang="en-US" u="sng" dirty="0"/>
              <a:t>BNP 740 </a:t>
            </a:r>
            <a:r>
              <a:rPr lang="en-US" dirty="0" err="1"/>
              <a:t>pg</a:t>
            </a:r>
            <a:r>
              <a:rPr lang="en-US" dirty="0"/>
              <a:t>/mL (740 ng/L; 214 </a:t>
            </a:r>
            <a:r>
              <a:rPr lang="en-US" dirty="0" err="1"/>
              <a:t>pmol</a:t>
            </a:r>
            <a:r>
              <a:rPr lang="en-US" dirty="0"/>
              <a:t>/L),</a:t>
            </a:r>
            <a:r>
              <a:rPr lang="en-US" i="1" dirty="0"/>
              <a:t>?</a:t>
            </a:r>
            <a:endParaRPr lang="en-US" dirty="0"/>
          </a:p>
        </p:txBody>
      </p:sp>
    </p:spTree>
    <p:extLst>
      <p:ext uri="{BB962C8B-B14F-4D97-AF65-F5344CB8AC3E}">
        <p14:creationId xmlns:p14="http://schemas.microsoft.com/office/powerpoint/2010/main" val="886500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46BDA-899F-4B1D-887E-3987CB198DE7}"/>
              </a:ext>
            </a:extLst>
          </p:cNvPr>
          <p:cNvSpPr>
            <a:spLocks noGrp="1"/>
          </p:cNvSpPr>
          <p:nvPr>
            <p:ph type="title"/>
          </p:nvPr>
        </p:nvSpPr>
        <p:spPr/>
        <p:txBody>
          <a:bodyPr/>
          <a:lstStyle/>
          <a:p>
            <a:r>
              <a:rPr lang="en-US" dirty="0"/>
              <a:t>Lab data</a:t>
            </a:r>
          </a:p>
        </p:txBody>
      </p:sp>
      <p:sp>
        <p:nvSpPr>
          <p:cNvPr id="3" name="Content Placeholder 2">
            <a:extLst>
              <a:ext uri="{FF2B5EF4-FFF2-40B4-BE49-F238E27FC236}">
                <a16:creationId xmlns:a16="http://schemas.microsoft.com/office/drawing/2014/main" id="{10CC2336-35CB-4F13-B070-3D899DAF22C4}"/>
              </a:ext>
            </a:extLst>
          </p:cNvPr>
          <p:cNvSpPr>
            <a:spLocks noGrp="1"/>
          </p:cNvSpPr>
          <p:nvPr>
            <p:ph idx="1"/>
          </p:nvPr>
        </p:nvSpPr>
        <p:spPr/>
        <p:txBody>
          <a:bodyPr>
            <a:normAutofit fontScale="85000" lnSpcReduction="20000"/>
          </a:bodyPr>
          <a:lstStyle/>
          <a:p>
            <a:pPr marL="0" indent="0" algn="just" rtl="0">
              <a:buNone/>
            </a:pPr>
            <a:endParaRPr lang="en-US" dirty="0"/>
          </a:p>
          <a:p>
            <a:pPr algn="just" rtl="0"/>
            <a:r>
              <a:rPr lang="en-US" dirty="0"/>
              <a:t>K: 4.2 </a:t>
            </a:r>
            <a:r>
              <a:rPr lang="en-US" dirty="0" err="1"/>
              <a:t>mEq</a:t>
            </a:r>
            <a:r>
              <a:rPr lang="en-US" dirty="0"/>
              <a:t>/L (4.2 mmol/L), BUN 64 mg/dL (22.8 mmol/L),</a:t>
            </a:r>
          </a:p>
          <a:p>
            <a:pPr algn="just" rtl="0"/>
            <a:r>
              <a:rPr lang="en-US" dirty="0" err="1"/>
              <a:t>SCr</a:t>
            </a:r>
            <a:r>
              <a:rPr lang="en-US" dirty="0"/>
              <a:t> 2.4 mg/dL (212 </a:t>
            </a:r>
            <a:r>
              <a:rPr lang="el-GR" dirty="0"/>
              <a:t>μ</a:t>
            </a:r>
            <a:r>
              <a:rPr lang="en-US" dirty="0"/>
              <a:t>mol/L), Mg 1.8 </a:t>
            </a:r>
            <a:r>
              <a:rPr lang="en-US" dirty="0" err="1"/>
              <a:t>mEq</a:t>
            </a:r>
            <a:r>
              <a:rPr lang="en-US" dirty="0"/>
              <a:t>/L (0.9 mmol/L);</a:t>
            </a:r>
          </a:p>
          <a:p>
            <a:pPr algn="just" rtl="0"/>
            <a:r>
              <a:rPr lang="en-US" dirty="0"/>
              <a:t>A pulmonary catheter is placed, revealing the following: </a:t>
            </a:r>
            <a:r>
              <a:rPr lang="en-US" u="sng" dirty="0"/>
              <a:t>PCWP</a:t>
            </a:r>
          </a:p>
          <a:p>
            <a:pPr marL="0" indent="0" algn="just" rtl="0">
              <a:buNone/>
            </a:pPr>
            <a:r>
              <a:rPr lang="it-IT" u="sng" dirty="0"/>
              <a:t>    37 mm Hg (4.9 kPa); CI 2.5 L/min/m2 </a:t>
            </a:r>
          </a:p>
          <a:p>
            <a:pPr algn="just" rtl="0"/>
            <a:r>
              <a:rPr lang="en-US" i="1" dirty="0"/>
              <a:t>What NYHA functional class, ACC/AHA stage, and hemodynamic subset is the patient currently in?</a:t>
            </a:r>
          </a:p>
          <a:p>
            <a:pPr algn="just" rtl="0"/>
            <a:r>
              <a:rPr lang="en-US" i="1" dirty="0"/>
              <a:t>What are your initial treatment goals?</a:t>
            </a:r>
          </a:p>
          <a:p>
            <a:pPr algn="just" rtl="0"/>
            <a:r>
              <a:rPr lang="en-US" i="1" dirty="0"/>
              <a:t>What pharmacologic agents are appropriate to use at this time?</a:t>
            </a:r>
          </a:p>
          <a:p>
            <a:pPr algn="just" rtl="0"/>
            <a:r>
              <a:rPr lang="en-US" i="1" dirty="0"/>
              <a:t>Identify a monitoring plan to assess for efficacy and toxicity of</a:t>
            </a:r>
          </a:p>
          <a:p>
            <a:pPr marL="0" indent="0" algn="just" rtl="0">
              <a:buNone/>
            </a:pPr>
            <a:r>
              <a:rPr lang="en-US" i="1" dirty="0"/>
              <a:t>   the recommended drug therapy.</a:t>
            </a:r>
          </a:p>
          <a:p>
            <a:pPr algn="just" rtl="0"/>
            <a:r>
              <a:rPr lang="en-US" i="1" dirty="0"/>
              <a:t>Once symptoms are improved, how would you optimize oral</a:t>
            </a:r>
          </a:p>
          <a:p>
            <a:pPr marL="0" indent="0" algn="just" rtl="0">
              <a:buNone/>
            </a:pPr>
            <a:r>
              <a:rPr lang="en-US" i="1" dirty="0"/>
              <a:t>medication therapy for this patient’s HF</a:t>
            </a:r>
            <a:endParaRPr lang="en-US" dirty="0"/>
          </a:p>
        </p:txBody>
      </p:sp>
    </p:spTree>
    <p:extLst>
      <p:ext uri="{BB962C8B-B14F-4D97-AF65-F5344CB8AC3E}">
        <p14:creationId xmlns:p14="http://schemas.microsoft.com/office/powerpoint/2010/main" val="2034876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A98A9-41B6-4653-A403-43EC23C8B38B}"/>
              </a:ext>
            </a:extLst>
          </p:cNvPr>
          <p:cNvSpPr>
            <a:spLocks noGrp="1"/>
          </p:cNvSpPr>
          <p:nvPr>
            <p:ph type="title"/>
          </p:nvPr>
        </p:nvSpPr>
        <p:spPr/>
        <p:txBody>
          <a:bodyPr>
            <a:normAutofit fontScale="90000"/>
          </a:bodyPr>
          <a:lstStyle/>
          <a:p>
            <a:r>
              <a:rPr lang="en-US" dirty="0"/>
              <a:t>Treatment of acute heart failure and Desired Therapeutic Outcomes </a:t>
            </a:r>
          </a:p>
        </p:txBody>
      </p:sp>
      <p:sp>
        <p:nvSpPr>
          <p:cNvPr id="3" name="Content Placeholder 2">
            <a:extLst>
              <a:ext uri="{FF2B5EF4-FFF2-40B4-BE49-F238E27FC236}">
                <a16:creationId xmlns:a16="http://schemas.microsoft.com/office/drawing/2014/main" id="{D0813C9E-1643-42B8-AE19-FEF7A0730474}"/>
              </a:ext>
            </a:extLst>
          </p:cNvPr>
          <p:cNvSpPr>
            <a:spLocks noGrp="1"/>
          </p:cNvSpPr>
          <p:nvPr>
            <p:ph idx="1"/>
          </p:nvPr>
        </p:nvSpPr>
        <p:spPr/>
        <p:txBody>
          <a:bodyPr/>
          <a:lstStyle/>
          <a:p>
            <a:r>
              <a:rPr lang="en-US" dirty="0"/>
              <a:t>correct the underlying precipitating factor(s); (cardiac, metabolic or patient related)</a:t>
            </a:r>
          </a:p>
          <a:p>
            <a:r>
              <a:rPr lang="en-US" dirty="0"/>
              <a:t> relieve the patient’s symptoms and improve hemodynamics.</a:t>
            </a:r>
          </a:p>
          <a:p>
            <a:r>
              <a:rPr lang="en-US" dirty="0"/>
              <a:t>optimize a chronic oral medication regimen and  educate the patient, reinforcing adherence to lifestyle modifications and the drug regimen (dose and SE). </a:t>
            </a:r>
          </a:p>
          <a:p>
            <a:r>
              <a:rPr lang="en-US" dirty="0"/>
              <a:t>Oral agents: β-blockers, ACE inhibitors or ARBs, and aldosterone antagonists should be initiated as soon as possible during the hospitalization(contribute to improvement in hemodynamics). </a:t>
            </a:r>
          </a:p>
          <a:p>
            <a:endParaRPr lang="en-US" dirty="0"/>
          </a:p>
        </p:txBody>
      </p:sp>
    </p:spTree>
    <p:extLst>
      <p:ext uri="{BB962C8B-B14F-4D97-AF65-F5344CB8AC3E}">
        <p14:creationId xmlns:p14="http://schemas.microsoft.com/office/powerpoint/2010/main" val="3514351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26A3D-6BBE-4B41-9F73-32F34697C2D3}"/>
              </a:ext>
            </a:extLst>
          </p:cNvPr>
          <p:cNvSpPr>
            <a:spLocks noGrp="1"/>
          </p:cNvSpPr>
          <p:nvPr>
            <p:ph type="title"/>
          </p:nvPr>
        </p:nvSpPr>
        <p:spPr/>
        <p:txBody>
          <a:bodyPr/>
          <a:lstStyle/>
          <a:p>
            <a:r>
              <a:rPr lang="en-US" dirty="0"/>
              <a:t>Pharmacologic Approaches to Treatment of AHF </a:t>
            </a:r>
          </a:p>
        </p:txBody>
      </p:sp>
      <p:sp>
        <p:nvSpPr>
          <p:cNvPr id="3" name="Content Placeholder 2">
            <a:extLst>
              <a:ext uri="{FF2B5EF4-FFF2-40B4-BE49-F238E27FC236}">
                <a16:creationId xmlns:a16="http://schemas.microsoft.com/office/drawing/2014/main" id="{36E180F4-B5C7-4120-8253-6BE6F14C5E31}"/>
              </a:ext>
            </a:extLst>
          </p:cNvPr>
          <p:cNvSpPr>
            <a:spLocks noGrp="1"/>
          </p:cNvSpPr>
          <p:nvPr>
            <p:ph idx="1"/>
          </p:nvPr>
        </p:nvSpPr>
        <p:spPr/>
        <p:txBody>
          <a:bodyPr/>
          <a:lstStyle/>
          <a:p>
            <a:r>
              <a:rPr lang="en-US" dirty="0"/>
              <a:t>Diuretics </a:t>
            </a:r>
          </a:p>
          <a:p>
            <a:r>
              <a:rPr lang="en-US" dirty="0"/>
              <a:t>Loop diuretics, including furosemide, bumetanide, and torsemide (DOC)</a:t>
            </a:r>
          </a:p>
          <a:p>
            <a:r>
              <a:rPr lang="en-US" dirty="0"/>
              <a:t>Diuretics decrease preload by functional </a:t>
            </a:r>
            <a:r>
              <a:rPr lang="en-US" dirty="0" err="1"/>
              <a:t>venodilation</a:t>
            </a:r>
            <a:r>
              <a:rPr lang="en-US" dirty="0"/>
              <a:t> within 5 to 15 minutes of administration and subsequently by an increase in sodium and water excretion. This provides rapid improvement in symptoms of pulmonary congestion. </a:t>
            </a:r>
          </a:p>
          <a:p>
            <a:r>
              <a:rPr lang="en-US" dirty="0"/>
              <a:t> Route </a:t>
            </a:r>
          </a:p>
          <a:p>
            <a:r>
              <a:rPr lang="en-US" dirty="0"/>
              <a:t>Bolus injection should be administered at a rate not exceeding 4 mg per minute to avoid ototoxicity </a:t>
            </a:r>
          </a:p>
          <a:p>
            <a:endParaRPr lang="en-US" dirty="0"/>
          </a:p>
        </p:txBody>
      </p:sp>
    </p:spTree>
    <p:extLst>
      <p:ext uri="{BB962C8B-B14F-4D97-AF65-F5344CB8AC3E}">
        <p14:creationId xmlns:p14="http://schemas.microsoft.com/office/powerpoint/2010/main" val="3789335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64EF3-057E-4B36-BC8C-00CA0B401ED9}"/>
              </a:ext>
            </a:extLst>
          </p:cNvPr>
          <p:cNvSpPr>
            <a:spLocks noGrp="1"/>
          </p:cNvSpPr>
          <p:nvPr>
            <p:ph type="title"/>
          </p:nvPr>
        </p:nvSpPr>
        <p:spPr/>
        <p:txBody>
          <a:bodyPr/>
          <a:lstStyle/>
          <a:p>
            <a:r>
              <a:rPr lang="en-US" dirty="0"/>
              <a:t>Vasodilators </a:t>
            </a:r>
            <a:br>
              <a:rPr lang="en-US" dirty="0"/>
            </a:br>
            <a:endParaRPr lang="en-US" dirty="0"/>
          </a:p>
        </p:txBody>
      </p:sp>
      <p:sp>
        <p:nvSpPr>
          <p:cNvPr id="3" name="Content Placeholder 2">
            <a:extLst>
              <a:ext uri="{FF2B5EF4-FFF2-40B4-BE49-F238E27FC236}">
                <a16:creationId xmlns:a16="http://schemas.microsoft.com/office/drawing/2014/main" id="{C8FFC576-AFF2-45E3-BF65-A3F038911BB1}"/>
              </a:ext>
            </a:extLst>
          </p:cNvPr>
          <p:cNvSpPr>
            <a:spLocks noGrp="1"/>
          </p:cNvSpPr>
          <p:nvPr>
            <p:ph idx="1"/>
          </p:nvPr>
        </p:nvSpPr>
        <p:spPr/>
        <p:txBody>
          <a:bodyPr/>
          <a:lstStyle/>
          <a:p>
            <a:r>
              <a:rPr lang="en-US" dirty="0"/>
              <a:t>IV vasodilators cause a rapid decrease in arterial tone (After load), resulting in a decrease in SVR and a subsequent increase in SV and CO. </a:t>
            </a:r>
          </a:p>
          <a:p>
            <a:r>
              <a:rPr lang="en-US" dirty="0"/>
              <a:t>Additionally, vasodilators reduce ventricular filling pressures (PCWP) (preload) within 24 to 48 hours, reduce myocardial oxygen consumption, and decrease ventricular workload. </a:t>
            </a:r>
          </a:p>
          <a:p>
            <a:r>
              <a:rPr lang="en-US" dirty="0"/>
              <a:t>Nitroglycerin, nitroprusside, and </a:t>
            </a:r>
            <a:r>
              <a:rPr lang="en-US" dirty="0" err="1"/>
              <a:t>nesiritide</a:t>
            </a:r>
            <a:endParaRPr lang="en-US" dirty="0"/>
          </a:p>
        </p:txBody>
      </p:sp>
    </p:spTree>
    <p:extLst>
      <p:ext uri="{BB962C8B-B14F-4D97-AF65-F5344CB8AC3E}">
        <p14:creationId xmlns:p14="http://schemas.microsoft.com/office/powerpoint/2010/main" val="548655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6E5FE-B21B-4210-A9EF-5218FBBCA244}"/>
              </a:ext>
            </a:extLst>
          </p:cNvPr>
          <p:cNvSpPr>
            <a:spLocks noGrp="1"/>
          </p:cNvSpPr>
          <p:nvPr>
            <p:ph type="title"/>
          </p:nvPr>
        </p:nvSpPr>
        <p:spPr/>
        <p:txBody>
          <a:bodyPr/>
          <a:lstStyle/>
          <a:p>
            <a:r>
              <a:rPr lang="en-US" dirty="0"/>
              <a:t>Inotropic agents </a:t>
            </a:r>
          </a:p>
        </p:txBody>
      </p:sp>
      <p:sp>
        <p:nvSpPr>
          <p:cNvPr id="3" name="Content Placeholder 2">
            <a:extLst>
              <a:ext uri="{FF2B5EF4-FFF2-40B4-BE49-F238E27FC236}">
                <a16:creationId xmlns:a16="http://schemas.microsoft.com/office/drawing/2014/main" id="{B1E15B34-E77B-40AD-B6B1-47DBE3C27F98}"/>
              </a:ext>
            </a:extLst>
          </p:cNvPr>
          <p:cNvSpPr>
            <a:spLocks noGrp="1"/>
          </p:cNvSpPr>
          <p:nvPr>
            <p:ph idx="1"/>
          </p:nvPr>
        </p:nvSpPr>
        <p:spPr/>
        <p:txBody>
          <a:bodyPr/>
          <a:lstStyle/>
          <a:p>
            <a:r>
              <a:rPr lang="en-US" dirty="0"/>
              <a:t>This class include dopamine, dobutamine and milrinone </a:t>
            </a:r>
          </a:p>
          <a:p>
            <a:r>
              <a:rPr lang="en-US" dirty="0"/>
              <a:t>Used in patients with decreased CO( COOL SUBSETS)</a:t>
            </a:r>
          </a:p>
          <a:p>
            <a:r>
              <a:rPr lang="en-US" dirty="0"/>
              <a:t>dopamine, dobutamine need beta receptors to act while milrinone is not</a:t>
            </a:r>
          </a:p>
          <a:p>
            <a:endParaRPr lang="en-US" dirty="0"/>
          </a:p>
        </p:txBody>
      </p:sp>
    </p:spTree>
    <p:extLst>
      <p:ext uri="{BB962C8B-B14F-4D97-AF65-F5344CB8AC3E}">
        <p14:creationId xmlns:p14="http://schemas.microsoft.com/office/powerpoint/2010/main" val="30368256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49C54-3ABB-4D3F-B56A-DD51CF77C1D0}"/>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957AFCDE-D568-4198-9F2C-7ED53BC45CB2}"/>
              </a:ext>
            </a:extLst>
          </p:cNvPr>
          <p:cNvSpPr>
            <a:spLocks noGrp="1"/>
          </p:cNvSpPr>
          <p:nvPr>
            <p:ph idx="1"/>
          </p:nvPr>
        </p:nvSpPr>
        <p:spPr/>
        <p:txBody>
          <a:bodyPr/>
          <a:lstStyle/>
          <a:p>
            <a:r>
              <a:rPr lang="en-US" dirty="0"/>
              <a:t>Pharmacotherapy principle and practice 2016</a:t>
            </a:r>
          </a:p>
          <a:p>
            <a:endParaRPr lang="en-US" dirty="0"/>
          </a:p>
        </p:txBody>
      </p:sp>
    </p:spTree>
    <p:extLst>
      <p:ext uri="{BB962C8B-B14F-4D97-AF65-F5344CB8AC3E}">
        <p14:creationId xmlns:p14="http://schemas.microsoft.com/office/powerpoint/2010/main" val="991017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DA043-F6AC-4740-8A83-36A92BBADB3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98601B5-D24D-4082-B132-D3C27769B1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44624"/>
            <a:ext cx="9001000" cy="6696744"/>
          </a:xfrm>
        </p:spPr>
      </p:pic>
    </p:spTree>
    <p:extLst>
      <p:ext uri="{BB962C8B-B14F-4D97-AF65-F5344CB8AC3E}">
        <p14:creationId xmlns:p14="http://schemas.microsoft.com/office/powerpoint/2010/main" val="303878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EA1-C2AE-4374-B492-F622357EB06F}"/>
              </a:ext>
            </a:extLst>
          </p:cNvPr>
          <p:cNvSpPr>
            <a:spLocks noGrp="1"/>
          </p:cNvSpPr>
          <p:nvPr>
            <p:ph type="title"/>
          </p:nvPr>
        </p:nvSpPr>
        <p:spPr/>
        <p:txBody>
          <a:bodyPr/>
          <a:lstStyle/>
          <a:p>
            <a:r>
              <a:rPr lang="en-US" dirty="0"/>
              <a:t>Chief complaints </a:t>
            </a:r>
          </a:p>
        </p:txBody>
      </p:sp>
      <p:sp>
        <p:nvSpPr>
          <p:cNvPr id="3" name="Content Placeholder 2">
            <a:extLst>
              <a:ext uri="{FF2B5EF4-FFF2-40B4-BE49-F238E27FC236}">
                <a16:creationId xmlns:a16="http://schemas.microsoft.com/office/drawing/2014/main" id="{6A0B2132-5C5A-4C54-A765-EDB444621D0A}"/>
              </a:ext>
            </a:extLst>
          </p:cNvPr>
          <p:cNvSpPr>
            <a:spLocks noGrp="1"/>
          </p:cNvSpPr>
          <p:nvPr>
            <p:ph idx="1"/>
          </p:nvPr>
        </p:nvSpPr>
        <p:spPr>
          <a:xfrm>
            <a:off x="467544" y="1266875"/>
            <a:ext cx="7632848" cy="3880773"/>
          </a:xfrm>
        </p:spPr>
        <p:txBody>
          <a:bodyPr>
            <a:noAutofit/>
          </a:bodyPr>
          <a:lstStyle/>
          <a:p>
            <a:pPr marL="0" indent="0" algn="just" rtl="0">
              <a:buNone/>
            </a:pPr>
            <a:r>
              <a:rPr lang="en-US" sz="2000" dirty="0"/>
              <a:t>A 68-year-old man with a history of known CAD and type 2 diabetes mellitus presents for a belated follow-up clinic visit (his last visit was 2 years ago). </a:t>
            </a:r>
          </a:p>
          <a:p>
            <a:pPr marL="0" indent="0" algn="just" rtl="0">
              <a:buNone/>
            </a:pPr>
            <a:r>
              <a:rPr lang="en-US" sz="2000" dirty="0"/>
              <a:t>His most bothersome complaint is </a:t>
            </a:r>
            <a:r>
              <a:rPr lang="en-US" sz="2000" u="sng" dirty="0"/>
              <a:t>SOB at night when lying down </a:t>
            </a:r>
            <a:r>
              <a:rPr lang="en-US" sz="2000" dirty="0"/>
              <a:t>flat; he has to </a:t>
            </a:r>
            <a:r>
              <a:rPr lang="en-US" sz="2000" u="sng" dirty="0"/>
              <a:t>sleep on three pillows </a:t>
            </a:r>
            <a:r>
              <a:rPr lang="en-US" sz="2000" dirty="0"/>
              <a:t>to get adequate rest and sometimes even that does not help. Although he used to be able to walk a few blocks and two to three flights of stairs</a:t>
            </a:r>
            <a:r>
              <a:rPr lang="ar-IQ" sz="2000" dirty="0"/>
              <a:t> </a:t>
            </a:r>
            <a:r>
              <a:rPr lang="en-US" sz="2000" dirty="0"/>
              <a:t>comfortably before getting breathless, he </a:t>
            </a:r>
            <a:r>
              <a:rPr lang="en-US" sz="2000" u="sng" dirty="0"/>
              <a:t>has had increasing symptoms after one flight of stairs</a:t>
            </a:r>
            <a:r>
              <a:rPr lang="en-US" sz="2000" dirty="0"/>
              <a:t>.  He also </a:t>
            </a:r>
            <a:r>
              <a:rPr lang="en-US" sz="2000" u="sng" dirty="0"/>
              <a:t>notes his ankles are always swollen and </a:t>
            </a:r>
            <a:r>
              <a:rPr lang="en-US" sz="2000" dirty="0"/>
              <a:t>his shoes no longer fit; therefore he only wears slippers. Additionally, </a:t>
            </a:r>
            <a:r>
              <a:rPr lang="en-US" sz="2000" u="sng" dirty="0"/>
              <a:t>he has difficulty finishing his meals due to bloating and nausea, and overall his appetite is decreased.</a:t>
            </a:r>
          </a:p>
          <a:p>
            <a:pPr marL="0" indent="0" algn="just" rtl="0">
              <a:buNone/>
            </a:pPr>
            <a:r>
              <a:rPr lang="en-US" sz="2000" i="1" dirty="0">
                <a:solidFill>
                  <a:srgbClr val="FF0000"/>
                </a:solidFill>
              </a:rPr>
              <a:t>What information is suggestive of a diagnosis of HF?</a:t>
            </a:r>
          </a:p>
          <a:p>
            <a:pPr marL="0" indent="0" algn="just" rtl="0">
              <a:buNone/>
            </a:pPr>
            <a:r>
              <a:rPr lang="en-US" sz="2000" i="1" dirty="0">
                <a:solidFill>
                  <a:srgbClr val="FF0000"/>
                </a:solidFill>
              </a:rPr>
              <a:t>What additional information do you need to know before creating a treatment plan?</a:t>
            </a:r>
            <a:endParaRPr lang="en-US" sz="2000" dirty="0">
              <a:solidFill>
                <a:srgbClr val="FF0000"/>
              </a:solidFill>
            </a:endParaRPr>
          </a:p>
        </p:txBody>
      </p:sp>
    </p:spTree>
    <p:extLst>
      <p:ext uri="{BB962C8B-B14F-4D97-AF65-F5344CB8AC3E}">
        <p14:creationId xmlns:p14="http://schemas.microsoft.com/office/powerpoint/2010/main" val="341214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BA1EDA-19F2-403C-AA6A-C5E07F1CD468}"/>
              </a:ext>
            </a:extLst>
          </p:cNvPr>
          <p:cNvSpPr>
            <a:spLocks noGrp="1"/>
          </p:cNvSpPr>
          <p:nvPr>
            <p:ph type="title"/>
          </p:nvPr>
        </p:nvSpPr>
        <p:spPr/>
        <p:txBody>
          <a:bodyPr>
            <a:normAutofit fontScale="90000"/>
          </a:bodyPr>
          <a:lstStyle/>
          <a:p>
            <a:r>
              <a:rPr lang="en-US" dirty="0"/>
              <a:t>Medical History, Physical Examination, and Diagnostic Tests</a:t>
            </a:r>
          </a:p>
        </p:txBody>
      </p:sp>
      <p:sp>
        <p:nvSpPr>
          <p:cNvPr id="5" name="Content Placeholder 4">
            <a:extLst>
              <a:ext uri="{FF2B5EF4-FFF2-40B4-BE49-F238E27FC236}">
                <a16:creationId xmlns:a16="http://schemas.microsoft.com/office/drawing/2014/main" id="{AD121521-420E-45A4-9F10-BA723B137BDC}"/>
              </a:ext>
            </a:extLst>
          </p:cNvPr>
          <p:cNvSpPr>
            <a:spLocks noGrp="1"/>
          </p:cNvSpPr>
          <p:nvPr>
            <p:ph sz="half" idx="1"/>
          </p:nvPr>
        </p:nvSpPr>
        <p:spPr>
          <a:xfrm>
            <a:off x="-108520" y="2160588"/>
            <a:ext cx="3806229" cy="4697411"/>
          </a:xfrm>
        </p:spPr>
        <p:txBody>
          <a:bodyPr>
            <a:normAutofit fontScale="85000" lnSpcReduction="10000"/>
          </a:bodyPr>
          <a:lstStyle/>
          <a:p>
            <a:pPr algn="just" rtl="0"/>
            <a:r>
              <a:rPr lang="en-US" dirty="0"/>
              <a:t>PMH: Dyslipidemia × 20 years, type 2 diabetes mellitus × 15 years, coronary artery disease × 10 years (MIs in 1999 and 2002), history of alcohol abuse × 30 years,</a:t>
            </a:r>
          </a:p>
          <a:p>
            <a:pPr algn="just" rtl="0"/>
            <a:r>
              <a:rPr lang="en-US" dirty="0"/>
              <a:t> history of migraines × 40 years</a:t>
            </a:r>
          </a:p>
          <a:p>
            <a:pPr algn="just" rtl="0"/>
            <a:r>
              <a:rPr lang="en-US" dirty="0"/>
              <a:t>Allergies: No known drug allergies</a:t>
            </a:r>
          </a:p>
          <a:p>
            <a:pPr algn="just" rtl="0"/>
            <a:r>
              <a:rPr lang="en-US" dirty="0"/>
              <a:t>Meds: </a:t>
            </a:r>
            <a:r>
              <a:rPr lang="en-US" u="sng" dirty="0"/>
              <a:t>Diltiazem CD 240 </a:t>
            </a:r>
            <a:r>
              <a:rPr lang="en-US" dirty="0"/>
              <a:t>mg once daily, nitroglycerin 0.4 mg sublingual as needed (last use yesterday after showering), glipizide 10 mg twice daily for diabetes, metformin 1000 mg twice daily for diabetes, atorvastatin 40 mg once daily for dyslipidemia, </a:t>
            </a:r>
            <a:r>
              <a:rPr lang="en-US" u="sng" dirty="0"/>
              <a:t>naproxen 220 mg twice daily as needed for headaches</a:t>
            </a:r>
            <a:r>
              <a:rPr lang="en-US" dirty="0"/>
              <a:t>, vitamin B12 once daily, multivitamin daily, aspirin 81 mg once daily</a:t>
            </a:r>
          </a:p>
          <a:p>
            <a:pPr marL="0" indent="0" algn="l" rtl="0">
              <a:buNone/>
            </a:pPr>
            <a:endParaRPr lang="en-US" dirty="0"/>
          </a:p>
        </p:txBody>
      </p:sp>
      <p:sp>
        <p:nvSpPr>
          <p:cNvPr id="6" name="Content Placeholder 5">
            <a:extLst>
              <a:ext uri="{FF2B5EF4-FFF2-40B4-BE49-F238E27FC236}">
                <a16:creationId xmlns:a16="http://schemas.microsoft.com/office/drawing/2014/main" id="{DD9803A5-552A-402C-B2BB-D1452EAEF65E}"/>
              </a:ext>
            </a:extLst>
          </p:cNvPr>
          <p:cNvSpPr>
            <a:spLocks noGrp="1"/>
          </p:cNvSpPr>
          <p:nvPr>
            <p:ph sz="half" idx="2"/>
          </p:nvPr>
        </p:nvSpPr>
        <p:spPr>
          <a:xfrm>
            <a:off x="3869204" y="2160590"/>
            <a:ext cx="4519220" cy="3880773"/>
          </a:xfrm>
        </p:spPr>
        <p:txBody>
          <a:bodyPr>
            <a:normAutofit fontScale="85000" lnSpcReduction="10000"/>
          </a:bodyPr>
          <a:lstStyle/>
          <a:p>
            <a:pPr algn="just" rtl="0"/>
            <a:r>
              <a:rPr lang="en-US" dirty="0"/>
              <a:t>FH: Significant for early heart disease in mother (MI at age 63)</a:t>
            </a:r>
          </a:p>
          <a:p>
            <a:pPr algn="just" rtl="0"/>
            <a:r>
              <a:rPr lang="en-US" dirty="0"/>
              <a:t>SH: He is disabled from a previous accident; he is married, has  three children, and runs his own                  business; </a:t>
            </a:r>
            <a:r>
              <a:rPr lang="en-US" u="sng" dirty="0"/>
              <a:t>he drinks </a:t>
            </a:r>
            <a:r>
              <a:rPr lang="en-US" dirty="0"/>
              <a:t>10 to 12 beers nightly</a:t>
            </a:r>
          </a:p>
          <a:p>
            <a:pPr algn="l" rtl="0"/>
            <a:endParaRPr lang="en-US" dirty="0"/>
          </a:p>
        </p:txBody>
      </p:sp>
    </p:spTree>
    <p:extLst>
      <p:ext uri="{BB962C8B-B14F-4D97-AF65-F5344CB8AC3E}">
        <p14:creationId xmlns:p14="http://schemas.microsoft.com/office/powerpoint/2010/main" val="338787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C79BB-3166-4EBF-8D8B-0108FFB19EF0}"/>
              </a:ext>
            </a:extLst>
          </p:cNvPr>
          <p:cNvSpPr>
            <a:spLocks noGrp="1"/>
          </p:cNvSpPr>
          <p:nvPr>
            <p:ph type="title"/>
          </p:nvPr>
        </p:nvSpPr>
        <p:spPr/>
        <p:txBody>
          <a:bodyPr/>
          <a:lstStyle/>
          <a:p>
            <a:r>
              <a:rPr lang="en-US" dirty="0"/>
              <a:t>Physical examination</a:t>
            </a:r>
          </a:p>
        </p:txBody>
      </p:sp>
      <p:sp>
        <p:nvSpPr>
          <p:cNvPr id="3" name="Content Placeholder 2">
            <a:extLst>
              <a:ext uri="{FF2B5EF4-FFF2-40B4-BE49-F238E27FC236}">
                <a16:creationId xmlns:a16="http://schemas.microsoft.com/office/drawing/2014/main" id="{96DF9F32-CC5C-4AE9-821D-AF07AD9A8AEB}"/>
              </a:ext>
            </a:extLst>
          </p:cNvPr>
          <p:cNvSpPr>
            <a:spLocks noGrp="1"/>
          </p:cNvSpPr>
          <p:nvPr>
            <p:ph sz="half" idx="1"/>
          </p:nvPr>
        </p:nvSpPr>
        <p:spPr/>
        <p:txBody>
          <a:bodyPr>
            <a:normAutofit fontScale="92500" lnSpcReduction="20000"/>
          </a:bodyPr>
          <a:lstStyle/>
          <a:p>
            <a:pPr algn="just" rtl="0"/>
            <a:r>
              <a:rPr lang="en-US" dirty="0"/>
              <a:t>BP 126/84 mm Hg, pulse 60 beats/min and regular, respiratory</a:t>
            </a:r>
          </a:p>
          <a:p>
            <a:pPr algn="just" rtl="0"/>
            <a:r>
              <a:rPr lang="en-US" dirty="0"/>
              <a:t>rate 16/min, </a:t>
            </a:r>
            <a:r>
              <a:rPr lang="en-US" dirty="0" err="1"/>
              <a:t>Ht</a:t>
            </a:r>
            <a:r>
              <a:rPr lang="en-US" dirty="0"/>
              <a:t> 5′8″ (173 cm), </a:t>
            </a:r>
            <a:r>
              <a:rPr lang="en-US" dirty="0" err="1"/>
              <a:t>Wt</a:t>
            </a:r>
            <a:r>
              <a:rPr lang="en-US" dirty="0"/>
              <a:t> 251 </a:t>
            </a:r>
            <a:r>
              <a:rPr lang="en-US" dirty="0" err="1"/>
              <a:t>lb</a:t>
            </a:r>
            <a:r>
              <a:rPr lang="en-US" dirty="0"/>
              <a:t> (114 kg), body mass</a:t>
            </a:r>
          </a:p>
          <a:p>
            <a:pPr marL="0" indent="0" algn="just" rtl="0">
              <a:buNone/>
            </a:pPr>
            <a:r>
              <a:rPr lang="en-US" dirty="0"/>
              <a:t>      </a:t>
            </a:r>
            <a:r>
              <a:rPr lang="en-US" u="sng" dirty="0"/>
              <a:t>index (BMI): 38.2 </a:t>
            </a:r>
            <a:r>
              <a:rPr lang="en-US" dirty="0"/>
              <a:t>kg/m2</a:t>
            </a:r>
          </a:p>
          <a:p>
            <a:pPr algn="just" rtl="0"/>
            <a:r>
              <a:rPr lang="en-US" dirty="0"/>
              <a:t>Lungs are clear to auscultation with a prolonged expiratory phase</a:t>
            </a:r>
          </a:p>
          <a:p>
            <a:pPr algn="just" rtl="0"/>
            <a:r>
              <a:rPr lang="en-US" dirty="0"/>
              <a:t>CV: Regular rate and rhythm with normal S1 and S2; there is an         S3 and a soft S4 present</a:t>
            </a:r>
          </a:p>
        </p:txBody>
      </p:sp>
      <p:sp>
        <p:nvSpPr>
          <p:cNvPr id="4" name="Content Placeholder 3">
            <a:extLst>
              <a:ext uri="{FF2B5EF4-FFF2-40B4-BE49-F238E27FC236}">
                <a16:creationId xmlns:a16="http://schemas.microsoft.com/office/drawing/2014/main" id="{DF48F668-D3FA-49A7-AD88-D9D05162FCF0}"/>
              </a:ext>
            </a:extLst>
          </p:cNvPr>
          <p:cNvSpPr>
            <a:spLocks noGrp="1"/>
          </p:cNvSpPr>
          <p:nvPr>
            <p:ph sz="half" idx="2"/>
          </p:nvPr>
        </p:nvSpPr>
        <p:spPr/>
        <p:txBody>
          <a:bodyPr>
            <a:normAutofit fontScale="92500" lnSpcReduction="20000"/>
          </a:bodyPr>
          <a:lstStyle/>
          <a:p>
            <a:pPr algn="l" rtl="0"/>
            <a:r>
              <a:rPr lang="en-US" dirty="0"/>
              <a:t>Abd: Soft, nontender, and bowel sounds are present,</a:t>
            </a:r>
          </a:p>
          <a:p>
            <a:pPr algn="l" rtl="0"/>
            <a:r>
              <a:rPr lang="en-US" dirty="0"/>
              <a:t> </a:t>
            </a:r>
            <a:r>
              <a:rPr lang="en-US" u="sng" dirty="0"/>
              <a:t>(+) hepatojugular reflux</a:t>
            </a:r>
          </a:p>
          <a:p>
            <a:pPr algn="l" rtl="0"/>
            <a:r>
              <a:rPr lang="en-US" dirty="0"/>
              <a:t>Ext: 2+ pitting edema extending to below the knees is observed.</a:t>
            </a:r>
          </a:p>
          <a:p>
            <a:pPr algn="l" rtl="0"/>
            <a:r>
              <a:rPr lang="en-US" dirty="0"/>
              <a:t> JVP 11 cm</a:t>
            </a:r>
          </a:p>
          <a:p>
            <a:pPr algn="l" rtl="0"/>
            <a:r>
              <a:rPr lang="en-US" dirty="0"/>
              <a:t>Chest x-ray: Bilateral pleural effusions and cardiomegaly</a:t>
            </a:r>
          </a:p>
          <a:p>
            <a:pPr algn="l" rtl="0"/>
            <a:r>
              <a:rPr lang="en-US" dirty="0"/>
              <a:t>Echocardiogram: EF = 25% (0.25)</a:t>
            </a:r>
          </a:p>
        </p:txBody>
      </p:sp>
    </p:spTree>
    <p:extLst>
      <p:ext uri="{BB962C8B-B14F-4D97-AF65-F5344CB8AC3E}">
        <p14:creationId xmlns:p14="http://schemas.microsoft.com/office/powerpoint/2010/main" val="339338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0140702-D7AB-43FC-AD24-07D97827F7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88640"/>
            <a:ext cx="4248472" cy="6264696"/>
          </a:xfrm>
          <a:prstGeom prst="rect">
            <a:avLst/>
          </a:prstGeom>
        </p:spPr>
      </p:pic>
      <p:pic>
        <p:nvPicPr>
          <p:cNvPr id="8" name="Picture 7">
            <a:extLst>
              <a:ext uri="{FF2B5EF4-FFF2-40B4-BE49-F238E27FC236}">
                <a16:creationId xmlns:a16="http://schemas.microsoft.com/office/drawing/2014/main" id="{53DB7CF2-45BB-4D4E-8DB5-D5D49ED49C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80" y="188640"/>
            <a:ext cx="3384376" cy="6264696"/>
          </a:xfrm>
          <a:prstGeom prst="rect">
            <a:avLst/>
          </a:prstGeom>
        </p:spPr>
      </p:pic>
    </p:spTree>
    <p:extLst>
      <p:ext uri="{BB962C8B-B14F-4D97-AF65-F5344CB8AC3E}">
        <p14:creationId xmlns:p14="http://schemas.microsoft.com/office/powerpoint/2010/main" val="467552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D0DE-2BCC-451B-9DE9-2F9D40C87402}"/>
              </a:ext>
            </a:extLst>
          </p:cNvPr>
          <p:cNvSpPr>
            <a:spLocks noGrp="1"/>
          </p:cNvSpPr>
          <p:nvPr>
            <p:ph type="title"/>
          </p:nvPr>
        </p:nvSpPr>
        <p:spPr>
          <a:xfrm>
            <a:off x="251520" y="116632"/>
            <a:ext cx="6347713" cy="1320800"/>
          </a:xfrm>
        </p:spPr>
        <p:txBody>
          <a:bodyPr>
            <a:normAutofit/>
          </a:bodyPr>
          <a:lstStyle/>
          <a:p>
            <a:r>
              <a:rPr lang="en-US" dirty="0"/>
              <a:t>Laboratory Values</a:t>
            </a:r>
            <a:br>
              <a:rPr lang="en-US" dirty="0"/>
            </a:br>
            <a:endParaRPr lang="en-US" dirty="0"/>
          </a:p>
        </p:txBody>
      </p:sp>
      <p:sp>
        <p:nvSpPr>
          <p:cNvPr id="3" name="Content Placeholder 2">
            <a:extLst>
              <a:ext uri="{FF2B5EF4-FFF2-40B4-BE49-F238E27FC236}">
                <a16:creationId xmlns:a16="http://schemas.microsoft.com/office/drawing/2014/main" id="{6F311309-0742-4239-B7B3-3365C079D862}"/>
              </a:ext>
            </a:extLst>
          </p:cNvPr>
          <p:cNvSpPr>
            <a:spLocks noGrp="1"/>
          </p:cNvSpPr>
          <p:nvPr>
            <p:ph idx="1"/>
          </p:nvPr>
        </p:nvSpPr>
        <p:spPr>
          <a:xfrm>
            <a:off x="107504" y="620688"/>
            <a:ext cx="8579296" cy="6336704"/>
          </a:xfrm>
        </p:spPr>
        <p:txBody>
          <a:bodyPr>
            <a:noAutofit/>
          </a:bodyPr>
          <a:lstStyle/>
          <a:p>
            <a:pPr marL="0" indent="0" algn="l" rtl="0">
              <a:buNone/>
            </a:pPr>
            <a:endParaRPr lang="en-US" sz="2000" dirty="0"/>
          </a:p>
          <a:p>
            <a:pPr algn="l" rtl="0"/>
            <a:r>
              <a:rPr lang="en-US" sz="2000" dirty="0" err="1"/>
              <a:t>Hct</a:t>
            </a:r>
            <a:r>
              <a:rPr lang="en-US" sz="2000" dirty="0"/>
              <a:t>: 41.1% (0.411)</a:t>
            </a:r>
          </a:p>
          <a:p>
            <a:pPr algn="l" rtl="0"/>
            <a:r>
              <a:rPr lang="pl-PL" sz="2000" dirty="0"/>
              <a:t>WBC: 5.3 × 103/μL (5.3 × 109/L)</a:t>
            </a:r>
          </a:p>
          <a:p>
            <a:pPr algn="l" rtl="0"/>
            <a:r>
              <a:rPr lang="en-US" sz="2000" dirty="0"/>
              <a:t>Sodium: 136 </a:t>
            </a:r>
            <a:r>
              <a:rPr lang="en-US" sz="2000" dirty="0" err="1"/>
              <a:t>mEq</a:t>
            </a:r>
            <a:r>
              <a:rPr lang="en-US" sz="2000" dirty="0"/>
              <a:t>/L (136 mmol/L)</a:t>
            </a:r>
          </a:p>
          <a:p>
            <a:pPr algn="l" rtl="0"/>
            <a:r>
              <a:rPr lang="pt-BR" sz="2000" dirty="0"/>
              <a:t>Potassium: 3.2 mEq/L (3.2 mmol/L)</a:t>
            </a:r>
          </a:p>
          <a:p>
            <a:pPr algn="l" rtl="0"/>
            <a:r>
              <a:rPr lang="it-IT" sz="2000" dirty="0"/>
              <a:t>Bicarb: 30 mEq/L (30 mmol/L)</a:t>
            </a:r>
          </a:p>
          <a:p>
            <a:pPr algn="l" rtl="0"/>
            <a:r>
              <a:rPr lang="en-US" sz="2000" dirty="0"/>
              <a:t>Chloride: 90 </a:t>
            </a:r>
            <a:r>
              <a:rPr lang="en-US" sz="2000" dirty="0" err="1"/>
              <a:t>mEq</a:t>
            </a:r>
            <a:r>
              <a:rPr lang="en-US" sz="2000" dirty="0"/>
              <a:t>/L (90 mmol/L)</a:t>
            </a:r>
          </a:p>
          <a:p>
            <a:pPr algn="l" rtl="0"/>
            <a:r>
              <a:rPr lang="en-US" sz="2000" dirty="0"/>
              <a:t>Magnesium: 1.5 </a:t>
            </a:r>
            <a:r>
              <a:rPr lang="en-US" sz="2000" dirty="0" err="1"/>
              <a:t>mEq</a:t>
            </a:r>
            <a:r>
              <a:rPr lang="en-US" sz="2000" dirty="0"/>
              <a:t>/L (0.75 mmol/L)</a:t>
            </a:r>
          </a:p>
          <a:p>
            <a:pPr algn="l" rtl="0"/>
            <a:r>
              <a:rPr lang="en-US" sz="2000" dirty="0"/>
              <a:t>Fasting blood glucose: 120 mg/dL (6.7 mmol/L)</a:t>
            </a:r>
          </a:p>
          <a:p>
            <a:pPr algn="l" rtl="0"/>
            <a:r>
              <a:rPr lang="en-US" sz="2000" dirty="0"/>
              <a:t>Uric acid: 8 mg/dL (476 </a:t>
            </a:r>
            <a:r>
              <a:rPr lang="el-GR" sz="2000" dirty="0"/>
              <a:t>μ</a:t>
            </a:r>
            <a:r>
              <a:rPr lang="en-US" sz="2000" dirty="0"/>
              <a:t>mol/L)</a:t>
            </a:r>
          </a:p>
          <a:p>
            <a:pPr algn="l" rtl="0"/>
            <a:r>
              <a:rPr lang="en-US" sz="2000" dirty="0"/>
              <a:t>BUN: 40 mg/dL (14.3 mmol/L)</a:t>
            </a:r>
          </a:p>
          <a:p>
            <a:pPr algn="l" rtl="0"/>
            <a:r>
              <a:rPr lang="en-US" sz="2000" dirty="0" err="1"/>
              <a:t>SCr</a:t>
            </a:r>
            <a:r>
              <a:rPr lang="en-US" sz="2000" dirty="0"/>
              <a:t>: 1.6 mg/dL (141 </a:t>
            </a:r>
            <a:r>
              <a:rPr lang="el-GR" sz="2000" dirty="0"/>
              <a:t>μ</a:t>
            </a:r>
            <a:r>
              <a:rPr lang="en-US" sz="2000" dirty="0"/>
              <a:t>mol/L)</a:t>
            </a:r>
          </a:p>
          <a:p>
            <a:pPr algn="l" rtl="0"/>
            <a:r>
              <a:rPr lang="en-US" sz="2000" dirty="0" err="1"/>
              <a:t>Alk</a:t>
            </a:r>
            <a:r>
              <a:rPr lang="en-US" sz="2000" dirty="0"/>
              <a:t> </a:t>
            </a:r>
            <a:r>
              <a:rPr lang="en-US" sz="2000" dirty="0" err="1"/>
              <a:t>Phos</a:t>
            </a:r>
            <a:r>
              <a:rPr lang="en-US" sz="2000" dirty="0"/>
              <a:t>: 120 IU/L (2.00 </a:t>
            </a:r>
            <a:r>
              <a:rPr lang="el-GR" sz="2000" dirty="0"/>
              <a:t>μ</a:t>
            </a:r>
            <a:r>
              <a:rPr lang="en-US" sz="2000" dirty="0"/>
              <a:t>Kat/L)</a:t>
            </a:r>
          </a:p>
          <a:p>
            <a:pPr algn="l" rtl="0"/>
            <a:r>
              <a:rPr lang="en-US" sz="2000" dirty="0"/>
              <a:t>Aspartate aminotransferase: 100 IU/L (1.67 </a:t>
            </a:r>
            <a:r>
              <a:rPr lang="el-GR" sz="2000" dirty="0"/>
              <a:t>μ</a:t>
            </a:r>
            <a:r>
              <a:rPr lang="en-US" sz="2000" dirty="0"/>
              <a:t>Kat/L)</a:t>
            </a:r>
          </a:p>
        </p:txBody>
      </p:sp>
    </p:spTree>
    <p:extLst>
      <p:ext uri="{BB962C8B-B14F-4D97-AF65-F5344CB8AC3E}">
        <p14:creationId xmlns:p14="http://schemas.microsoft.com/office/powerpoint/2010/main" val="4156239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4EE59-9EB5-47F5-A2BD-9EC79E1515EF}"/>
              </a:ext>
            </a:extLst>
          </p:cNvPr>
          <p:cNvSpPr>
            <a:spLocks noGrp="1"/>
          </p:cNvSpPr>
          <p:nvPr>
            <p:ph type="title"/>
          </p:nvPr>
        </p:nvSpPr>
        <p:spPr/>
        <p:txBody>
          <a:bodyPr/>
          <a:lstStyle/>
          <a:p>
            <a:r>
              <a:rPr lang="en-US" dirty="0"/>
              <a:t>questions</a:t>
            </a:r>
          </a:p>
        </p:txBody>
      </p:sp>
      <p:sp>
        <p:nvSpPr>
          <p:cNvPr id="5" name="Content Placeholder 4">
            <a:extLst>
              <a:ext uri="{FF2B5EF4-FFF2-40B4-BE49-F238E27FC236}">
                <a16:creationId xmlns:a16="http://schemas.microsoft.com/office/drawing/2014/main" id="{04FCA67C-EEED-4883-9F36-CFAB420D1A32}"/>
              </a:ext>
            </a:extLst>
          </p:cNvPr>
          <p:cNvSpPr>
            <a:spLocks noGrp="1"/>
          </p:cNvSpPr>
          <p:nvPr>
            <p:ph idx="1"/>
          </p:nvPr>
        </p:nvSpPr>
        <p:spPr/>
        <p:txBody>
          <a:bodyPr>
            <a:normAutofit/>
          </a:bodyPr>
          <a:lstStyle/>
          <a:p>
            <a:pPr algn="just" rtl="0"/>
            <a:r>
              <a:rPr lang="en-US" i="1" dirty="0"/>
              <a:t>What other laboratory or diagnostic tests are required for assessment of the patient’s condition?</a:t>
            </a:r>
          </a:p>
          <a:p>
            <a:pPr algn="just" rtl="0"/>
            <a:r>
              <a:rPr lang="en-US" i="1" dirty="0"/>
              <a:t>How would you classify his NYHA FC and ACC/AHA HF stage?</a:t>
            </a:r>
          </a:p>
          <a:p>
            <a:pPr algn="just" rtl="0"/>
            <a:r>
              <a:rPr lang="en-US" i="1" dirty="0"/>
              <a:t>Identify exacerbating or precipitating factors that may worsen his HF.</a:t>
            </a:r>
          </a:p>
          <a:p>
            <a:pPr algn="just" rtl="0"/>
            <a:r>
              <a:rPr lang="en-US" i="1" dirty="0"/>
              <a:t>What are your treatment goals for the patient?</a:t>
            </a:r>
            <a:endParaRPr lang="en-US" dirty="0"/>
          </a:p>
          <a:p>
            <a:pPr algn="just" rtl="0"/>
            <a:endParaRPr lang="en-US" dirty="0"/>
          </a:p>
        </p:txBody>
      </p:sp>
    </p:spTree>
    <p:extLst>
      <p:ext uri="{BB962C8B-B14F-4D97-AF65-F5344CB8AC3E}">
        <p14:creationId xmlns:p14="http://schemas.microsoft.com/office/powerpoint/2010/main" val="1898105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D5EA4-CE55-42F9-A53E-B6EB624F1BA0}"/>
              </a:ext>
            </a:extLst>
          </p:cNvPr>
          <p:cNvSpPr>
            <a:spLocks noGrp="1"/>
          </p:cNvSpPr>
          <p:nvPr>
            <p:ph type="title"/>
          </p:nvPr>
        </p:nvSpPr>
        <p:spPr/>
        <p:txBody>
          <a:bodyPr/>
          <a:lstStyle/>
          <a:p>
            <a:r>
              <a:rPr lang="en-US" dirty="0"/>
              <a:t>HINT</a:t>
            </a:r>
          </a:p>
        </p:txBody>
      </p:sp>
      <p:sp>
        <p:nvSpPr>
          <p:cNvPr id="3" name="Content Placeholder 2">
            <a:extLst>
              <a:ext uri="{FF2B5EF4-FFF2-40B4-BE49-F238E27FC236}">
                <a16:creationId xmlns:a16="http://schemas.microsoft.com/office/drawing/2014/main" id="{BCF3798C-D70E-4343-9505-9D71D3EE8E4A}"/>
              </a:ext>
            </a:extLst>
          </p:cNvPr>
          <p:cNvSpPr>
            <a:spLocks noGrp="1"/>
          </p:cNvSpPr>
          <p:nvPr>
            <p:ph idx="1"/>
          </p:nvPr>
        </p:nvSpPr>
        <p:spPr/>
        <p:txBody>
          <a:bodyPr>
            <a:normAutofit/>
          </a:bodyPr>
          <a:lstStyle/>
          <a:p>
            <a:pPr algn="l" rtl="0"/>
            <a:r>
              <a:rPr lang="en-US" i="1" dirty="0"/>
              <a:t>Based on the information presented and your problem-based assessment, create a care plan for the patient’s HF. Your plan should include:</a:t>
            </a:r>
          </a:p>
          <a:p>
            <a:pPr algn="l" rtl="0"/>
            <a:r>
              <a:rPr lang="en-US" i="1" dirty="0"/>
              <a:t>Nonpharmacologic treatment options.</a:t>
            </a:r>
          </a:p>
          <a:p>
            <a:pPr algn="l" rtl="0"/>
            <a:r>
              <a:rPr lang="en-US" i="1" dirty="0"/>
              <a:t> Acute and chronic treatment plans to address symptoms and</a:t>
            </a:r>
          </a:p>
          <a:p>
            <a:pPr algn="l" rtl="0"/>
            <a:r>
              <a:rPr lang="en-US" i="1" dirty="0"/>
              <a:t>prevent disease deterioration.</a:t>
            </a:r>
          </a:p>
          <a:p>
            <a:pPr algn="l" rtl="0"/>
            <a:r>
              <a:rPr lang="en-US" i="1" dirty="0"/>
              <a:t>Monitoring plan for acute and chronic treatments.</a:t>
            </a:r>
            <a:endParaRPr lang="en-US" dirty="0"/>
          </a:p>
        </p:txBody>
      </p:sp>
    </p:spTree>
    <p:extLst>
      <p:ext uri="{BB962C8B-B14F-4D97-AF65-F5344CB8AC3E}">
        <p14:creationId xmlns:p14="http://schemas.microsoft.com/office/powerpoint/2010/main" val="42408853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538</TotalTime>
  <Words>1840</Words>
  <Application>Microsoft Office PowerPoint</Application>
  <PresentationFormat>On-screen Show (4:3)</PresentationFormat>
  <Paragraphs>139</Paragraphs>
  <Slides>29</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Trebuchet MS</vt:lpstr>
      <vt:lpstr>Wingdings 3</vt:lpstr>
      <vt:lpstr>Facet</vt:lpstr>
      <vt:lpstr>Heart failure case presentation</vt:lpstr>
      <vt:lpstr>Key points:</vt:lpstr>
      <vt:lpstr>Chief complaints </vt:lpstr>
      <vt:lpstr>Medical History, Physical Examination, and Diagnostic Tests</vt:lpstr>
      <vt:lpstr>Physical examination</vt:lpstr>
      <vt:lpstr>PowerPoint Presentation</vt:lpstr>
      <vt:lpstr>Laboratory Values </vt:lpstr>
      <vt:lpstr>questions</vt:lpstr>
      <vt:lpstr>HINT</vt:lpstr>
      <vt:lpstr>PowerPoint Presentation</vt:lpstr>
      <vt:lpstr>PowerPoint Presentation</vt:lpstr>
      <vt:lpstr>Desired Therapeutic Outcomes  </vt:lpstr>
      <vt:lpstr>Non pharmacologic treatment </vt:lpstr>
      <vt:lpstr>Pharmacological options</vt:lpstr>
      <vt:lpstr>Pharmacological options to reduce hospitalization:</vt:lpstr>
      <vt:lpstr>Other drugs:</vt:lpstr>
      <vt:lpstr>PowerPoint Presentation</vt:lpstr>
      <vt:lpstr>Acute heart failure (ADHF)</vt:lpstr>
      <vt:lpstr>PowerPoint Presentation</vt:lpstr>
      <vt:lpstr>Acute heart failure (ADHF)</vt:lpstr>
      <vt:lpstr>Physical examination</vt:lpstr>
      <vt:lpstr>PowerPoint Presentation</vt:lpstr>
      <vt:lpstr>Lab data</vt:lpstr>
      <vt:lpstr>Treatment of acute heart failure and Desired Therapeutic Outcomes </vt:lpstr>
      <vt:lpstr>Pharmacologic Approaches to Treatment of AHF </vt:lpstr>
      <vt:lpstr>Vasodilators  </vt:lpstr>
      <vt:lpstr>Inotropic agents </vt:lpstr>
      <vt:lpstr>Reference: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Light of seven</dc:creator>
  <cp:lastModifiedBy>Light of seven</cp:lastModifiedBy>
  <cp:revision>31</cp:revision>
  <dcterms:created xsi:type="dcterms:W3CDTF">2020-04-29T09:03:11Z</dcterms:created>
  <dcterms:modified xsi:type="dcterms:W3CDTF">2020-12-07T12:37:54Z</dcterms:modified>
</cp:coreProperties>
</file>