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81" r:id="rId5"/>
    <p:sldId id="282" r:id="rId6"/>
    <p:sldId id="286" r:id="rId7"/>
    <p:sldId id="28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8" r:id="rId28"/>
    <p:sldId id="279" r:id="rId29"/>
    <p:sldId id="280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Common cold </a:t>
            </a:r>
            <a:br>
              <a:rPr lang="en-US" sz="6000" b="1" i="1" dirty="0" smtClean="0">
                <a:solidFill>
                  <a:srgbClr val="FF0000"/>
                </a:solidFill>
              </a:rPr>
            </a:br>
            <a:r>
              <a:rPr lang="en-US" sz="6000" b="1" i="1" dirty="0" smtClean="0">
                <a:solidFill>
                  <a:srgbClr val="FF0000"/>
                </a:solidFill>
              </a:rPr>
              <a:t>part (2)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Assist.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Lect. Noor Wafaa Hashim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1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MEDICINAL FORMS:</a:t>
            </a:r>
          </a:p>
          <a:p>
            <a:r>
              <a:rPr lang="en-US" b="1" dirty="0" smtClean="0"/>
              <a:t>Tablet:</a:t>
            </a:r>
            <a:r>
              <a:rPr lang="en-US" dirty="0"/>
              <a:t> </a:t>
            </a:r>
            <a:r>
              <a:rPr lang="en-US" dirty="0" smtClean="0"/>
              <a:t>CAUTIONARY </a:t>
            </a:r>
            <a:r>
              <a:rPr lang="en-US" dirty="0"/>
              <a:t>AND ADVISORY LABELS </a:t>
            </a:r>
            <a:r>
              <a:rPr lang="en-US" dirty="0" smtClean="0"/>
              <a:t>(29</a:t>
            </a:r>
            <a:r>
              <a:rPr lang="en-US" dirty="0"/>
              <a:t>, </a:t>
            </a:r>
            <a:r>
              <a:rPr lang="en-US" dirty="0" smtClean="0"/>
              <a:t>30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29</a:t>
            </a:r>
            <a:r>
              <a:rPr lang="en-US" dirty="0" smtClean="0"/>
              <a:t>:Do not take more than 2 tablets at any one </a:t>
            </a:r>
            <a:r>
              <a:rPr lang="en-US" dirty="0" err="1" smtClean="0"/>
              <a:t>time.Do</a:t>
            </a:r>
            <a:r>
              <a:rPr lang="en-US" dirty="0" smtClean="0"/>
              <a:t> not take more than 8 in 24 hours.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b="1" dirty="0" smtClean="0"/>
              <a:t>:</a:t>
            </a:r>
            <a:r>
              <a:rPr lang="en-US" dirty="0" smtClean="0"/>
              <a:t>contain </a:t>
            </a:r>
            <a:r>
              <a:rPr lang="en-US" dirty="0" err="1" smtClean="0"/>
              <a:t>paracetamol</a:t>
            </a:r>
            <a:r>
              <a:rPr lang="en-US" dirty="0" smtClean="0"/>
              <a:t>. Do not take anything else containing </a:t>
            </a:r>
            <a:r>
              <a:rPr lang="en-US" dirty="0" err="1" smtClean="0"/>
              <a:t>paracetamol</a:t>
            </a:r>
            <a:r>
              <a:rPr lang="en-US" dirty="0" smtClean="0"/>
              <a:t> while taking this medicine. Talk to a doctor at once if you take too much of this medicine even if you feel well .</a:t>
            </a:r>
            <a:endParaRPr lang="en-US" b="1" dirty="0" smtClean="0"/>
          </a:p>
          <a:p>
            <a:r>
              <a:rPr lang="en-US" dirty="0" err="1" smtClean="0"/>
              <a:t>Paracetamol</a:t>
            </a:r>
            <a:r>
              <a:rPr lang="en-US" dirty="0" smtClean="0"/>
              <a:t> </a:t>
            </a:r>
            <a:r>
              <a:rPr lang="en-US" dirty="0"/>
              <a:t>500 </a:t>
            </a:r>
            <a:r>
              <a:rPr lang="en-US" dirty="0" smtClean="0"/>
              <a:t>mg</a:t>
            </a:r>
          </a:p>
          <a:p>
            <a:r>
              <a:rPr lang="en-US" dirty="0" err="1"/>
              <a:t>Paracetamol</a:t>
            </a:r>
            <a:r>
              <a:rPr lang="en-US" dirty="0"/>
              <a:t> 1 gram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Suppository:</a:t>
            </a:r>
            <a:endParaRPr lang="en-US" b="1" dirty="0"/>
          </a:p>
          <a:p>
            <a:r>
              <a:rPr lang="en-US" dirty="0"/>
              <a:t>CAUTIONARY AND ADVISORY LABELS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Paracetamol</a:t>
            </a:r>
            <a:r>
              <a:rPr lang="en-US" dirty="0"/>
              <a:t> </a:t>
            </a:r>
            <a:r>
              <a:rPr lang="en-US" dirty="0" smtClean="0"/>
              <a:t>(80,120,125,240,250,500 )mg,1g.</a:t>
            </a:r>
          </a:p>
          <a:p>
            <a:r>
              <a:rPr lang="en-US" b="1" dirty="0"/>
              <a:t>Oral suspension</a:t>
            </a:r>
          </a:p>
          <a:p>
            <a:r>
              <a:rPr lang="en-US" dirty="0"/>
              <a:t>CAUTIONARY AND ADVISORY LABELS </a:t>
            </a:r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/>
          </a:p>
          <a:p>
            <a:r>
              <a:rPr lang="it-IT" dirty="0"/>
              <a:t>Paracetamol </a:t>
            </a:r>
            <a:r>
              <a:rPr lang="it-IT" dirty="0" smtClean="0"/>
              <a:t>120mg/5ml</a:t>
            </a:r>
          </a:p>
          <a:p>
            <a:r>
              <a:rPr lang="it-IT" dirty="0"/>
              <a:t>Paracetamol </a:t>
            </a:r>
            <a:r>
              <a:rPr lang="it-IT" dirty="0" smtClean="0"/>
              <a:t>250mg/5ml </a:t>
            </a:r>
          </a:p>
          <a:p>
            <a:r>
              <a:rPr lang="it-IT" dirty="0" smtClean="0"/>
              <a:t>Paracetamol 500mg/5ml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5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Effervescent </a:t>
            </a:r>
            <a:r>
              <a:rPr lang="en-US" b="1" dirty="0" smtClean="0"/>
              <a:t>tablet</a:t>
            </a:r>
          </a:p>
          <a:p>
            <a:r>
              <a:rPr lang="en-US" b="1" dirty="0"/>
              <a:t>Solution for </a:t>
            </a:r>
            <a:r>
              <a:rPr lang="en-US" b="1" dirty="0" smtClean="0"/>
              <a:t>infusion</a:t>
            </a:r>
          </a:p>
          <a:p>
            <a:r>
              <a:rPr lang="en-US" b="1" dirty="0"/>
              <a:t>Oral </a:t>
            </a:r>
            <a:r>
              <a:rPr lang="en-US" b="1" dirty="0" smtClean="0"/>
              <a:t>solution</a:t>
            </a:r>
          </a:p>
          <a:p>
            <a:r>
              <a:rPr lang="en-US" b="1" dirty="0" smtClean="0"/>
              <a:t>Powder</a:t>
            </a:r>
          </a:p>
          <a:p>
            <a:r>
              <a:rPr lang="en-US" b="1" dirty="0" smtClean="0"/>
              <a:t>Capsule</a:t>
            </a:r>
          </a:p>
          <a:p>
            <a:r>
              <a:rPr lang="en-US" b="1" dirty="0" err="1"/>
              <a:t>Orodispersible</a:t>
            </a:r>
            <a:r>
              <a:rPr lang="en-US" b="1" dirty="0"/>
              <a:t> </a:t>
            </a:r>
            <a:r>
              <a:rPr lang="en-US" b="1" dirty="0" smtClean="0"/>
              <a:t>tablet</a:t>
            </a:r>
          </a:p>
          <a:p>
            <a:r>
              <a:rPr lang="fr-FR" b="1" dirty="0" err="1"/>
              <a:t>Combinations</a:t>
            </a:r>
            <a:r>
              <a:rPr lang="fr-FR" b="1" dirty="0"/>
              <a:t> </a:t>
            </a:r>
            <a:r>
              <a:rPr lang="fr-FR" b="1" dirty="0" err="1" smtClean="0"/>
              <a:t>available</a:t>
            </a:r>
            <a:r>
              <a:rPr lang="fr-FR" dirty="0" smtClean="0"/>
              <a:t>:</a:t>
            </a:r>
          </a:p>
          <a:p>
            <a:r>
              <a:rPr lang="fr-FR" dirty="0" err="1" smtClean="0"/>
              <a:t>Cocodamol,Dihydrocodeine</a:t>
            </a:r>
            <a:r>
              <a:rPr lang="fr-F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paracetamol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6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590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alzizafoon\Desktop\1صو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533400"/>
            <a:ext cx="417275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zizafoon\Desktop\صورة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5" y="3505200"/>
            <a:ext cx="46101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zizafoon\Desktop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42763"/>
            <a:ext cx="4876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zizafoon\Desktop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3434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42"/>
          <a:stretch/>
        </p:blipFill>
        <p:spPr>
          <a:xfrm>
            <a:off x="304800" y="228600"/>
            <a:ext cx="4505954" cy="3191320"/>
          </a:xfrm>
        </p:spPr>
      </p:pic>
      <p:pic>
        <p:nvPicPr>
          <p:cNvPr id="3074" name="Picture 2" descr="C:\Users\alzizafoo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3528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zizafoon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07024"/>
            <a:ext cx="36576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zizafoon\Desktop\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35" y="152400"/>
            <a:ext cx="41148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alzizafoon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6283"/>
            <a:ext cx="3800920" cy="32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zizafoon\Desktop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57511"/>
            <a:ext cx="73152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zizafoon\Desktop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4267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5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Loratadine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INDICATIONS AND </a:t>
            </a:r>
            <a:r>
              <a:rPr lang="en-US" b="1" dirty="0" smtClean="0"/>
              <a:t>DOSE:</a:t>
            </a:r>
            <a:endParaRPr lang="en-US" b="1" dirty="0"/>
          </a:p>
          <a:p>
            <a:r>
              <a:rPr lang="en-US" dirty="0"/>
              <a:t>Symptomatic relief of allergy such as hay fever, </a:t>
            </a:r>
            <a:r>
              <a:rPr lang="en-US" dirty="0" smtClean="0"/>
              <a:t>chronic idiopathic </a:t>
            </a:r>
            <a:r>
              <a:rPr lang="en-US" dirty="0" err="1"/>
              <a:t>urticaria</a:t>
            </a:r>
            <a:endParaRPr lang="en-US" dirty="0"/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2–11 years (body-weight up to 31 kg): 5 mg once daily</a:t>
            </a:r>
          </a:p>
          <a:p>
            <a:r>
              <a:rPr lang="en-US" dirty="0"/>
              <a:t>▶ Child 2–11 years (body-weight 31 kg and above): 10 </a:t>
            </a:r>
            <a:r>
              <a:rPr lang="en-US" dirty="0" smtClean="0"/>
              <a:t>mg once </a:t>
            </a:r>
            <a:r>
              <a:rPr lang="en-US" dirty="0"/>
              <a:t>daily</a:t>
            </a:r>
          </a:p>
          <a:p>
            <a:r>
              <a:rPr lang="en-US" dirty="0"/>
              <a:t>▶ Child 12–17 years: 10 mg once daily</a:t>
            </a:r>
          </a:p>
          <a:p>
            <a:r>
              <a:rPr lang="en-US" dirty="0"/>
              <a:t>▶ Adult: 10 mg once daily</a:t>
            </a:r>
          </a:p>
        </p:txBody>
      </p:sp>
    </p:spTree>
    <p:extLst>
      <p:ext uri="{BB962C8B-B14F-4D97-AF65-F5344CB8AC3E}">
        <p14:creationId xmlns:p14="http://schemas.microsoft.com/office/powerpoint/2010/main" val="115200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Loratadine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SIDE-EFFECTS</a:t>
            </a:r>
            <a:endParaRPr lang="en-US" b="1" dirty="0"/>
          </a:p>
          <a:p>
            <a:r>
              <a:rPr lang="en-US" dirty="0"/>
              <a:t>▶ Common or very </a:t>
            </a:r>
            <a:r>
              <a:rPr lang="en-US" dirty="0" smtClean="0"/>
              <a:t>common: </a:t>
            </a:r>
            <a:r>
              <a:rPr lang="en-US" dirty="0"/>
              <a:t>Drowsiness . nervousness (</a:t>
            </a:r>
            <a:r>
              <a:rPr lang="en-US" dirty="0" smtClean="0"/>
              <a:t>in children)</a:t>
            </a:r>
          </a:p>
          <a:p>
            <a:r>
              <a:rPr lang="en-US" dirty="0"/>
              <a:t>SIDE-EFFECTS, FURTHER INFORMATION 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Non-sedating</a:t>
            </a:r>
            <a:r>
              <a:rPr lang="en-US" dirty="0"/>
              <a:t> </a:t>
            </a:r>
            <a:r>
              <a:rPr lang="en-US" dirty="0" smtClean="0"/>
              <a:t>antihistamines </a:t>
            </a:r>
            <a:r>
              <a:rPr lang="en-US" dirty="0"/>
              <a:t>such as </a:t>
            </a:r>
            <a:r>
              <a:rPr lang="en-US" dirty="0" err="1"/>
              <a:t>loratadine</a:t>
            </a:r>
            <a:r>
              <a:rPr lang="en-US" dirty="0"/>
              <a:t> cause </a:t>
            </a:r>
            <a:r>
              <a:rPr lang="en-US" dirty="0">
                <a:solidFill>
                  <a:srgbClr val="FF0000"/>
                </a:solidFill>
              </a:rPr>
              <a:t>less sedation </a:t>
            </a:r>
            <a:r>
              <a:rPr lang="en-US" dirty="0" smtClean="0"/>
              <a:t>and psychomotor </a:t>
            </a:r>
            <a:r>
              <a:rPr lang="en-US" dirty="0"/>
              <a:t>impairment </a:t>
            </a:r>
            <a:r>
              <a:rPr lang="en-US" dirty="0">
                <a:solidFill>
                  <a:srgbClr val="FF0000"/>
                </a:solidFill>
              </a:rPr>
              <a:t>than the older </a:t>
            </a:r>
            <a:r>
              <a:rPr lang="en-US" dirty="0" smtClean="0">
                <a:solidFill>
                  <a:srgbClr val="FF0000"/>
                </a:solidFill>
              </a:rPr>
              <a:t>antihistamines</a:t>
            </a:r>
            <a:r>
              <a:rPr lang="en-US" dirty="0" smtClean="0"/>
              <a:t>, but </a:t>
            </a:r>
            <a:r>
              <a:rPr lang="en-US" dirty="0"/>
              <a:t>can still occur; sedation is generally minimal. This </a:t>
            </a:r>
            <a:r>
              <a:rPr lang="en-US" dirty="0" smtClean="0"/>
              <a:t>is because </a:t>
            </a:r>
            <a:r>
              <a:rPr lang="en-US" dirty="0"/>
              <a:t>non-sedating antihistamines penetrate the blood</a:t>
            </a:r>
          </a:p>
          <a:p>
            <a:r>
              <a:rPr lang="en-US" dirty="0"/>
              <a:t>brain barrier to a much lesser extent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9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Loratadine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PREGNANCY</a:t>
            </a:r>
            <a:r>
              <a:rPr lang="en-US" dirty="0" smtClean="0"/>
              <a:t> </a:t>
            </a:r>
            <a:r>
              <a:rPr lang="en-US" dirty="0"/>
              <a:t>Most manufacturers of antihistamines advise</a:t>
            </a:r>
          </a:p>
          <a:p>
            <a:r>
              <a:rPr lang="en-US" dirty="0"/>
              <a:t>avoiding their use during pregnancy; however, there is no</a:t>
            </a:r>
          </a:p>
          <a:p>
            <a:r>
              <a:rPr lang="en-US" dirty="0"/>
              <a:t>evidence of teratogenicity.</a:t>
            </a:r>
          </a:p>
          <a:p>
            <a:r>
              <a:rPr lang="en-US" b="1" dirty="0" smtClean="0"/>
              <a:t> </a:t>
            </a:r>
            <a:r>
              <a:rPr lang="en-US" b="1" dirty="0"/>
              <a:t>BREAST FEEDING </a:t>
            </a:r>
            <a:r>
              <a:rPr lang="en-US" dirty="0"/>
              <a:t>Most antihistamines are present in</a:t>
            </a:r>
          </a:p>
          <a:p>
            <a:r>
              <a:rPr lang="en-US" dirty="0"/>
              <a:t>breast milk in varying amounts; although not known to be</a:t>
            </a:r>
          </a:p>
          <a:p>
            <a:r>
              <a:rPr lang="en-US" dirty="0"/>
              <a:t>harmful, most manufacturers advise avoiding their use in</a:t>
            </a:r>
          </a:p>
          <a:p>
            <a:r>
              <a:rPr lang="en-US" dirty="0"/>
              <a:t>mothers who are breast-feeding.</a:t>
            </a:r>
          </a:p>
          <a:p>
            <a:r>
              <a:rPr lang="en-US" b="1" dirty="0" smtClean="0"/>
              <a:t>HEPATIC </a:t>
            </a:r>
            <a:r>
              <a:rPr lang="en-US" b="1" dirty="0"/>
              <a:t>IMPAIRMENT </a:t>
            </a:r>
            <a:r>
              <a:rPr lang="en-US" dirty="0"/>
              <a:t>Manufacturer advises caution in</a:t>
            </a:r>
          </a:p>
          <a:p>
            <a:r>
              <a:rPr lang="en-US" dirty="0"/>
              <a:t>severe impairment </a:t>
            </a:r>
            <a:r>
              <a:rPr lang="en-US" dirty="0" smtClean="0"/>
              <a:t>(Dose adjustments).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3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Loratadine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Driving and skilled tasks </a:t>
            </a:r>
            <a:r>
              <a:rPr lang="en-US" dirty="0"/>
              <a:t>Although drowsiness is </a:t>
            </a:r>
            <a:r>
              <a:rPr lang="en-US" dirty="0" err="1" smtClean="0"/>
              <a:t>rare,nevertheless</a:t>
            </a:r>
            <a:r>
              <a:rPr lang="en-US" dirty="0" smtClean="0"/>
              <a:t> </a:t>
            </a:r>
            <a:r>
              <a:rPr lang="en-US" dirty="0"/>
              <a:t>patients and their </a:t>
            </a:r>
            <a:r>
              <a:rPr lang="en-US" dirty="0" err="1"/>
              <a:t>carers</a:t>
            </a:r>
            <a:r>
              <a:rPr lang="en-US" dirty="0"/>
              <a:t> should be </a:t>
            </a:r>
            <a:r>
              <a:rPr lang="en-US" dirty="0" smtClean="0"/>
              <a:t>advised that </a:t>
            </a:r>
            <a:r>
              <a:rPr lang="en-US" dirty="0"/>
              <a:t>it can occur and may affect performance of </a:t>
            </a:r>
            <a:r>
              <a:rPr lang="en-US" dirty="0" smtClean="0"/>
              <a:t>skilled tasks </a:t>
            </a:r>
            <a:r>
              <a:rPr lang="en-US" dirty="0"/>
              <a:t>(e.g. cycling or driving); alcohol should be avoided.</a:t>
            </a:r>
          </a:p>
        </p:txBody>
      </p:sp>
    </p:spTree>
    <p:extLst>
      <p:ext uri="{BB962C8B-B14F-4D97-AF65-F5344CB8AC3E}">
        <p14:creationId xmlns:p14="http://schemas.microsoft.com/office/powerpoint/2010/main" val="310187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Indications :</a:t>
            </a:r>
          </a:p>
          <a:p>
            <a:r>
              <a:rPr lang="en-US" dirty="0" smtClean="0"/>
              <a:t>Mild </a:t>
            </a:r>
            <a:r>
              <a:rPr lang="en-US" dirty="0"/>
              <a:t>to moderate pain | </a:t>
            </a:r>
            <a:r>
              <a:rPr lang="en-US" dirty="0" smtClean="0"/>
              <a:t>Pyrexia</a:t>
            </a:r>
            <a:endParaRPr lang="en-US" dirty="0" smtClean="0"/>
          </a:p>
          <a:p>
            <a:r>
              <a:rPr lang="en-US" dirty="0" smtClean="0"/>
              <a:t>Pain </a:t>
            </a:r>
            <a:r>
              <a:rPr lang="en-US" dirty="0"/>
              <a:t>| Pyrexia with </a:t>
            </a:r>
            <a:r>
              <a:rPr lang="en-US" dirty="0" smtClean="0"/>
              <a:t>discomfort</a:t>
            </a:r>
          </a:p>
          <a:p>
            <a:r>
              <a:rPr lang="en-US" dirty="0"/>
              <a:t>Post-</a:t>
            </a:r>
            <a:r>
              <a:rPr lang="en-US" dirty="0" err="1"/>
              <a:t>immunisation</a:t>
            </a:r>
            <a:r>
              <a:rPr lang="en-US" dirty="0"/>
              <a:t> pyrexia in </a:t>
            </a:r>
            <a:r>
              <a:rPr lang="en-US" dirty="0" smtClean="0"/>
              <a:t>infants</a:t>
            </a:r>
          </a:p>
          <a:p>
            <a:r>
              <a:rPr lang="en-US" dirty="0"/>
              <a:t>Acute </a:t>
            </a:r>
            <a:r>
              <a:rPr lang="en-US" dirty="0" smtClean="0"/>
              <a:t>migraine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Loratadine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MEDICINAL </a:t>
            </a:r>
            <a:r>
              <a:rPr lang="en-US" b="1" dirty="0" smtClean="0"/>
              <a:t>FORMS</a:t>
            </a:r>
          </a:p>
          <a:p>
            <a:r>
              <a:rPr lang="en-US" dirty="0"/>
              <a:t>Oral </a:t>
            </a:r>
            <a:r>
              <a:rPr lang="en-US" dirty="0" smtClean="0"/>
              <a:t>solution 5 mg/5ml</a:t>
            </a:r>
          </a:p>
          <a:p>
            <a:r>
              <a:rPr lang="en-US" dirty="0" smtClean="0"/>
              <a:t>Tablet 10 mg</a:t>
            </a:r>
          </a:p>
          <a:p>
            <a:endParaRPr lang="en-US" dirty="0"/>
          </a:p>
        </p:txBody>
      </p:sp>
      <p:pic>
        <p:nvPicPr>
          <p:cNvPr id="7170" name="Picture 2" descr="C:\Users\alzizafoon\Desktop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886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zizafoon\Desktop\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971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33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Chlorphenamine</a:t>
            </a:r>
            <a:r>
              <a:rPr lang="en-US" b="1" dirty="0"/>
              <a:t> maleate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INDICATIONS </a:t>
            </a:r>
            <a:r>
              <a:rPr lang="en-US" b="1" dirty="0"/>
              <a:t>AND DOSE</a:t>
            </a:r>
          </a:p>
          <a:p>
            <a:r>
              <a:rPr lang="en-US" dirty="0"/>
              <a:t>Symptomatic relief of allergy such as hay fever, </a:t>
            </a:r>
            <a:r>
              <a:rPr lang="en-US" dirty="0" err="1" smtClean="0"/>
              <a:t>urticaria</a:t>
            </a:r>
            <a:r>
              <a:rPr lang="en-US" dirty="0" smtClean="0"/>
              <a:t>, food </a:t>
            </a:r>
            <a:r>
              <a:rPr lang="en-US" dirty="0"/>
              <a:t>allergy, drug reactions | Relief of itch </a:t>
            </a:r>
            <a:r>
              <a:rPr lang="en-US" dirty="0" smtClean="0"/>
              <a:t>associated with chickenpox</a:t>
            </a:r>
          </a:p>
          <a:p>
            <a:r>
              <a:rPr lang="en-US" dirty="0"/>
              <a:t>Adult: 4 mg every 4–6 hours; maximum 24 mg per </a:t>
            </a:r>
            <a:r>
              <a:rPr lang="en-US" dirty="0" smtClean="0"/>
              <a:t>day</a:t>
            </a:r>
          </a:p>
          <a:p>
            <a:r>
              <a:rPr lang="en-US" dirty="0"/>
              <a:t>Emergency treatment of anaphylactic </a:t>
            </a:r>
            <a:r>
              <a:rPr lang="en-US" dirty="0" smtClean="0"/>
              <a:t>reactions</a:t>
            </a:r>
            <a:r>
              <a:rPr lang="en-US" dirty="0"/>
              <a:t>▶ BY INTRAMUSCULAR INJECTION, OR BY </a:t>
            </a:r>
            <a:r>
              <a:rPr lang="en-US" dirty="0" smtClean="0"/>
              <a:t>INTRAVENOUS INJECTION.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3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Chlorphenamine</a:t>
            </a:r>
            <a:r>
              <a:rPr lang="en-US" b="1" dirty="0"/>
              <a:t> maleate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SAFETY INFORMATION</a:t>
            </a:r>
          </a:p>
          <a:p>
            <a:r>
              <a:rPr lang="en-US" dirty="0"/>
              <a:t>MHRA/CHM ADVICE (MARCH 2008 AND FEBRUARY 2009) </a:t>
            </a:r>
            <a:r>
              <a:rPr lang="en-US" dirty="0" smtClean="0"/>
              <a:t>OVERTHE- COUNTER </a:t>
            </a:r>
            <a:r>
              <a:rPr lang="en-US" dirty="0"/>
              <a:t>COUGH AND COLD MEDICINES FOR CHILDREN</a:t>
            </a:r>
          </a:p>
          <a:p>
            <a:r>
              <a:rPr lang="en-US" dirty="0"/>
              <a:t>Children under 6 years should not be given </a:t>
            </a:r>
            <a:r>
              <a:rPr lang="en-US" dirty="0" smtClean="0"/>
              <a:t>over-</a:t>
            </a:r>
            <a:r>
              <a:rPr lang="en-US" dirty="0" err="1" smtClean="0"/>
              <a:t>thecounter</a:t>
            </a:r>
            <a:r>
              <a:rPr lang="en-US" dirty="0"/>
              <a:t> </a:t>
            </a:r>
            <a:r>
              <a:rPr lang="en-US" dirty="0" smtClean="0"/>
              <a:t>cough </a:t>
            </a:r>
            <a:r>
              <a:rPr lang="en-US" dirty="0"/>
              <a:t>and cold medicines </a:t>
            </a:r>
            <a:r>
              <a:rPr lang="en-US" dirty="0" smtClean="0"/>
              <a:t>containing </a:t>
            </a:r>
            <a:r>
              <a:rPr lang="en-US" dirty="0" err="1" smtClean="0">
                <a:solidFill>
                  <a:srgbClr val="FF0000"/>
                </a:solidFill>
              </a:rPr>
              <a:t>chlorphenamine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3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Chlorphenamine</a:t>
            </a:r>
            <a:r>
              <a:rPr lang="en-US" b="1" dirty="0"/>
              <a:t> maleate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▶ </a:t>
            </a:r>
            <a:r>
              <a:rPr lang="en-US" b="1" dirty="0" smtClean="0"/>
              <a:t>Side effects</a:t>
            </a:r>
            <a:r>
              <a:rPr lang="en-US" dirty="0" smtClean="0"/>
              <a:t>: Common </a:t>
            </a:r>
            <a:r>
              <a:rPr lang="en-US" dirty="0"/>
              <a:t>or very common </a:t>
            </a:r>
            <a:r>
              <a:rPr lang="en-US" dirty="0" smtClean="0"/>
              <a:t>Drowsiness, Concentration </a:t>
            </a:r>
            <a:r>
              <a:rPr lang="en-US" dirty="0"/>
              <a:t>impaired </a:t>
            </a:r>
            <a:r>
              <a:rPr lang="en-US" dirty="0" smtClean="0"/>
              <a:t>. coordination </a:t>
            </a:r>
            <a:r>
              <a:rPr lang="en-US" dirty="0"/>
              <a:t>abnormal . dizziness . dry mouth . fatigue </a:t>
            </a:r>
            <a:r>
              <a:rPr lang="en-US" dirty="0" smtClean="0"/>
              <a:t>.headache </a:t>
            </a:r>
            <a:r>
              <a:rPr lang="en-US" dirty="0"/>
              <a:t>. nausea . vision </a:t>
            </a:r>
            <a:r>
              <a:rPr lang="en-US" dirty="0" smtClean="0"/>
              <a:t>blurred.</a:t>
            </a:r>
          </a:p>
          <a:p>
            <a:r>
              <a:rPr lang="en-US" b="1" dirty="0"/>
              <a:t>CAUTIONS</a:t>
            </a:r>
            <a:r>
              <a:rPr lang="en-US" dirty="0"/>
              <a:t> </a:t>
            </a:r>
            <a:r>
              <a:rPr lang="en-US" dirty="0" smtClean="0"/>
              <a:t>:Epilepsy </a:t>
            </a:r>
            <a:r>
              <a:rPr lang="en-US" dirty="0"/>
              <a:t>. prostatic hypertrophy (in adults) </a:t>
            </a:r>
            <a:r>
              <a:rPr lang="en-US" dirty="0" smtClean="0"/>
              <a:t>.</a:t>
            </a:r>
            <a:r>
              <a:rPr lang="en-US" dirty="0" err="1" smtClean="0"/>
              <a:t>pyloroduodenal</a:t>
            </a:r>
            <a:r>
              <a:rPr lang="en-US" dirty="0" smtClean="0"/>
              <a:t> </a:t>
            </a:r>
            <a:r>
              <a:rPr lang="en-US" dirty="0"/>
              <a:t>obstruction . susceptibility to </a:t>
            </a:r>
            <a:r>
              <a:rPr lang="en-US" dirty="0" smtClean="0"/>
              <a:t>angle closure</a:t>
            </a:r>
            <a:r>
              <a:rPr lang="en-US" dirty="0"/>
              <a:t> </a:t>
            </a:r>
            <a:r>
              <a:rPr lang="en-US" dirty="0" smtClean="0"/>
              <a:t>glaucoma </a:t>
            </a:r>
            <a:r>
              <a:rPr lang="en-US" dirty="0"/>
              <a:t>. urinary </a:t>
            </a:r>
            <a:r>
              <a:rPr lang="en-US" dirty="0" smtClean="0"/>
              <a:t>retention.</a:t>
            </a:r>
          </a:p>
          <a:p>
            <a:r>
              <a:rPr lang="en-US" dirty="0"/>
              <a:t>Children </a:t>
            </a:r>
            <a:r>
              <a:rPr lang="en-US" dirty="0" smtClean="0"/>
              <a:t>and elderly </a:t>
            </a:r>
            <a:r>
              <a:rPr lang="en-US" dirty="0"/>
              <a:t>patients are </a:t>
            </a:r>
            <a:r>
              <a:rPr lang="en-US" dirty="0" smtClean="0"/>
              <a:t>more susceptible </a:t>
            </a:r>
            <a:r>
              <a:rPr lang="en-US" dirty="0"/>
              <a:t>to side-effects.</a:t>
            </a:r>
          </a:p>
        </p:txBody>
      </p:sp>
    </p:spTree>
    <p:extLst>
      <p:ext uri="{BB962C8B-B14F-4D97-AF65-F5344CB8AC3E}">
        <p14:creationId xmlns:p14="http://schemas.microsoft.com/office/powerpoint/2010/main" val="250312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Chlorphenamine</a:t>
            </a:r>
            <a:r>
              <a:rPr lang="en-US" b="1" dirty="0"/>
              <a:t> maleate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PREGNANCY</a:t>
            </a:r>
            <a:r>
              <a:rPr lang="en-US" dirty="0"/>
              <a:t> Most manufacturers of antihistamines advise</a:t>
            </a:r>
          </a:p>
          <a:p>
            <a:r>
              <a:rPr lang="en-US" dirty="0"/>
              <a:t>avoiding their use during pregnancy; however, there is no</a:t>
            </a:r>
          </a:p>
          <a:p>
            <a:r>
              <a:rPr lang="en-US" dirty="0"/>
              <a:t>evidence of teratogenicity. Use in the latter part of the</a:t>
            </a:r>
          </a:p>
          <a:p>
            <a:r>
              <a:rPr lang="en-US" dirty="0"/>
              <a:t>third trimester may cause adverse effects in neonates such</a:t>
            </a:r>
          </a:p>
          <a:p>
            <a:r>
              <a:rPr lang="en-US" dirty="0"/>
              <a:t>as irritability, paradoxical excitability, and tremor.</a:t>
            </a:r>
          </a:p>
          <a:p>
            <a:r>
              <a:rPr lang="en-US" b="1" dirty="0" smtClean="0"/>
              <a:t> </a:t>
            </a:r>
            <a:r>
              <a:rPr lang="en-US" b="1" dirty="0"/>
              <a:t>BREAST FEEDING </a:t>
            </a:r>
            <a:r>
              <a:rPr lang="en-US" dirty="0"/>
              <a:t>Most antihistamines are present in</a:t>
            </a:r>
          </a:p>
          <a:p>
            <a:r>
              <a:rPr lang="en-US" dirty="0" err="1"/>
              <a:t>breastmilk</a:t>
            </a:r>
            <a:r>
              <a:rPr lang="en-US" dirty="0"/>
              <a:t> in varying amounts; although not known to be</a:t>
            </a:r>
          </a:p>
          <a:p>
            <a:r>
              <a:rPr lang="en-US" dirty="0"/>
              <a:t>harmful, most manufacturers advise avoiding their use in</a:t>
            </a:r>
          </a:p>
          <a:p>
            <a:r>
              <a:rPr lang="en-US" dirty="0"/>
              <a:t>mothers who are breast-feeding.</a:t>
            </a:r>
          </a:p>
          <a:p>
            <a:r>
              <a:rPr lang="en-US" b="1" dirty="0" smtClean="0"/>
              <a:t>HEPATIC </a:t>
            </a:r>
            <a:r>
              <a:rPr lang="en-US" b="1" dirty="0"/>
              <a:t>IMPAIRMENT </a:t>
            </a:r>
            <a:r>
              <a:rPr lang="en-US" dirty="0"/>
              <a:t>Manufacturer advises caution.</a:t>
            </a:r>
          </a:p>
        </p:txBody>
      </p:sp>
    </p:spTree>
    <p:extLst>
      <p:ext uri="{BB962C8B-B14F-4D97-AF65-F5344CB8AC3E}">
        <p14:creationId xmlns:p14="http://schemas.microsoft.com/office/powerpoint/2010/main" val="2435205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Chlorphenamine</a:t>
            </a:r>
            <a:r>
              <a:rPr lang="en-US" b="1" dirty="0"/>
              <a:t> maleate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MEDICINAL </a:t>
            </a:r>
            <a:r>
              <a:rPr lang="en-US" dirty="0" smtClean="0"/>
              <a:t>FORMS:</a:t>
            </a:r>
          </a:p>
          <a:p>
            <a:r>
              <a:rPr lang="en-US" b="1" dirty="0"/>
              <a:t>Solution for </a:t>
            </a:r>
            <a:r>
              <a:rPr lang="en-US" b="1" dirty="0" smtClean="0"/>
              <a:t>injection(10mg/1ml)</a:t>
            </a:r>
          </a:p>
          <a:p>
            <a:r>
              <a:rPr lang="en-US" b="1" dirty="0"/>
              <a:t>Oral </a:t>
            </a:r>
            <a:r>
              <a:rPr lang="en-US" b="1" dirty="0" smtClean="0"/>
              <a:t>solution(2mg/5ml ) : </a:t>
            </a:r>
            <a:r>
              <a:rPr lang="en-US" dirty="0" smtClean="0"/>
              <a:t>CAUTIONARY </a:t>
            </a:r>
            <a:r>
              <a:rPr lang="en-US" dirty="0"/>
              <a:t>AND ADVISORY LABELS </a:t>
            </a:r>
            <a:r>
              <a:rPr lang="en-US" dirty="0" smtClean="0"/>
              <a:t>2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2: THIS MEDICINE MAKE YOU SLEEPY.IF THIS HAPPENS DO NOT DRIVE OR USE TOOLS OR MACHINES .DO NOT DRINK ALCOHOL 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/>
              <a:t>Tablet</a:t>
            </a:r>
          </a:p>
          <a:p>
            <a:r>
              <a:rPr lang="en-US" dirty="0"/>
              <a:t>CAUTIONARY AND ADVISORY LABELS 2</a:t>
            </a:r>
          </a:p>
          <a:p>
            <a:r>
              <a:rPr lang="en-US" dirty="0"/>
              <a:t>▶ </a:t>
            </a:r>
            <a:r>
              <a:rPr lang="en-US" dirty="0" err="1"/>
              <a:t>Chlorphenamine</a:t>
            </a:r>
            <a:r>
              <a:rPr lang="en-US" dirty="0"/>
              <a:t> maleate (Non-proprietary)</a:t>
            </a:r>
          </a:p>
          <a:p>
            <a:r>
              <a:rPr lang="en-US" dirty="0" err="1"/>
              <a:t>Chlorphenamine</a:t>
            </a:r>
            <a:r>
              <a:rPr lang="en-US" dirty="0"/>
              <a:t> maleate 4 mg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5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5562600" cy="2362445"/>
          </a:xfrm>
        </p:spPr>
      </p:pic>
      <p:pic>
        <p:nvPicPr>
          <p:cNvPr id="8194" name="Picture 2" descr="C:\Users\alzizafoon\Desktop\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17049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zizafoon\Desktop\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6172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85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err="1"/>
              <a:t>Fenistil</a:t>
            </a:r>
            <a:r>
              <a:rPr lang="en-US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Fenistil</a:t>
            </a:r>
            <a:r>
              <a:rPr lang="en-US" dirty="0" smtClean="0"/>
              <a:t> drops </a:t>
            </a:r>
          </a:p>
          <a:p>
            <a:r>
              <a:rPr lang="en-US" dirty="0" err="1" smtClean="0"/>
              <a:t>Fenistil</a:t>
            </a:r>
            <a:r>
              <a:rPr lang="en-US" dirty="0" smtClean="0"/>
              <a:t> gels</a:t>
            </a:r>
          </a:p>
          <a:p>
            <a:r>
              <a:rPr lang="en-US" dirty="0" smtClean="0"/>
              <a:t>Contain: </a:t>
            </a:r>
            <a:r>
              <a:rPr lang="en-US" dirty="0" err="1" smtClean="0"/>
              <a:t>Dimethindene</a:t>
            </a:r>
            <a:r>
              <a:rPr lang="en-US" dirty="0" smtClean="0"/>
              <a:t> maleate </a:t>
            </a:r>
          </a:p>
          <a:p>
            <a:endParaRPr lang="en-US" dirty="0"/>
          </a:p>
        </p:txBody>
      </p:sp>
      <p:pic>
        <p:nvPicPr>
          <p:cNvPr id="5" name="Picture 2" descr="C:\Users\alzizafoo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191479" cy="175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lzizafoon\Desktop\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48297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37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Hayanil</a:t>
            </a:r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Dexamethasone 0.25 mg</a:t>
            </a:r>
          </a:p>
          <a:p>
            <a:r>
              <a:rPr lang="en-US" dirty="0" err="1" smtClean="0"/>
              <a:t>Dexchlorphenramine</a:t>
            </a:r>
            <a:r>
              <a:rPr lang="en-US" dirty="0" smtClean="0"/>
              <a:t> 2 mg</a:t>
            </a:r>
          </a:p>
          <a:p>
            <a:r>
              <a:rPr lang="en-US" dirty="0" smtClean="0"/>
              <a:t>Ascorbic acid (Vitamin C) 75 mg </a:t>
            </a:r>
          </a:p>
          <a:p>
            <a:endParaRPr lang="en-US" dirty="0"/>
          </a:p>
        </p:txBody>
      </p:sp>
      <p:pic>
        <p:nvPicPr>
          <p:cNvPr id="5" name="Picture 2" descr="C:\Users\alzizafoon\Desktop\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47096"/>
            <a:ext cx="6248399" cy="22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33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Anginovag</a:t>
            </a:r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Composition : H.C, </a:t>
            </a:r>
            <a:r>
              <a:rPr lang="en-US" dirty="0" err="1" smtClean="0"/>
              <a:t>Dequalinium</a:t>
            </a:r>
            <a:r>
              <a:rPr lang="en-US" dirty="0" smtClean="0"/>
              <a:t>(antiseptic), </a:t>
            </a:r>
            <a:r>
              <a:rPr lang="en-US" dirty="0" err="1" smtClean="0"/>
              <a:t>tyrothricin,glycerrhtinic,lidocaine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 descr="C:\Users\alzizafoon\Desktop\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400800" cy="27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5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</a:t>
            </a:r>
            <a:r>
              <a:rPr lang="en-US" dirty="0" err="1" smtClean="0"/>
              <a:t>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Paracetamol</a:t>
            </a:r>
            <a:r>
              <a:rPr lang="en-US" b="1" dirty="0"/>
              <a:t> </a:t>
            </a:r>
            <a:r>
              <a:rPr lang="en-US" b="1" dirty="0" smtClean="0"/>
              <a:t> (</a:t>
            </a:r>
            <a:r>
              <a:rPr lang="en-US" b="1" dirty="0"/>
              <a:t>Acetaminophen)</a:t>
            </a:r>
          </a:p>
          <a:p>
            <a:r>
              <a:rPr lang="en-US" b="1" dirty="0" smtClean="0"/>
              <a:t>INDICATIONS </a:t>
            </a:r>
            <a:r>
              <a:rPr lang="en-US" b="1" dirty="0"/>
              <a:t>AND </a:t>
            </a:r>
            <a:r>
              <a:rPr lang="en-US" b="1" dirty="0" smtClean="0"/>
              <a:t>DOSE:</a:t>
            </a:r>
            <a:endParaRPr lang="en-US" b="1" dirty="0"/>
          </a:p>
          <a:p>
            <a:r>
              <a:rPr lang="en-US" dirty="0"/>
              <a:t>Mild to moderate pain | Pyrexia</a:t>
            </a:r>
          </a:p>
          <a:p>
            <a:r>
              <a:rPr lang="en-US" dirty="0"/>
              <a:t>▶ </a:t>
            </a:r>
            <a:r>
              <a:rPr lang="en-US" b="1" dirty="0"/>
              <a:t>BY MOUTH</a:t>
            </a:r>
          </a:p>
          <a:p>
            <a:r>
              <a:rPr lang="en-US" dirty="0"/>
              <a:t>▶ Adult: 0.5–1 g every 4–6 hours; maximum 4 g per day</a:t>
            </a:r>
          </a:p>
          <a:p>
            <a:r>
              <a:rPr lang="en-US" dirty="0"/>
              <a:t>▶ </a:t>
            </a:r>
            <a:r>
              <a:rPr lang="en-US" b="1" dirty="0"/>
              <a:t>BY INTRAVENOUS INFUSION</a:t>
            </a:r>
          </a:p>
          <a:p>
            <a:r>
              <a:rPr lang="en-US" dirty="0"/>
              <a:t>▶ Adult (body-weight up to 50 kg): 15 mg/kg every</a:t>
            </a:r>
          </a:p>
          <a:p>
            <a:r>
              <a:rPr lang="en-US" dirty="0"/>
              <a:t>4–6 hours, dose to be administered over 15 minutes;</a:t>
            </a:r>
          </a:p>
          <a:p>
            <a:r>
              <a:rPr lang="en-US" dirty="0"/>
              <a:t>maximum 60 mg/kg per day</a:t>
            </a:r>
          </a:p>
          <a:p>
            <a:r>
              <a:rPr lang="en-US" dirty="0"/>
              <a:t>▶ Adult (body-weight 50 kg and above): 1 g every</a:t>
            </a:r>
          </a:p>
          <a:p>
            <a:r>
              <a:rPr lang="en-US" dirty="0"/>
              <a:t>4–6 hours, dose to be administered over 15 minutes;</a:t>
            </a:r>
          </a:p>
          <a:p>
            <a:r>
              <a:rPr lang="en-US" dirty="0"/>
              <a:t>maximum 4 g per day</a:t>
            </a:r>
          </a:p>
          <a:p>
            <a:r>
              <a:rPr lang="en-US" dirty="0"/>
              <a:t>▶ </a:t>
            </a:r>
            <a:r>
              <a:rPr lang="en-US" b="1" dirty="0"/>
              <a:t>BY RECTUM</a:t>
            </a:r>
          </a:p>
          <a:p>
            <a:r>
              <a:rPr lang="en-US" dirty="0"/>
              <a:t>▶ Adult: 0.5–1 g every 4–6 hours; maximum 4 g per da</a:t>
            </a:r>
          </a:p>
        </p:txBody>
      </p:sp>
      <p:pic>
        <p:nvPicPr>
          <p:cNvPr id="4098" name="Picture 2" descr="C:\Users\alzizafoo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4100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44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r>
              <a:rPr lang="en-US" smtClean="0"/>
              <a:t>for listening 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172200" cy="4297363"/>
          </a:xfrm>
        </p:spPr>
      </p:pic>
    </p:spTree>
    <p:extLst>
      <p:ext uri="{BB962C8B-B14F-4D97-AF65-F5344CB8AC3E}">
        <p14:creationId xmlns:p14="http://schemas.microsoft.com/office/powerpoint/2010/main" val="419868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Mild to moderate pain in patients with risk factors for</a:t>
            </a:r>
          </a:p>
          <a:p>
            <a:pPr marL="0" indent="0">
              <a:buNone/>
            </a:pPr>
            <a:r>
              <a:rPr lang="en-US" b="1" dirty="0" smtClean="0"/>
              <a:t> hepatotoxicity </a:t>
            </a:r>
            <a:r>
              <a:rPr lang="en-US" b="1" dirty="0"/>
              <a:t>| Pyrexia in patients with risk factors for</a:t>
            </a:r>
          </a:p>
          <a:p>
            <a:pPr marL="0" indent="0">
              <a:buNone/>
            </a:pPr>
            <a:r>
              <a:rPr lang="en-US" b="1" dirty="0" smtClean="0"/>
              <a:t> hepatotoxicity:</a:t>
            </a:r>
            <a:endParaRPr lang="en-US" b="1" dirty="0"/>
          </a:p>
          <a:p>
            <a:r>
              <a:rPr lang="en-US" dirty="0"/>
              <a:t>▶ BY INTRAVENOUS INFUSION</a:t>
            </a:r>
          </a:p>
          <a:p>
            <a:r>
              <a:rPr lang="en-US" dirty="0"/>
              <a:t>▶ Adult (body-weight up to 50 kg): 15 mg/kg every</a:t>
            </a:r>
          </a:p>
          <a:p>
            <a:r>
              <a:rPr lang="en-US" dirty="0"/>
              <a:t>4–6 hours, dose to be administered over 15 minutes;</a:t>
            </a:r>
          </a:p>
          <a:p>
            <a:r>
              <a:rPr lang="en-US" dirty="0"/>
              <a:t>maximum 60 mg/kg per day</a:t>
            </a:r>
          </a:p>
          <a:p>
            <a:r>
              <a:rPr lang="en-US" dirty="0"/>
              <a:t>▶ Adult (body-weight 50 kg and above): 1 g every</a:t>
            </a:r>
          </a:p>
          <a:p>
            <a:r>
              <a:rPr lang="en-US" dirty="0"/>
              <a:t>4–6 hours, dose to be administered over 15 minutes;</a:t>
            </a:r>
          </a:p>
          <a:p>
            <a:r>
              <a:rPr lang="en-US" dirty="0"/>
              <a:t>maximum 3 g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9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Pain | Pyrexia with </a:t>
            </a:r>
            <a:r>
              <a:rPr lang="en-US" b="1" dirty="0" smtClean="0"/>
              <a:t>discomfort: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▶ BY MOUTH</a:t>
            </a:r>
          </a:p>
          <a:p>
            <a:r>
              <a:rPr lang="en-US" dirty="0"/>
              <a:t>▶ Child 3–5 months: 60 mg every 4–6 hours; </a:t>
            </a:r>
            <a:r>
              <a:rPr lang="en-US" dirty="0" smtClean="0"/>
              <a:t>maximum 4 </a:t>
            </a:r>
            <a:r>
              <a:rPr lang="en-US" dirty="0"/>
              <a:t>doses per </a:t>
            </a:r>
            <a:r>
              <a:rPr lang="en-US" dirty="0" err="1" smtClean="0"/>
              <a:t>day</a:t>
            </a:r>
            <a:r>
              <a:rPr lang="en-US" dirty="0" err="1"/>
              <a:t>Child</a:t>
            </a:r>
            <a:r>
              <a:rPr lang="en-US" dirty="0"/>
              <a:t> 6–23 months: 120 mg every 4–6 hours; maximum</a:t>
            </a:r>
          </a:p>
          <a:p>
            <a:r>
              <a:rPr lang="en-US" dirty="0"/>
              <a:t>4 doses per day</a:t>
            </a:r>
          </a:p>
          <a:p>
            <a:r>
              <a:rPr lang="en-US" dirty="0"/>
              <a:t>▶ Child 2–3 years: 180 mg every 4–6 hours; maximum</a:t>
            </a:r>
          </a:p>
          <a:p>
            <a:r>
              <a:rPr lang="en-US" dirty="0"/>
              <a:t>4 doses per day</a:t>
            </a:r>
          </a:p>
          <a:p>
            <a:r>
              <a:rPr lang="en-US" dirty="0"/>
              <a:t>▶ Child 4–5 years: 240 mg every 4–6 hours; maximum</a:t>
            </a:r>
          </a:p>
          <a:p>
            <a:r>
              <a:rPr lang="en-US" dirty="0"/>
              <a:t>4 doses per day</a:t>
            </a:r>
          </a:p>
          <a:p>
            <a:r>
              <a:rPr lang="en-US" dirty="0"/>
              <a:t>▶ Child 6–7 years: 240–250 mg every 4–6 hours;</a:t>
            </a:r>
          </a:p>
          <a:p>
            <a:r>
              <a:rPr lang="en-US" dirty="0"/>
              <a:t>maximum 4 doses per day</a:t>
            </a:r>
          </a:p>
          <a:p>
            <a:r>
              <a:rPr lang="en-US" dirty="0"/>
              <a:t>▶ Child 8–9 years: 360–375 mg every 4–6 hours;</a:t>
            </a:r>
          </a:p>
          <a:p>
            <a:r>
              <a:rPr lang="en-US" dirty="0"/>
              <a:t>maximum 4 doses per day</a:t>
            </a:r>
          </a:p>
          <a:p>
            <a:r>
              <a:rPr lang="en-US" dirty="0"/>
              <a:t>▶ Child 10–11 years: 480–500 mg every 4–6 hours;</a:t>
            </a:r>
          </a:p>
          <a:p>
            <a:r>
              <a:rPr lang="en-US" dirty="0"/>
              <a:t>maximum 4 doses per day</a:t>
            </a:r>
          </a:p>
          <a:p>
            <a:r>
              <a:rPr lang="en-US" dirty="0"/>
              <a:t>▶ Child 12–15 years: 480–750 mg every 4–6 hours;</a:t>
            </a:r>
          </a:p>
          <a:p>
            <a:r>
              <a:rPr lang="en-US" dirty="0"/>
              <a:t>maximum 4 doses per day</a:t>
            </a:r>
          </a:p>
          <a:p>
            <a:r>
              <a:rPr lang="en-US" dirty="0"/>
              <a:t>▶ Child 16–17 years: 0.5–1 g every 4–6 hours; maximum</a:t>
            </a:r>
          </a:p>
          <a:p>
            <a:r>
              <a:rPr lang="en-US" dirty="0"/>
              <a:t>4 doses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4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▶ BY RECTUM</a:t>
            </a:r>
          </a:p>
          <a:p>
            <a:r>
              <a:rPr lang="en-US" dirty="0"/>
              <a:t>▶ Child 3–11 months: 60–125 mg every 4–6 hours as</a:t>
            </a:r>
          </a:p>
          <a:p>
            <a:r>
              <a:rPr lang="en-US" dirty="0"/>
              <a:t>required; maximum 4 doses per day</a:t>
            </a:r>
          </a:p>
          <a:p>
            <a:r>
              <a:rPr lang="en-US" dirty="0"/>
              <a:t>▶ Child 1–4 years: 125–250 mg every 4–6 hours as</a:t>
            </a:r>
          </a:p>
          <a:p>
            <a:r>
              <a:rPr lang="en-US" dirty="0"/>
              <a:t>required; maximum 4 doses per day</a:t>
            </a:r>
          </a:p>
          <a:p>
            <a:r>
              <a:rPr lang="en-US" dirty="0"/>
              <a:t>▶ Child 5–11 years: 250–500 mg every 4–6 hours as</a:t>
            </a:r>
          </a:p>
          <a:p>
            <a:r>
              <a:rPr lang="en-US" dirty="0"/>
              <a:t>required; maximum 4 doses per day</a:t>
            </a:r>
          </a:p>
          <a:p>
            <a:r>
              <a:rPr lang="en-US" dirty="0"/>
              <a:t>▶ Child 12–17 years: 500 mg every 4–6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Post-</a:t>
            </a:r>
            <a:r>
              <a:rPr lang="en-US" b="1" dirty="0" err="1"/>
              <a:t>immunisation</a:t>
            </a:r>
            <a:r>
              <a:rPr lang="en-US" b="1" dirty="0"/>
              <a:t> pyrexia in </a:t>
            </a:r>
            <a:r>
              <a:rPr lang="en-US" b="1" dirty="0" smtClean="0"/>
              <a:t>infants:</a:t>
            </a:r>
            <a:endParaRPr lang="en-US" b="1" dirty="0"/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2–3 months: 60 mg for 1 dose, then 60 mg after</a:t>
            </a:r>
          </a:p>
          <a:p>
            <a:r>
              <a:rPr lang="en-US" dirty="0"/>
              <a:t>4–6 hours if required</a:t>
            </a:r>
          </a:p>
          <a:p>
            <a:r>
              <a:rPr lang="en-US" dirty="0"/>
              <a:t>▶ Child 4 months: 60 mg for 1 dose, then 60 mg after</a:t>
            </a:r>
          </a:p>
          <a:p>
            <a:r>
              <a:rPr lang="en-US" dirty="0"/>
              <a:t>4–6 hours; maximum 4 doses per day</a:t>
            </a:r>
          </a:p>
          <a:p>
            <a:r>
              <a:rPr lang="en-US" b="1" dirty="0"/>
              <a:t>Acute </a:t>
            </a:r>
            <a:r>
              <a:rPr lang="en-US" b="1" dirty="0" smtClean="0"/>
              <a:t>migraine:</a:t>
            </a:r>
            <a:endParaRPr lang="en-US" b="1" dirty="0"/>
          </a:p>
          <a:p>
            <a:r>
              <a:rPr lang="en-US" dirty="0"/>
              <a:t>▶ BY MOUTH</a:t>
            </a:r>
          </a:p>
          <a:p>
            <a:r>
              <a:rPr lang="en-US" dirty="0"/>
              <a:t>▶ Adult: 1 g for 1 dose, to be taken as soon as migraine</a:t>
            </a:r>
          </a:p>
          <a:p>
            <a:r>
              <a:rPr lang="en-US" dirty="0"/>
              <a:t>symptoms develop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0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CAUTIONS </a:t>
            </a:r>
            <a:r>
              <a:rPr lang="en-US" b="1" dirty="0" smtClean="0"/>
              <a:t>:</a:t>
            </a:r>
            <a:r>
              <a:rPr lang="en-US" dirty="0" smtClean="0"/>
              <a:t>Before </a:t>
            </a:r>
            <a:r>
              <a:rPr lang="en-US" dirty="0"/>
              <a:t>administering, check when </a:t>
            </a:r>
            <a:r>
              <a:rPr lang="en-US" dirty="0" err="1" smtClean="0"/>
              <a:t>paracetamol</a:t>
            </a:r>
            <a:r>
              <a:rPr lang="en-US" dirty="0"/>
              <a:t> </a:t>
            </a:r>
            <a:r>
              <a:rPr lang="en-US" dirty="0" smtClean="0"/>
              <a:t>last </a:t>
            </a:r>
            <a:r>
              <a:rPr lang="en-US" dirty="0"/>
              <a:t>administered and cumulative </a:t>
            </a:r>
            <a:r>
              <a:rPr lang="en-US" dirty="0" err="1"/>
              <a:t>paracetamol</a:t>
            </a:r>
            <a:r>
              <a:rPr lang="en-US" dirty="0"/>
              <a:t> dose </a:t>
            </a:r>
            <a:r>
              <a:rPr lang="en-US" dirty="0" smtClean="0"/>
              <a:t>over previous </a:t>
            </a:r>
            <a:r>
              <a:rPr lang="en-US" dirty="0"/>
              <a:t>24 hours . body-weight under 50 kg . </a:t>
            </a:r>
            <a:r>
              <a:rPr lang="en-US" dirty="0" smtClean="0"/>
              <a:t>Chronic alcohol </a:t>
            </a:r>
            <a:r>
              <a:rPr lang="en-US" dirty="0"/>
              <a:t>consumption . chronic dehydration . </a:t>
            </a:r>
            <a:r>
              <a:rPr lang="en-US" dirty="0" smtClean="0"/>
              <a:t>Chronic malnutrition </a:t>
            </a:r>
            <a:r>
              <a:rPr lang="en-US" dirty="0"/>
              <a:t>. hepatocellular insufficiency . long-term </a:t>
            </a:r>
            <a:r>
              <a:rPr lang="en-US" dirty="0" smtClean="0"/>
              <a:t>use (especially </a:t>
            </a:r>
            <a:r>
              <a:rPr lang="en-US" dirty="0"/>
              <a:t>in those who are malnourished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9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Paracetamol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Side effects</a:t>
            </a:r>
            <a:r>
              <a:rPr lang="en-US" dirty="0" smtClean="0"/>
              <a:t>:▶ </a:t>
            </a:r>
            <a:r>
              <a:rPr lang="en-US" dirty="0"/>
              <a:t>Common or very </a:t>
            </a:r>
            <a:r>
              <a:rPr lang="en-US" dirty="0" smtClean="0"/>
              <a:t>common▶ </a:t>
            </a:r>
            <a:r>
              <a:rPr lang="en-US" dirty="0"/>
              <a:t>With rectal use </a:t>
            </a:r>
            <a:r>
              <a:rPr lang="en-US" dirty="0" err="1"/>
              <a:t>Anorectal</a:t>
            </a:r>
            <a:r>
              <a:rPr lang="en-US" dirty="0"/>
              <a:t> </a:t>
            </a:r>
            <a:r>
              <a:rPr lang="en-US" dirty="0" smtClean="0"/>
              <a:t>erythema</a:t>
            </a:r>
          </a:p>
          <a:p>
            <a:r>
              <a:rPr lang="en-US" b="1" dirty="0" smtClean="0"/>
              <a:t>PREGNANCY </a:t>
            </a:r>
            <a:r>
              <a:rPr lang="en-US" dirty="0"/>
              <a:t>Not known to be harmful.</a:t>
            </a:r>
          </a:p>
          <a:p>
            <a:r>
              <a:rPr lang="en-US" dirty="0" smtClean="0"/>
              <a:t> </a:t>
            </a:r>
            <a:r>
              <a:rPr lang="en-US" b="1" dirty="0"/>
              <a:t>BREAST FEEDING </a:t>
            </a:r>
            <a:r>
              <a:rPr lang="en-US" dirty="0"/>
              <a:t>Amount too small to be harmful.</a:t>
            </a:r>
          </a:p>
          <a:p>
            <a:r>
              <a:rPr lang="en-US" dirty="0" smtClean="0"/>
              <a:t> </a:t>
            </a:r>
            <a:r>
              <a:rPr lang="en-US" b="1" dirty="0"/>
              <a:t>HEPATIC IMPAIRMENT </a:t>
            </a:r>
            <a:r>
              <a:rPr lang="en-US" dirty="0"/>
              <a:t>Dose-related toxicity—avoid </a:t>
            </a:r>
            <a:r>
              <a:rPr lang="en-US" dirty="0" smtClean="0"/>
              <a:t>large doses</a:t>
            </a:r>
            <a:r>
              <a:rPr lang="en-US" dirty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RENAL IMPAIRMENT</a:t>
            </a:r>
          </a:p>
          <a:p>
            <a:r>
              <a:rPr lang="en-US" dirty="0"/>
              <a:t>Dose adjustments ▶ In adults Increase infusion </a:t>
            </a:r>
            <a:r>
              <a:rPr lang="en-US" dirty="0" smtClean="0"/>
              <a:t>dose interval </a:t>
            </a:r>
            <a:r>
              <a:rPr lang="en-US" dirty="0"/>
              <a:t>to every 6 hours if </a:t>
            </a:r>
            <a:r>
              <a:rPr lang="en-US" dirty="0" err="1"/>
              <a:t>eGFR</a:t>
            </a:r>
            <a:r>
              <a:rPr lang="en-US" dirty="0"/>
              <a:t> less </a:t>
            </a:r>
            <a:r>
              <a:rPr lang="en-US" dirty="0" smtClean="0"/>
              <a:t>than 30 </a:t>
            </a:r>
            <a:r>
              <a:rPr lang="en-US" dirty="0"/>
              <a:t>mL/minute/1.73m2.</a:t>
            </a:r>
          </a:p>
        </p:txBody>
      </p:sp>
    </p:spTree>
    <p:extLst>
      <p:ext uri="{BB962C8B-B14F-4D97-AF65-F5344CB8AC3E}">
        <p14:creationId xmlns:p14="http://schemas.microsoft.com/office/powerpoint/2010/main" val="79807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1341</Words>
  <Application>Microsoft Office PowerPoint</Application>
  <PresentationFormat>On-screen Show (4:3)</PresentationFormat>
  <Paragraphs>186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Common cold  part (2)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Paracetamol</vt:lpstr>
      <vt:lpstr>PowerPoint Presentation</vt:lpstr>
      <vt:lpstr>PowerPoint Presentation</vt:lpstr>
      <vt:lpstr>PowerPoint Presentation</vt:lpstr>
      <vt:lpstr>Loratadine</vt:lpstr>
      <vt:lpstr>Loratadine</vt:lpstr>
      <vt:lpstr>Loratadine</vt:lpstr>
      <vt:lpstr>Loratadine</vt:lpstr>
      <vt:lpstr>Loratadine</vt:lpstr>
      <vt:lpstr>Chlorphenamine maleate</vt:lpstr>
      <vt:lpstr>Chlorphenamine maleate</vt:lpstr>
      <vt:lpstr>Chlorphenamine maleate</vt:lpstr>
      <vt:lpstr>Chlorphenamine maleate</vt:lpstr>
      <vt:lpstr>Chlorphenamine maleate</vt:lpstr>
      <vt:lpstr>PowerPoint Presentation</vt:lpstr>
      <vt:lpstr>Fenistil®</vt:lpstr>
      <vt:lpstr>Hayanil®</vt:lpstr>
      <vt:lpstr>Anginovag®</vt:lpstr>
      <vt:lpstr>Thank you for listening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alzizafoon</dc:creator>
  <cp:lastModifiedBy>DR.Ahmed Saker</cp:lastModifiedBy>
  <cp:revision>17</cp:revision>
  <dcterms:created xsi:type="dcterms:W3CDTF">2006-08-16T00:00:00Z</dcterms:created>
  <dcterms:modified xsi:type="dcterms:W3CDTF">2020-12-05T11:04:14Z</dcterms:modified>
</cp:coreProperties>
</file>