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8"/>
  </p:notesMasterIdLst>
  <p:sldIdLst>
    <p:sldId id="256" r:id="rId2"/>
    <p:sldId id="265" r:id="rId3"/>
    <p:sldId id="257" r:id="rId4"/>
    <p:sldId id="259" r:id="rId5"/>
    <p:sldId id="261" r:id="rId6"/>
    <p:sldId id="267" r:id="rId7"/>
    <p:sldId id="266" r:id="rId8"/>
    <p:sldId id="268" r:id="rId9"/>
    <p:sldId id="269" r:id="rId10"/>
    <p:sldId id="264" r:id="rId11"/>
    <p:sldId id="270" r:id="rId12"/>
    <p:sldId id="271" r:id="rId13"/>
    <p:sldId id="272" r:id="rId14"/>
    <p:sldId id="273" r:id="rId15"/>
    <p:sldId id="276" r:id="rId16"/>
    <p:sldId id="275"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2" r:id="rId32"/>
    <p:sldId id="299" r:id="rId33"/>
    <p:sldId id="293" r:id="rId34"/>
    <p:sldId id="294" r:id="rId35"/>
    <p:sldId id="295" r:id="rId36"/>
    <p:sldId id="296" r:id="rId37"/>
    <p:sldId id="297" r:id="rId38"/>
    <p:sldId id="298" r:id="rId39"/>
    <p:sldId id="300" r:id="rId40"/>
    <p:sldId id="301" r:id="rId41"/>
    <p:sldId id="302" r:id="rId42"/>
    <p:sldId id="304" r:id="rId43"/>
    <p:sldId id="305" r:id="rId44"/>
    <p:sldId id="303"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7" r:id="rId66"/>
    <p:sldId id="326" r:id="rId6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3808" autoAdjust="0"/>
  </p:normalViewPr>
  <p:slideViewPr>
    <p:cSldViewPr>
      <p:cViewPr varScale="1">
        <p:scale>
          <a:sx n="61" d="100"/>
          <a:sy n="61" d="100"/>
        </p:scale>
        <p:origin x="-161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723574B-E13A-4475-A509-6B22E7AC32A5}" type="datetimeFigureOut">
              <a:rPr lang="ar-IQ" smtClean="0"/>
              <a:t>27/11/1441</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AC9EE36-82FB-4197-8F32-855D8D9352DD}" type="slidenum">
              <a:rPr lang="ar-IQ" smtClean="0"/>
              <a:t>‹#›</a:t>
            </a:fld>
            <a:endParaRPr lang="ar-IQ"/>
          </a:p>
        </p:txBody>
      </p:sp>
    </p:spTree>
    <p:extLst>
      <p:ext uri="{BB962C8B-B14F-4D97-AF65-F5344CB8AC3E}">
        <p14:creationId xmlns:p14="http://schemas.microsoft.com/office/powerpoint/2010/main" val="27836722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5AC9EE36-82FB-4197-8F32-855D8D9352DD}" type="slidenum">
              <a:rPr lang="ar-IQ" smtClean="0"/>
              <a:t>21</a:t>
            </a:fld>
            <a:endParaRPr lang="ar-IQ"/>
          </a:p>
        </p:txBody>
      </p:sp>
    </p:spTree>
    <p:extLst>
      <p:ext uri="{BB962C8B-B14F-4D97-AF65-F5344CB8AC3E}">
        <p14:creationId xmlns:p14="http://schemas.microsoft.com/office/powerpoint/2010/main" val="1136810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5AC9EE36-82FB-4197-8F32-855D8D9352DD}" type="slidenum">
              <a:rPr lang="ar-IQ" smtClean="0"/>
              <a:t>45</a:t>
            </a:fld>
            <a:endParaRPr lang="ar-IQ"/>
          </a:p>
        </p:txBody>
      </p:sp>
    </p:spTree>
    <p:extLst>
      <p:ext uri="{BB962C8B-B14F-4D97-AF65-F5344CB8AC3E}">
        <p14:creationId xmlns:p14="http://schemas.microsoft.com/office/powerpoint/2010/main" val="398439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5AC9EE36-82FB-4197-8F32-855D8D9352DD}" type="slidenum">
              <a:rPr lang="ar-IQ" smtClean="0"/>
              <a:t>49</a:t>
            </a:fld>
            <a:endParaRPr lang="ar-IQ"/>
          </a:p>
        </p:txBody>
      </p:sp>
    </p:spTree>
    <p:extLst>
      <p:ext uri="{BB962C8B-B14F-4D97-AF65-F5344CB8AC3E}">
        <p14:creationId xmlns:p14="http://schemas.microsoft.com/office/powerpoint/2010/main" val="1042120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5AC9EE36-82FB-4197-8F32-855D8D9352DD}" type="slidenum">
              <a:rPr lang="ar-IQ" smtClean="0"/>
              <a:t>51</a:t>
            </a:fld>
            <a:endParaRPr lang="ar-IQ"/>
          </a:p>
        </p:txBody>
      </p:sp>
    </p:spTree>
    <p:extLst>
      <p:ext uri="{BB962C8B-B14F-4D97-AF65-F5344CB8AC3E}">
        <p14:creationId xmlns:p14="http://schemas.microsoft.com/office/powerpoint/2010/main" val="4038516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F5277A75-0B93-4A5A-8179-F1FDACF670BD}" type="datetimeFigureOut">
              <a:rPr lang="ar-IQ" smtClean="0"/>
              <a:t>27/11/1441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D1B7029-B9B5-400C-B189-258CEFC17CDA}" type="slidenum">
              <a:rPr lang="ar-IQ" smtClean="0"/>
              <a:t>‹#›</a:t>
            </a:fld>
            <a:endParaRPr lang="ar-IQ"/>
          </a:p>
        </p:txBody>
      </p:sp>
    </p:spTree>
    <p:extLst>
      <p:ext uri="{BB962C8B-B14F-4D97-AF65-F5344CB8AC3E}">
        <p14:creationId xmlns:p14="http://schemas.microsoft.com/office/powerpoint/2010/main" val="2264439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F5277A75-0B93-4A5A-8179-F1FDACF670BD}" type="datetimeFigureOut">
              <a:rPr lang="ar-IQ" smtClean="0"/>
              <a:t>27/11/1441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D1B7029-B9B5-400C-B189-258CEFC17CDA}" type="slidenum">
              <a:rPr lang="ar-IQ" smtClean="0"/>
              <a:t>‹#›</a:t>
            </a:fld>
            <a:endParaRPr lang="ar-IQ"/>
          </a:p>
        </p:txBody>
      </p:sp>
    </p:spTree>
    <p:extLst>
      <p:ext uri="{BB962C8B-B14F-4D97-AF65-F5344CB8AC3E}">
        <p14:creationId xmlns:p14="http://schemas.microsoft.com/office/powerpoint/2010/main" val="1984333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F5277A75-0B93-4A5A-8179-F1FDACF670BD}" type="datetimeFigureOut">
              <a:rPr lang="ar-IQ" smtClean="0"/>
              <a:t>27/11/1441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D1B7029-B9B5-400C-B189-258CEFC17CDA}" type="slidenum">
              <a:rPr lang="ar-IQ" smtClean="0"/>
              <a:t>‹#›</a:t>
            </a:fld>
            <a:endParaRPr lang="ar-IQ"/>
          </a:p>
        </p:txBody>
      </p:sp>
    </p:spTree>
    <p:extLst>
      <p:ext uri="{BB962C8B-B14F-4D97-AF65-F5344CB8AC3E}">
        <p14:creationId xmlns:p14="http://schemas.microsoft.com/office/powerpoint/2010/main" val="2195622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F5277A75-0B93-4A5A-8179-F1FDACF670BD}" type="datetimeFigureOut">
              <a:rPr lang="ar-IQ" smtClean="0"/>
              <a:t>27/11/1441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D1B7029-B9B5-400C-B189-258CEFC17CDA}" type="slidenum">
              <a:rPr lang="ar-IQ" smtClean="0"/>
              <a:t>‹#›</a:t>
            </a:fld>
            <a:endParaRPr lang="ar-IQ"/>
          </a:p>
        </p:txBody>
      </p:sp>
    </p:spTree>
    <p:extLst>
      <p:ext uri="{BB962C8B-B14F-4D97-AF65-F5344CB8AC3E}">
        <p14:creationId xmlns:p14="http://schemas.microsoft.com/office/powerpoint/2010/main" val="1920818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277A75-0B93-4A5A-8179-F1FDACF670BD}" type="datetimeFigureOut">
              <a:rPr lang="ar-IQ" smtClean="0"/>
              <a:t>27/11/1441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D1B7029-B9B5-400C-B189-258CEFC17CDA}" type="slidenum">
              <a:rPr lang="ar-IQ" smtClean="0"/>
              <a:t>‹#›</a:t>
            </a:fld>
            <a:endParaRPr lang="ar-IQ"/>
          </a:p>
        </p:txBody>
      </p:sp>
    </p:spTree>
    <p:extLst>
      <p:ext uri="{BB962C8B-B14F-4D97-AF65-F5344CB8AC3E}">
        <p14:creationId xmlns:p14="http://schemas.microsoft.com/office/powerpoint/2010/main" val="335803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F5277A75-0B93-4A5A-8179-F1FDACF670BD}" type="datetimeFigureOut">
              <a:rPr lang="ar-IQ" smtClean="0"/>
              <a:t>27/11/1441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D1B7029-B9B5-400C-B189-258CEFC17CDA}" type="slidenum">
              <a:rPr lang="ar-IQ" smtClean="0"/>
              <a:t>‹#›</a:t>
            </a:fld>
            <a:endParaRPr lang="ar-IQ"/>
          </a:p>
        </p:txBody>
      </p:sp>
    </p:spTree>
    <p:extLst>
      <p:ext uri="{BB962C8B-B14F-4D97-AF65-F5344CB8AC3E}">
        <p14:creationId xmlns:p14="http://schemas.microsoft.com/office/powerpoint/2010/main" val="2122754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F5277A75-0B93-4A5A-8179-F1FDACF670BD}" type="datetimeFigureOut">
              <a:rPr lang="ar-IQ" smtClean="0"/>
              <a:t>27/11/1441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ED1B7029-B9B5-400C-B189-258CEFC17CDA}" type="slidenum">
              <a:rPr lang="ar-IQ" smtClean="0"/>
              <a:t>‹#›</a:t>
            </a:fld>
            <a:endParaRPr lang="ar-IQ"/>
          </a:p>
        </p:txBody>
      </p:sp>
    </p:spTree>
    <p:extLst>
      <p:ext uri="{BB962C8B-B14F-4D97-AF65-F5344CB8AC3E}">
        <p14:creationId xmlns:p14="http://schemas.microsoft.com/office/powerpoint/2010/main" val="1873616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F5277A75-0B93-4A5A-8179-F1FDACF670BD}" type="datetimeFigureOut">
              <a:rPr lang="ar-IQ" smtClean="0"/>
              <a:t>27/11/1441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ED1B7029-B9B5-400C-B189-258CEFC17CDA}" type="slidenum">
              <a:rPr lang="ar-IQ" smtClean="0"/>
              <a:t>‹#›</a:t>
            </a:fld>
            <a:endParaRPr lang="ar-IQ"/>
          </a:p>
        </p:txBody>
      </p:sp>
    </p:spTree>
    <p:extLst>
      <p:ext uri="{BB962C8B-B14F-4D97-AF65-F5344CB8AC3E}">
        <p14:creationId xmlns:p14="http://schemas.microsoft.com/office/powerpoint/2010/main" val="339095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77A75-0B93-4A5A-8179-F1FDACF670BD}" type="datetimeFigureOut">
              <a:rPr lang="ar-IQ" smtClean="0"/>
              <a:t>27/11/1441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ED1B7029-B9B5-400C-B189-258CEFC17CDA}" type="slidenum">
              <a:rPr lang="ar-IQ" smtClean="0"/>
              <a:t>‹#›</a:t>
            </a:fld>
            <a:endParaRPr lang="ar-IQ"/>
          </a:p>
        </p:txBody>
      </p:sp>
    </p:spTree>
    <p:extLst>
      <p:ext uri="{BB962C8B-B14F-4D97-AF65-F5344CB8AC3E}">
        <p14:creationId xmlns:p14="http://schemas.microsoft.com/office/powerpoint/2010/main" val="1031040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277A75-0B93-4A5A-8179-F1FDACF670BD}" type="datetimeFigureOut">
              <a:rPr lang="ar-IQ" smtClean="0"/>
              <a:t>27/11/1441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D1B7029-B9B5-400C-B189-258CEFC17CDA}" type="slidenum">
              <a:rPr lang="ar-IQ" smtClean="0"/>
              <a:t>‹#›</a:t>
            </a:fld>
            <a:endParaRPr lang="ar-IQ"/>
          </a:p>
        </p:txBody>
      </p:sp>
    </p:spTree>
    <p:extLst>
      <p:ext uri="{BB962C8B-B14F-4D97-AF65-F5344CB8AC3E}">
        <p14:creationId xmlns:p14="http://schemas.microsoft.com/office/powerpoint/2010/main" val="3357538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277A75-0B93-4A5A-8179-F1FDACF670BD}" type="datetimeFigureOut">
              <a:rPr lang="ar-IQ" smtClean="0"/>
              <a:t>27/11/1441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D1B7029-B9B5-400C-B189-258CEFC17CDA}" type="slidenum">
              <a:rPr lang="ar-IQ" smtClean="0"/>
              <a:t>‹#›</a:t>
            </a:fld>
            <a:endParaRPr lang="ar-IQ"/>
          </a:p>
        </p:txBody>
      </p:sp>
    </p:spTree>
    <p:extLst>
      <p:ext uri="{BB962C8B-B14F-4D97-AF65-F5344CB8AC3E}">
        <p14:creationId xmlns:p14="http://schemas.microsoft.com/office/powerpoint/2010/main" val="3245112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5277A75-0B93-4A5A-8179-F1FDACF670BD}" type="datetimeFigureOut">
              <a:rPr lang="ar-IQ" smtClean="0"/>
              <a:t>27/11/1441</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D1B7029-B9B5-400C-B189-258CEFC17CDA}" type="slidenum">
              <a:rPr lang="ar-IQ" smtClean="0"/>
              <a:t>‹#›</a:t>
            </a:fld>
            <a:endParaRPr lang="ar-IQ"/>
          </a:p>
        </p:txBody>
      </p:sp>
    </p:spTree>
    <p:extLst>
      <p:ext uri="{BB962C8B-B14F-4D97-AF65-F5344CB8AC3E}">
        <p14:creationId xmlns:p14="http://schemas.microsoft.com/office/powerpoint/2010/main" val="2351197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560" y="-387424"/>
            <a:ext cx="8892480" cy="6858000"/>
          </a:xfrm>
        </p:spPr>
        <p:txBody>
          <a:bodyPr>
            <a:normAutofit/>
          </a:bodyPr>
          <a:lstStyle/>
          <a:p>
            <a:r>
              <a:rPr lang="en-US" b="1" dirty="0">
                <a:solidFill>
                  <a:srgbClr val="00B050"/>
                </a:solidFill>
              </a:rPr>
              <a:t>Interfacial Phenomena</a:t>
            </a:r>
            <a:br>
              <a:rPr lang="en-US" b="1" dirty="0">
                <a:solidFill>
                  <a:srgbClr val="00B050"/>
                </a:solidFill>
              </a:rPr>
            </a:br>
            <a:r>
              <a:rPr lang="en-US" sz="2400" b="1" dirty="0">
                <a:solidFill>
                  <a:srgbClr val="00B050"/>
                </a:solidFill>
              </a:rPr>
              <a:t>MARTIN’S PHYSICAL PHARMACY</a:t>
            </a:r>
            <a:br>
              <a:rPr lang="en-US" sz="2400" b="1" dirty="0">
                <a:solidFill>
                  <a:srgbClr val="00B050"/>
                </a:solidFill>
              </a:rPr>
            </a:br>
            <a:r>
              <a:rPr lang="en-US" sz="2400" b="1" dirty="0">
                <a:solidFill>
                  <a:srgbClr val="00B050"/>
                </a:solidFill>
              </a:rPr>
              <a:t>AND PHARMACEUTICAL </a:t>
            </a:r>
            <a:r>
              <a:rPr lang="en-US" sz="2400" b="1" dirty="0" smtClean="0">
                <a:solidFill>
                  <a:srgbClr val="00B050"/>
                </a:solidFill>
              </a:rPr>
              <a:t>SCIENCES</a:t>
            </a:r>
            <a:br>
              <a:rPr lang="en-US" sz="2400" b="1" dirty="0" smtClean="0">
                <a:solidFill>
                  <a:srgbClr val="00B050"/>
                </a:solidFill>
              </a:rPr>
            </a:br>
            <a:r>
              <a:rPr lang="en-US" sz="2400" b="1" dirty="0" smtClean="0">
                <a:solidFill>
                  <a:srgbClr val="00B050"/>
                </a:solidFill>
              </a:rPr>
              <a:t>chapter </a:t>
            </a:r>
            <a:r>
              <a:rPr lang="en-US" sz="2400" b="1" dirty="0">
                <a:solidFill>
                  <a:srgbClr val="00B050"/>
                </a:solidFill>
              </a:rPr>
              <a:t>15 </a:t>
            </a:r>
            <a:r>
              <a:rPr lang="en-US" b="1" dirty="0">
                <a:solidFill>
                  <a:srgbClr val="00B050"/>
                </a:solidFill>
              </a:rPr>
              <a:t/>
            </a:r>
            <a:br>
              <a:rPr lang="en-US" b="1" dirty="0">
                <a:solidFill>
                  <a:srgbClr val="00B050"/>
                </a:solidFill>
              </a:rPr>
            </a:br>
            <a:r>
              <a:rPr lang="en-US" sz="3600" b="1" i="1" dirty="0">
                <a:solidFill>
                  <a:srgbClr val="00B050"/>
                </a:solidFill>
              </a:rPr>
              <a:t>lecturer </a:t>
            </a:r>
            <a:r>
              <a:rPr lang="en-US" sz="3600" b="1" i="1" dirty="0" err="1">
                <a:solidFill>
                  <a:srgbClr val="00B050"/>
                </a:solidFill>
              </a:rPr>
              <a:t>Methaq</a:t>
            </a:r>
            <a:r>
              <a:rPr lang="en-US" sz="3600" b="1" i="1" dirty="0">
                <a:solidFill>
                  <a:srgbClr val="00B050"/>
                </a:solidFill>
              </a:rPr>
              <a:t> </a:t>
            </a:r>
            <a:r>
              <a:rPr lang="en-US" sz="3600" b="1" i="1" dirty="0" err="1">
                <a:solidFill>
                  <a:srgbClr val="00B050"/>
                </a:solidFill>
              </a:rPr>
              <a:t>Hamad</a:t>
            </a:r>
            <a:endParaRPr lang="ar-IQ" sz="3600" i="1" dirty="0">
              <a:solidFill>
                <a:srgbClr val="00B050"/>
              </a:solidFill>
            </a:endParaRPr>
          </a:p>
        </p:txBody>
      </p:sp>
      <p:sp>
        <p:nvSpPr>
          <p:cNvPr id="3" name="Subtitle 2"/>
          <p:cNvSpPr>
            <a:spLocks noGrp="1"/>
          </p:cNvSpPr>
          <p:nvPr>
            <p:ph type="subTitle" idx="1"/>
          </p:nvPr>
        </p:nvSpPr>
        <p:spPr/>
        <p:txBody>
          <a:bodyPr/>
          <a:lstStyle/>
          <a:p>
            <a:r>
              <a:rPr lang="en-US" dirty="0" smtClean="0"/>
              <a:t>  </a:t>
            </a:r>
            <a:endParaRPr lang="ar-IQ" dirty="0"/>
          </a:p>
        </p:txBody>
      </p:sp>
    </p:spTree>
    <p:extLst>
      <p:ext uri="{BB962C8B-B14F-4D97-AF65-F5344CB8AC3E}">
        <p14:creationId xmlns:p14="http://schemas.microsoft.com/office/powerpoint/2010/main" val="3475693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ar-IQ" dirty="0"/>
          </a:p>
        </p:txBody>
      </p:sp>
      <p:sp>
        <p:nvSpPr>
          <p:cNvPr id="3" name="Content Placeholder 2"/>
          <p:cNvSpPr>
            <a:spLocks noGrp="1"/>
          </p:cNvSpPr>
          <p:nvPr>
            <p:ph idx="1"/>
          </p:nvPr>
        </p:nvSpPr>
        <p:spPr>
          <a:xfrm>
            <a:off x="457200" y="836712"/>
            <a:ext cx="8229600" cy="5289451"/>
          </a:xfrm>
        </p:spPr>
        <p:txBody>
          <a:bodyPr/>
          <a:lstStyle/>
          <a:p>
            <a:pPr marL="0" indent="0" algn="just" rtl="0">
              <a:buNone/>
            </a:pPr>
            <a:endParaRPr lang="ar-IQ" dirty="0"/>
          </a:p>
          <a:p>
            <a:pPr marL="0" indent="0" algn="just" rtl="0">
              <a:buNone/>
            </a:pPr>
            <a:r>
              <a:rPr lang="en-US" sz="3600" b="1" dirty="0" smtClean="0">
                <a:solidFill>
                  <a:srgbClr val="FF0000"/>
                </a:solidFill>
              </a:rPr>
              <a:t>Surface tension</a:t>
            </a:r>
          </a:p>
          <a:p>
            <a:pPr marL="0" indent="0" algn="just" rtl="0">
              <a:buNone/>
            </a:pPr>
            <a:r>
              <a:rPr lang="en-US" b="1" dirty="0" smtClean="0"/>
              <a:t> </a:t>
            </a:r>
            <a:r>
              <a:rPr lang="en-US" b="1" dirty="0"/>
              <a:t>a force pulling the molecules of the interface together resulting in a contracted surface. </a:t>
            </a:r>
            <a:endParaRPr lang="en-US" dirty="0"/>
          </a:p>
          <a:p>
            <a:pPr marL="0" indent="0" algn="just" rtl="0">
              <a:buNone/>
            </a:pPr>
            <a:r>
              <a:rPr lang="en-US" b="1" dirty="0" smtClean="0"/>
              <a:t>It is a </a:t>
            </a:r>
            <a:r>
              <a:rPr lang="en-US" b="1" dirty="0"/>
              <a:t>f</a:t>
            </a:r>
            <a:r>
              <a:rPr lang="en-US" b="1" dirty="0" smtClean="0"/>
              <a:t>orce </a:t>
            </a:r>
            <a:r>
              <a:rPr lang="en-US" b="1" dirty="0"/>
              <a:t>per unit length applied parallel to the surface . Unit in dynes/cm or N/m </a:t>
            </a:r>
            <a:endParaRPr lang="ar-IQ" dirty="0"/>
          </a:p>
        </p:txBody>
      </p:sp>
    </p:spTree>
    <p:extLst>
      <p:ext uri="{BB962C8B-B14F-4D97-AF65-F5344CB8AC3E}">
        <p14:creationId xmlns:p14="http://schemas.microsoft.com/office/powerpoint/2010/main" val="1577895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ar-IQ" dirty="0"/>
          </a:p>
        </p:txBody>
      </p:sp>
      <p:sp>
        <p:nvSpPr>
          <p:cNvPr id="3" name="Content Placeholder 2"/>
          <p:cNvSpPr>
            <a:spLocks noGrp="1"/>
          </p:cNvSpPr>
          <p:nvPr>
            <p:ph idx="1"/>
          </p:nvPr>
        </p:nvSpPr>
        <p:spPr>
          <a:xfrm>
            <a:off x="457200" y="332657"/>
            <a:ext cx="8229600" cy="5688632"/>
          </a:xfrm>
        </p:spPr>
        <p:txBody>
          <a:bodyPr>
            <a:noAutofit/>
          </a:bodyPr>
          <a:lstStyle/>
          <a:p>
            <a:pPr marL="0" indent="0" algn="just" rtl="0">
              <a:buNone/>
            </a:pPr>
            <a:r>
              <a:rPr lang="en-US" sz="3600" b="1" i="1" dirty="0">
                <a:solidFill>
                  <a:srgbClr val="FF0000"/>
                </a:solidFill>
              </a:rPr>
              <a:t>Interfacial tension </a:t>
            </a:r>
            <a:r>
              <a:rPr lang="en-US" b="1" dirty="0"/>
              <a:t>is the force per unit length existing at the interface between two immiscible </a:t>
            </a:r>
            <a:r>
              <a:rPr lang="en-US" b="1" dirty="0" smtClean="0"/>
              <a:t>liquid phases </a:t>
            </a:r>
            <a:r>
              <a:rPr lang="en-US" b="1" dirty="0"/>
              <a:t>and, like surface tension, has the units of dynes/cm. Although, in the general sense, all </a:t>
            </a:r>
            <a:r>
              <a:rPr lang="en-US" b="1" dirty="0" smtClean="0"/>
              <a:t>tensions may </a:t>
            </a:r>
            <a:r>
              <a:rPr lang="en-US" b="1" dirty="0"/>
              <a:t>be referred to as </a:t>
            </a:r>
            <a:r>
              <a:rPr lang="en-US" b="1" i="1" dirty="0">
                <a:solidFill>
                  <a:srgbClr val="FF0000"/>
                </a:solidFill>
              </a:rPr>
              <a:t>interfacial tensions</a:t>
            </a:r>
            <a:r>
              <a:rPr lang="en-US" b="1" dirty="0"/>
              <a:t>, this term is most often used for the attractive force </a:t>
            </a:r>
            <a:r>
              <a:rPr lang="en-US" b="1" dirty="0" smtClean="0"/>
              <a:t>between immiscible </a:t>
            </a:r>
            <a:r>
              <a:rPr lang="en-US" b="1" dirty="0"/>
              <a:t>liquids. Later, we will use the term </a:t>
            </a:r>
            <a:r>
              <a:rPr lang="en-US" b="1" i="1" dirty="0">
                <a:solidFill>
                  <a:srgbClr val="FF0000"/>
                </a:solidFill>
              </a:rPr>
              <a:t>interfacial tension </a:t>
            </a:r>
            <a:r>
              <a:rPr lang="en-US" b="1" dirty="0"/>
              <a:t>for the force between two liquids, </a:t>
            </a:r>
            <a:r>
              <a:rPr lang="en-US" b="1" i="1" dirty="0" err="1" smtClean="0">
                <a:solidFill>
                  <a:srgbClr val="FF0000"/>
                </a:solidFill>
              </a:rPr>
              <a:t>γ</a:t>
            </a:r>
            <a:r>
              <a:rPr lang="en-US" b="1" dirty="0" err="1" smtClean="0">
                <a:solidFill>
                  <a:srgbClr val="FF0000"/>
                </a:solidFill>
              </a:rPr>
              <a:t>LL</a:t>
            </a:r>
            <a:r>
              <a:rPr lang="en-US" b="1" dirty="0" smtClean="0"/>
              <a:t>, between </a:t>
            </a:r>
            <a:r>
              <a:rPr lang="en-US" b="1" dirty="0"/>
              <a:t>two solids, </a:t>
            </a:r>
            <a:r>
              <a:rPr lang="en-US" b="1" i="1" dirty="0" err="1">
                <a:solidFill>
                  <a:srgbClr val="FF0000"/>
                </a:solidFill>
              </a:rPr>
              <a:t>γ</a:t>
            </a:r>
            <a:r>
              <a:rPr lang="en-US" b="1" dirty="0" err="1">
                <a:solidFill>
                  <a:srgbClr val="FF0000"/>
                </a:solidFill>
              </a:rPr>
              <a:t>SS</a:t>
            </a:r>
            <a:r>
              <a:rPr lang="en-US" b="1" dirty="0"/>
              <a:t>, and at a liquid–solid </a:t>
            </a:r>
            <a:r>
              <a:rPr lang="en-US" b="1" dirty="0" err="1"/>
              <a:t>interface,</a:t>
            </a:r>
            <a:r>
              <a:rPr lang="en-US" b="1" i="1" dirty="0" err="1">
                <a:solidFill>
                  <a:srgbClr val="FF0000"/>
                </a:solidFill>
              </a:rPr>
              <a:t>γ</a:t>
            </a:r>
            <a:r>
              <a:rPr lang="en-US" b="1" dirty="0" err="1">
                <a:solidFill>
                  <a:srgbClr val="FF0000"/>
                </a:solidFill>
              </a:rPr>
              <a:t>LS</a:t>
            </a:r>
            <a:endParaRPr lang="ar-IQ" b="1" dirty="0">
              <a:solidFill>
                <a:srgbClr val="FF0000"/>
              </a:solidFill>
            </a:endParaRPr>
          </a:p>
        </p:txBody>
      </p:sp>
    </p:spTree>
    <p:extLst>
      <p:ext uri="{BB962C8B-B14F-4D97-AF65-F5344CB8AC3E}">
        <p14:creationId xmlns:p14="http://schemas.microsoft.com/office/powerpoint/2010/main" val="4219115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lstStyle/>
          <a:p>
            <a:r>
              <a:rPr lang="en-US" dirty="0" smtClean="0"/>
              <a:t>  </a:t>
            </a:r>
            <a:endParaRPr lang="ar-IQ" dirty="0"/>
          </a:p>
        </p:txBody>
      </p:sp>
      <p:sp>
        <p:nvSpPr>
          <p:cNvPr id="3" name="Content Placeholder 2"/>
          <p:cNvSpPr>
            <a:spLocks noGrp="1"/>
          </p:cNvSpPr>
          <p:nvPr>
            <p:ph idx="1"/>
          </p:nvPr>
        </p:nvSpPr>
        <p:spPr>
          <a:xfrm>
            <a:off x="457200" y="332656"/>
            <a:ext cx="8229600" cy="5793507"/>
          </a:xfrm>
        </p:spPr>
        <p:txBody>
          <a:bodyPr>
            <a:noAutofit/>
          </a:bodyPr>
          <a:lstStyle/>
          <a:p>
            <a:pPr marL="0" indent="0" algn="just" rtl="0">
              <a:buNone/>
            </a:pPr>
            <a:r>
              <a:rPr lang="en-US" b="1" dirty="0"/>
              <a:t>The term </a:t>
            </a:r>
            <a:r>
              <a:rPr lang="en-US" b="1" i="1" dirty="0">
                <a:solidFill>
                  <a:srgbClr val="FF0000"/>
                </a:solidFill>
              </a:rPr>
              <a:t>surface tension </a:t>
            </a:r>
            <a:r>
              <a:rPr lang="en-US" b="1" dirty="0"/>
              <a:t>is reserved for</a:t>
            </a:r>
          </a:p>
          <a:p>
            <a:pPr marL="0" indent="0" algn="just" rtl="0">
              <a:buNone/>
            </a:pPr>
            <a:r>
              <a:rPr lang="en-US" b="1" dirty="0" smtClean="0"/>
              <a:t>liquid–vapor </a:t>
            </a:r>
            <a:r>
              <a:rPr lang="en-US" b="1" i="1" dirty="0" err="1" smtClean="0">
                <a:solidFill>
                  <a:srgbClr val="FF0000"/>
                </a:solidFill>
              </a:rPr>
              <a:t>γ</a:t>
            </a:r>
            <a:r>
              <a:rPr lang="en-US" b="1" dirty="0" err="1" smtClean="0">
                <a:solidFill>
                  <a:srgbClr val="FF0000"/>
                </a:solidFill>
              </a:rPr>
              <a:t>LV</a:t>
            </a:r>
            <a:r>
              <a:rPr lang="en-US" b="1" dirty="0"/>
              <a:t>, and solid–vapor, </a:t>
            </a:r>
            <a:r>
              <a:rPr lang="en-US" b="1" i="1" dirty="0" err="1">
                <a:solidFill>
                  <a:srgbClr val="FF0000"/>
                </a:solidFill>
              </a:rPr>
              <a:t>γ</a:t>
            </a:r>
            <a:r>
              <a:rPr lang="en-US" b="1" dirty="0" err="1">
                <a:solidFill>
                  <a:srgbClr val="FF0000"/>
                </a:solidFill>
              </a:rPr>
              <a:t>SV</a:t>
            </a:r>
            <a:r>
              <a:rPr lang="en-US" b="1" dirty="0"/>
              <a:t>, tensions. These are often written simply as </a:t>
            </a:r>
            <a:r>
              <a:rPr lang="en-US" b="1" i="1" dirty="0" err="1">
                <a:solidFill>
                  <a:srgbClr val="FF0000"/>
                </a:solidFill>
              </a:rPr>
              <a:t>γ</a:t>
            </a:r>
            <a:r>
              <a:rPr lang="en-US" b="1" dirty="0" err="1">
                <a:solidFill>
                  <a:srgbClr val="FF0000"/>
                </a:solidFill>
              </a:rPr>
              <a:t>L</a:t>
            </a:r>
            <a:r>
              <a:rPr lang="en-US" b="1" dirty="0"/>
              <a:t> </a:t>
            </a:r>
            <a:r>
              <a:rPr lang="en-US" b="1" dirty="0" smtClean="0"/>
              <a:t>and </a:t>
            </a:r>
            <a:r>
              <a:rPr lang="en-US" b="1" i="1" dirty="0" err="1" smtClean="0">
                <a:solidFill>
                  <a:srgbClr val="FF0000"/>
                </a:solidFill>
              </a:rPr>
              <a:t>γ</a:t>
            </a:r>
            <a:r>
              <a:rPr lang="en-US" b="1" dirty="0" err="1" smtClean="0">
                <a:solidFill>
                  <a:srgbClr val="FF0000"/>
                </a:solidFill>
              </a:rPr>
              <a:t>S</a:t>
            </a:r>
            <a:r>
              <a:rPr lang="en-US" b="1" dirty="0" smtClean="0"/>
              <a:t>, respectively.</a:t>
            </a:r>
          </a:p>
          <a:p>
            <a:pPr marL="0" indent="0" algn="just" rtl="0">
              <a:buNone/>
            </a:pPr>
            <a:r>
              <a:rPr lang="en-US" b="1" dirty="0" smtClean="0"/>
              <a:t>interfacial </a:t>
            </a:r>
            <a:r>
              <a:rPr lang="en-US" b="1" dirty="0"/>
              <a:t>tensions are less than surface tensions because the adhesive </a:t>
            </a:r>
            <a:r>
              <a:rPr lang="en-US" b="1" dirty="0" smtClean="0"/>
              <a:t>forces between </a:t>
            </a:r>
            <a:r>
              <a:rPr lang="en-US" b="1" dirty="0"/>
              <a:t>two liquid phases forming an interface are greater than when a liquid and a gas phase </a:t>
            </a:r>
            <a:r>
              <a:rPr lang="en-US" b="1" dirty="0" smtClean="0"/>
              <a:t>exist together</a:t>
            </a:r>
            <a:r>
              <a:rPr lang="en-US" b="1" dirty="0"/>
              <a:t>. It follows that if two liquids are completely miscible, no interfacial tension exists between them.</a:t>
            </a:r>
          </a:p>
          <a:p>
            <a:pPr marL="0" indent="0" algn="just" rtl="0">
              <a:buNone/>
            </a:pPr>
            <a:endParaRPr lang="ar-IQ" b="1" dirty="0"/>
          </a:p>
        </p:txBody>
      </p:sp>
    </p:spTree>
    <p:extLst>
      <p:ext uri="{BB962C8B-B14F-4D97-AF65-F5344CB8AC3E}">
        <p14:creationId xmlns:p14="http://schemas.microsoft.com/office/powerpoint/2010/main" val="1203821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FFC000"/>
                </a:solidFill>
              </a:rPr>
              <a:t>Surface Free Energy</a:t>
            </a:r>
            <a:endParaRPr lang="ar-IQ" dirty="0">
              <a:solidFill>
                <a:srgbClr val="FFC000"/>
              </a:solidFill>
            </a:endParaRPr>
          </a:p>
        </p:txBody>
      </p:sp>
      <p:sp>
        <p:nvSpPr>
          <p:cNvPr id="3" name="Content Placeholder 2"/>
          <p:cNvSpPr>
            <a:spLocks noGrp="1"/>
          </p:cNvSpPr>
          <p:nvPr>
            <p:ph idx="1"/>
          </p:nvPr>
        </p:nvSpPr>
        <p:spPr>
          <a:xfrm>
            <a:off x="467544" y="1340768"/>
            <a:ext cx="8229600" cy="4525963"/>
          </a:xfrm>
        </p:spPr>
        <p:txBody>
          <a:bodyPr>
            <a:noAutofit/>
          </a:bodyPr>
          <a:lstStyle/>
          <a:p>
            <a:pPr marL="0" indent="0" algn="just" rtl="0">
              <a:buNone/>
            </a:pPr>
            <a:r>
              <a:rPr lang="en-US" b="1" dirty="0" smtClean="0"/>
              <a:t>To </a:t>
            </a:r>
            <a:r>
              <a:rPr lang="en-US" b="1" dirty="0"/>
              <a:t>move a molecule from the inner layers to the surface , work must be done against the force of surface tension .In other words , each molecule near the surface of liquid </a:t>
            </a:r>
            <a:r>
              <a:rPr lang="en-US" b="1" dirty="0" smtClean="0"/>
              <a:t>of </a:t>
            </a:r>
            <a:r>
              <a:rPr lang="en-US" b="1" dirty="0"/>
              <a:t>possesses a certain excess of potential energy as compared to the molecules in the bulk of the liquid . The higher the surface of the liquid, the more molecules have this excessive potential energy </a:t>
            </a:r>
            <a:endParaRPr lang="ar-IQ" b="1" dirty="0"/>
          </a:p>
        </p:txBody>
      </p:sp>
    </p:spTree>
    <p:extLst>
      <p:ext uri="{BB962C8B-B14F-4D97-AF65-F5344CB8AC3E}">
        <p14:creationId xmlns:p14="http://schemas.microsoft.com/office/powerpoint/2010/main" val="525243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lstStyle/>
          <a:p>
            <a:r>
              <a:rPr lang="en-US" dirty="0" smtClean="0"/>
              <a:t>  </a:t>
            </a:r>
            <a:endParaRPr lang="ar-IQ" dirty="0"/>
          </a:p>
        </p:txBody>
      </p:sp>
      <p:sp>
        <p:nvSpPr>
          <p:cNvPr id="3" name="Content Placeholder 2"/>
          <p:cNvSpPr>
            <a:spLocks noGrp="1"/>
          </p:cNvSpPr>
          <p:nvPr>
            <p:ph idx="1"/>
          </p:nvPr>
        </p:nvSpPr>
        <p:spPr>
          <a:xfrm>
            <a:off x="611560" y="1124744"/>
            <a:ext cx="8229600" cy="4525963"/>
          </a:xfrm>
        </p:spPr>
        <p:txBody>
          <a:bodyPr>
            <a:noAutofit/>
          </a:bodyPr>
          <a:lstStyle/>
          <a:p>
            <a:pPr marL="0" indent="0" algn="just" rtl="0">
              <a:buNone/>
            </a:pPr>
            <a:r>
              <a:rPr lang="en-US" b="1" dirty="0" smtClean="0">
                <a:latin typeface="Tahoma"/>
              </a:rPr>
              <a:t>Therefore </a:t>
            </a:r>
            <a:r>
              <a:rPr lang="en-US" b="1" dirty="0">
                <a:latin typeface="Tahoma"/>
              </a:rPr>
              <a:t>, if the surface of the liquid increases , </a:t>
            </a:r>
            <a:r>
              <a:rPr lang="en-US" b="1" dirty="0" smtClean="0">
                <a:latin typeface="Tahoma"/>
              </a:rPr>
              <a:t>e.g</a:t>
            </a:r>
            <a:r>
              <a:rPr lang="en-US" b="1" dirty="0">
                <a:latin typeface="Tahoma"/>
              </a:rPr>
              <a:t>. when water is broken into a fine spray), the </a:t>
            </a:r>
            <a:r>
              <a:rPr lang="en-US" b="1" dirty="0" smtClean="0">
                <a:latin typeface="Tahoma"/>
              </a:rPr>
              <a:t>energy </a:t>
            </a:r>
            <a:r>
              <a:rPr lang="en-US" b="1" dirty="0">
                <a:latin typeface="Tahoma"/>
              </a:rPr>
              <a:t>of the liquid also increases. Because this </a:t>
            </a:r>
            <a:r>
              <a:rPr lang="en-US" b="1" dirty="0" smtClean="0">
                <a:latin typeface="Tahoma"/>
              </a:rPr>
              <a:t>energy </a:t>
            </a:r>
            <a:r>
              <a:rPr lang="en-US" b="1" dirty="0">
                <a:latin typeface="Tahoma"/>
              </a:rPr>
              <a:t>is proportional to the size of the free </a:t>
            </a:r>
            <a:r>
              <a:rPr lang="en-US" b="1" dirty="0" smtClean="0">
                <a:latin typeface="Tahoma"/>
              </a:rPr>
              <a:t>surface</a:t>
            </a:r>
            <a:r>
              <a:rPr lang="en-US" b="1" dirty="0">
                <a:latin typeface="Tahoma"/>
              </a:rPr>
              <a:t>, it is called a surface free energy. </a:t>
            </a:r>
          </a:p>
          <a:p>
            <a:pPr marL="0" indent="0" algn="just" rtl="0">
              <a:buNone/>
            </a:pPr>
            <a:endParaRPr lang="ar-IQ" b="1" dirty="0"/>
          </a:p>
        </p:txBody>
      </p:sp>
    </p:spTree>
    <p:extLst>
      <p:ext uri="{BB962C8B-B14F-4D97-AF65-F5344CB8AC3E}">
        <p14:creationId xmlns:p14="http://schemas.microsoft.com/office/powerpoint/2010/main" val="1151404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ar-IQ"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6550" y="1600200"/>
            <a:ext cx="62109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954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ar-IQ" dirty="0"/>
          </a:p>
        </p:txBody>
      </p:sp>
      <p:sp>
        <p:nvSpPr>
          <p:cNvPr id="3" name="Content Placeholder 2"/>
          <p:cNvSpPr>
            <a:spLocks noGrp="1"/>
          </p:cNvSpPr>
          <p:nvPr>
            <p:ph idx="1"/>
          </p:nvPr>
        </p:nvSpPr>
        <p:spPr>
          <a:xfrm>
            <a:off x="457200" y="764704"/>
            <a:ext cx="8229600" cy="5361459"/>
          </a:xfrm>
        </p:spPr>
        <p:txBody>
          <a:bodyPr/>
          <a:lstStyle/>
          <a:p>
            <a:pPr marL="0" indent="0" algn="just" rtl="0">
              <a:buNone/>
            </a:pPr>
            <a:r>
              <a:rPr lang="en-US" b="1" dirty="0" smtClean="0">
                <a:latin typeface="Arial"/>
              </a:rPr>
              <a:t>Each </a:t>
            </a:r>
            <a:r>
              <a:rPr lang="en-US" b="1" dirty="0" smtClean="0">
                <a:latin typeface="Tahoma"/>
              </a:rPr>
              <a:t>molecule </a:t>
            </a:r>
            <a:r>
              <a:rPr lang="en-US" b="1" dirty="0">
                <a:latin typeface="Tahoma"/>
              </a:rPr>
              <a:t>of the liquid has a tendency to move inside the liquid from the surface ; therefore the liquid takes form with minimal free surface and with minimal surface energy . for example , liquid droplets tend to assume a spherical shape because a sphere has the smallest surface area per unit volume. </a:t>
            </a:r>
          </a:p>
          <a:p>
            <a:pPr marL="0" indent="0" algn="just" rtl="0">
              <a:buNone/>
            </a:pPr>
            <a:endParaRPr lang="ar-IQ" b="1" dirty="0"/>
          </a:p>
          <a:p>
            <a:pPr marL="0" indent="0">
              <a:buNone/>
            </a:pPr>
            <a:endParaRPr lang="ar-IQ" dirty="0"/>
          </a:p>
        </p:txBody>
      </p:sp>
    </p:spTree>
    <p:extLst>
      <p:ext uri="{BB962C8B-B14F-4D97-AF65-F5344CB8AC3E}">
        <p14:creationId xmlns:p14="http://schemas.microsoft.com/office/powerpoint/2010/main" val="1762385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ar-IQ" dirty="0"/>
          </a:p>
        </p:txBody>
      </p:sp>
      <p:sp>
        <p:nvSpPr>
          <p:cNvPr id="3" name="Content Placeholder 2"/>
          <p:cNvSpPr>
            <a:spLocks noGrp="1"/>
          </p:cNvSpPr>
          <p:nvPr>
            <p:ph idx="1"/>
          </p:nvPr>
        </p:nvSpPr>
        <p:spPr>
          <a:xfrm>
            <a:off x="467544" y="692697"/>
            <a:ext cx="8229600" cy="2880319"/>
          </a:xfrm>
        </p:spPr>
        <p:txBody>
          <a:bodyPr>
            <a:noAutofit/>
          </a:bodyPr>
          <a:lstStyle/>
          <a:p>
            <a:pPr marL="0" indent="0" algn="just" rtl="0">
              <a:buNone/>
            </a:pPr>
            <a:r>
              <a:rPr lang="en-US" b="1" dirty="0" smtClean="0">
                <a:solidFill>
                  <a:srgbClr val="FFC000"/>
                </a:solidFill>
              </a:rPr>
              <a:t>Surface </a:t>
            </a:r>
            <a:r>
              <a:rPr lang="en-US" b="1" dirty="0">
                <a:solidFill>
                  <a:srgbClr val="FFC000"/>
                </a:solidFill>
              </a:rPr>
              <a:t>Free energy </a:t>
            </a:r>
          </a:p>
          <a:p>
            <a:pPr marL="0" indent="0" algn="just" rtl="0">
              <a:buNone/>
            </a:pPr>
            <a:r>
              <a:rPr lang="en-US" b="1" dirty="0"/>
              <a:t>W = </a:t>
            </a:r>
            <a:r>
              <a:rPr lang="el-GR" b="1" dirty="0"/>
              <a:t>γ Δ </a:t>
            </a:r>
            <a:r>
              <a:rPr lang="en-US" b="1" dirty="0"/>
              <a:t>A </a:t>
            </a:r>
          </a:p>
          <a:p>
            <a:pPr marL="0" indent="0" algn="just" rtl="0">
              <a:lnSpc>
                <a:spcPct val="115000"/>
              </a:lnSpc>
              <a:spcAft>
                <a:spcPts val="0"/>
              </a:spcAft>
              <a:buNone/>
              <a:tabLst>
                <a:tab pos="2066925" algn="l"/>
              </a:tabLst>
            </a:pPr>
            <a:r>
              <a:rPr lang="en-US" b="1" dirty="0" smtClean="0"/>
              <a:t>where W is work done or surface free energy increase </a:t>
            </a:r>
            <a:r>
              <a:rPr lang="en-US" b="1" dirty="0" err="1" smtClean="0"/>
              <a:t>expess</a:t>
            </a:r>
            <a:r>
              <a:rPr lang="en-US" b="1" dirty="0" smtClean="0"/>
              <a:t> in ergs(dyne cm); γ is surface tension in dynes/cm and Δ A is increase in area in </a:t>
            </a:r>
            <a:r>
              <a:rPr lang="en-US" dirty="0" smtClean="0">
                <a:latin typeface="Times New Roman"/>
                <a:ea typeface="Times New Roman"/>
                <a:cs typeface="Arial"/>
              </a:rPr>
              <a:t>cm</a:t>
            </a:r>
            <a:r>
              <a:rPr lang="en-US" baseline="30000" dirty="0" smtClean="0">
                <a:latin typeface="Times New Roman"/>
                <a:ea typeface="Times New Roman"/>
                <a:cs typeface="Arial"/>
              </a:rPr>
              <a:t>2</a:t>
            </a:r>
            <a:r>
              <a:rPr lang="en-US" b="1" dirty="0" smtClean="0"/>
              <a:t>. </a:t>
            </a:r>
          </a:p>
          <a:p>
            <a:pPr marL="0" indent="0" algn="just" rtl="0">
              <a:lnSpc>
                <a:spcPct val="115000"/>
              </a:lnSpc>
              <a:spcAft>
                <a:spcPts val="0"/>
              </a:spcAft>
              <a:buNone/>
              <a:tabLst>
                <a:tab pos="2066925" algn="l"/>
              </a:tabLst>
            </a:pPr>
            <a:r>
              <a:rPr lang="en-US" b="1" dirty="0" smtClean="0"/>
              <a:t>Q. What in the work required to increase area of a liquid droplet by 10 </a:t>
            </a:r>
            <a:r>
              <a:rPr lang="en-US" dirty="0" smtClean="0">
                <a:latin typeface="Times New Roman"/>
                <a:ea typeface="Times New Roman"/>
                <a:cs typeface="Arial"/>
              </a:rPr>
              <a:t>cm</a:t>
            </a:r>
            <a:r>
              <a:rPr lang="en-US" baseline="30000" dirty="0" smtClean="0">
                <a:latin typeface="Times New Roman"/>
                <a:ea typeface="Times New Roman"/>
                <a:cs typeface="Arial"/>
              </a:rPr>
              <a:t>2</a:t>
            </a:r>
            <a:r>
              <a:rPr lang="en-US" b="1" dirty="0" smtClean="0"/>
              <a:t> if the surface tension is 49 dynes/cm?</a:t>
            </a:r>
          </a:p>
          <a:p>
            <a:pPr marL="0" indent="0" algn="just" rtl="0">
              <a:lnSpc>
                <a:spcPct val="115000"/>
              </a:lnSpc>
              <a:spcAft>
                <a:spcPts val="0"/>
              </a:spcAft>
              <a:buNone/>
              <a:tabLst>
                <a:tab pos="2066925" algn="l"/>
              </a:tabLst>
            </a:pPr>
            <a:r>
              <a:rPr lang="en-US" b="1" dirty="0" smtClean="0"/>
              <a:t> </a:t>
            </a:r>
            <a:r>
              <a:rPr lang="pl-PL" b="1" dirty="0" smtClean="0"/>
              <a:t>W = 49 dynes/cm x 10 </a:t>
            </a:r>
            <a:r>
              <a:rPr lang="en-US" dirty="0" smtClean="0">
                <a:latin typeface="Times New Roman"/>
                <a:ea typeface="Times New Roman"/>
                <a:cs typeface="Arial"/>
              </a:rPr>
              <a:t>cm</a:t>
            </a:r>
            <a:r>
              <a:rPr lang="en-US" baseline="30000" dirty="0" smtClean="0">
                <a:latin typeface="Times New Roman"/>
                <a:ea typeface="Times New Roman"/>
                <a:cs typeface="Arial"/>
              </a:rPr>
              <a:t>2</a:t>
            </a:r>
            <a:r>
              <a:rPr lang="pl-PL" b="1" dirty="0" smtClean="0"/>
              <a:t> = 490 ergs </a:t>
            </a:r>
            <a:endParaRPr lang="ar-IQ" b="1" dirty="0"/>
          </a:p>
        </p:txBody>
      </p:sp>
    </p:spTree>
    <p:extLst>
      <p:ext uri="{BB962C8B-B14F-4D97-AF65-F5344CB8AC3E}">
        <p14:creationId xmlns:p14="http://schemas.microsoft.com/office/powerpoint/2010/main" val="2989899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b="1" dirty="0">
                <a:solidFill>
                  <a:srgbClr val="FF0000"/>
                </a:solidFill>
              </a:rPr>
              <a:t>Spreading Coefficient</a:t>
            </a:r>
            <a:r>
              <a:rPr lang="en-US" b="1" dirty="0"/>
              <a:t> </a:t>
            </a:r>
            <a:br>
              <a:rPr lang="en-US" b="1" dirty="0"/>
            </a:br>
            <a:endParaRPr lang="ar-IQ" dirty="0"/>
          </a:p>
        </p:txBody>
      </p:sp>
      <p:sp>
        <p:nvSpPr>
          <p:cNvPr id="3" name="Content Placeholder 2"/>
          <p:cNvSpPr>
            <a:spLocks noGrp="1"/>
          </p:cNvSpPr>
          <p:nvPr>
            <p:ph idx="1"/>
          </p:nvPr>
        </p:nvSpPr>
        <p:spPr/>
        <p:txBody>
          <a:bodyPr/>
          <a:lstStyle/>
          <a:p>
            <a:pPr marL="0" indent="0" algn="just" rtl="0">
              <a:buNone/>
            </a:pPr>
            <a:r>
              <a:rPr lang="en-US" b="1" dirty="0" smtClean="0"/>
              <a:t>When </a:t>
            </a:r>
            <a:r>
              <a:rPr lang="en-US" b="1" dirty="0"/>
              <a:t>oleic acid is placed on the surface of a water , a film will be formed if the force of adhesion between oleic acid molecules and water molecules is greater than the cohesive forces between the oleic acid molecules themselves. </a:t>
            </a:r>
          </a:p>
          <a:p>
            <a:pPr marL="0" indent="0" algn="just" rtl="0">
              <a:buNone/>
            </a:pPr>
            <a:endParaRPr lang="ar-IQ" b="1" dirty="0"/>
          </a:p>
        </p:txBody>
      </p:sp>
    </p:spTree>
    <p:extLst>
      <p:ext uri="{BB962C8B-B14F-4D97-AF65-F5344CB8AC3E}">
        <p14:creationId xmlns:p14="http://schemas.microsoft.com/office/powerpoint/2010/main" val="532586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ar-IQ" dirty="0"/>
          </a:p>
        </p:txBody>
      </p:sp>
      <p:sp>
        <p:nvSpPr>
          <p:cNvPr id="3" name="Content Placeholder 2"/>
          <p:cNvSpPr>
            <a:spLocks noGrp="1"/>
          </p:cNvSpPr>
          <p:nvPr>
            <p:ph idx="1"/>
          </p:nvPr>
        </p:nvSpPr>
        <p:spPr>
          <a:xfrm>
            <a:off x="323528" y="260648"/>
            <a:ext cx="8229600" cy="6480720"/>
          </a:xfrm>
        </p:spPr>
        <p:txBody>
          <a:bodyPr>
            <a:normAutofit fontScale="92500" lnSpcReduction="10000"/>
          </a:bodyPr>
          <a:lstStyle/>
          <a:p>
            <a:pPr marL="0" indent="0" algn="just" rtl="0">
              <a:buNone/>
            </a:pPr>
            <a:r>
              <a:rPr lang="en-US" b="1" dirty="0" smtClean="0">
                <a:solidFill>
                  <a:srgbClr val="FF0000"/>
                </a:solidFill>
              </a:rPr>
              <a:t>Work </a:t>
            </a:r>
            <a:r>
              <a:rPr lang="en-US" b="1" dirty="0">
                <a:solidFill>
                  <a:srgbClr val="FF0000"/>
                </a:solidFill>
              </a:rPr>
              <a:t>of adhesion (</a:t>
            </a:r>
            <a:r>
              <a:rPr lang="en-US" b="1" dirty="0" err="1">
                <a:solidFill>
                  <a:srgbClr val="FF0000"/>
                </a:solidFill>
              </a:rPr>
              <a:t>Wa</a:t>
            </a:r>
            <a:r>
              <a:rPr lang="en-US" dirty="0">
                <a:solidFill>
                  <a:srgbClr val="FF0000"/>
                </a:solidFill>
              </a:rPr>
              <a:t>), </a:t>
            </a:r>
            <a:r>
              <a:rPr lang="en-US" b="1" dirty="0"/>
              <a:t>which is the energy required to break the attraction between the unlike molecules(water to oil) </a:t>
            </a:r>
          </a:p>
          <a:p>
            <a:pPr marL="0" indent="0" algn="just" rtl="0">
              <a:buNone/>
            </a:pPr>
            <a:endParaRPr lang="en-US" b="1" dirty="0" smtClean="0"/>
          </a:p>
          <a:p>
            <a:pPr marL="0" indent="0" algn="just" rtl="0">
              <a:buNone/>
            </a:pPr>
            <a:endParaRPr lang="en-US" b="1" dirty="0"/>
          </a:p>
          <a:p>
            <a:pPr marL="0" indent="0" algn="just" rtl="0">
              <a:buNone/>
            </a:pPr>
            <a:endParaRPr lang="en-US" b="1" dirty="0" smtClean="0"/>
          </a:p>
          <a:p>
            <a:pPr marL="0" indent="0" algn="just" rtl="0">
              <a:buNone/>
            </a:pPr>
            <a:endParaRPr lang="en-US" b="1" dirty="0"/>
          </a:p>
          <a:p>
            <a:pPr marL="0" indent="0" algn="just" rtl="0">
              <a:buNone/>
            </a:pPr>
            <a:endParaRPr lang="en-US" b="1" dirty="0" smtClean="0"/>
          </a:p>
          <a:p>
            <a:pPr marL="0" indent="0" algn="just" rtl="0">
              <a:buNone/>
            </a:pPr>
            <a:endParaRPr lang="en-US" b="1" dirty="0"/>
          </a:p>
          <a:p>
            <a:endParaRPr lang="ar-IQ" dirty="0"/>
          </a:p>
          <a:p>
            <a:pPr marL="0" indent="0" algn="just" rtl="0">
              <a:buNone/>
            </a:pPr>
            <a:r>
              <a:rPr lang="en-US" b="1" dirty="0"/>
              <a:t>Figure 15-7 Representation of the work of adhesion involved in separating a </a:t>
            </a:r>
            <a:r>
              <a:rPr lang="en-US" b="1" dirty="0" err="1"/>
              <a:t>sublayer</a:t>
            </a:r>
            <a:r>
              <a:rPr lang="en-US" b="1" dirty="0"/>
              <a:t> and an overlaying </a:t>
            </a:r>
            <a:r>
              <a:rPr lang="en-US" b="1" dirty="0" smtClean="0"/>
              <a:t>liquid. </a:t>
            </a:r>
            <a:endParaRPr lang="ar-IQ"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844825"/>
            <a:ext cx="5184575"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146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ar-IQ" dirty="0"/>
          </a:p>
        </p:txBody>
      </p:sp>
      <p:sp>
        <p:nvSpPr>
          <p:cNvPr id="3" name="Content Placeholder 2"/>
          <p:cNvSpPr>
            <a:spLocks noGrp="1"/>
          </p:cNvSpPr>
          <p:nvPr>
            <p:ph idx="1"/>
          </p:nvPr>
        </p:nvSpPr>
        <p:spPr>
          <a:xfrm>
            <a:off x="539552" y="1196752"/>
            <a:ext cx="8229600" cy="5433468"/>
          </a:xfrm>
        </p:spPr>
        <p:txBody>
          <a:bodyPr/>
          <a:lstStyle/>
          <a:p>
            <a:pPr marL="0" indent="0" algn="just" rtl="0">
              <a:buNone/>
            </a:pPr>
            <a:r>
              <a:rPr lang="en-US" b="1" dirty="0"/>
              <a:t>Several types of interface can exist, depending on whether the two adjacent phases are in the </a:t>
            </a:r>
            <a:r>
              <a:rPr lang="en-US" b="1" dirty="0" smtClean="0"/>
              <a:t>solid, liquid</a:t>
            </a:r>
            <a:r>
              <a:rPr lang="en-US" b="1" dirty="0"/>
              <a:t>, or gaseous </a:t>
            </a:r>
            <a:r>
              <a:rPr lang="en-US" b="1" dirty="0" smtClean="0"/>
              <a:t>state. </a:t>
            </a:r>
            <a:r>
              <a:rPr lang="en-US" b="1" dirty="0"/>
              <a:t>For convenience, these various combinations are divided into </a:t>
            </a:r>
            <a:r>
              <a:rPr lang="en-US" b="1" dirty="0" smtClean="0"/>
              <a:t>two groups</a:t>
            </a:r>
            <a:r>
              <a:rPr lang="en-US" b="1" dirty="0"/>
              <a:t>, namely, </a:t>
            </a:r>
            <a:r>
              <a:rPr lang="en-US" b="1" i="1" dirty="0">
                <a:solidFill>
                  <a:srgbClr val="FF0000"/>
                </a:solidFill>
              </a:rPr>
              <a:t>liquid interfaces </a:t>
            </a:r>
            <a:r>
              <a:rPr lang="en-US" b="1" dirty="0"/>
              <a:t>and</a:t>
            </a:r>
            <a:r>
              <a:rPr lang="en-US" b="1" dirty="0">
                <a:solidFill>
                  <a:srgbClr val="FF0000"/>
                </a:solidFill>
              </a:rPr>
              <a:t> </a:t>
            </a:r>
            <a:r>
              <a:rPr lang="en-US" b="1" i="1" dirty="0">
                <a:solidFill>
                  <a:srgbClr val="FF0000"/>
                </a:solidFill>
              </a:rPr>
              <a:t>solid interfaces</a:t>
            </a:r>
            <a:r>
              <a:rPr lang="en-US" b="1" dirty="0">
                <a:solidFill>
                  <a:srgbClr val="FF0000"/>
                </a:solidFill>
              </a:rPr>
              <a:t>.</a:t>
            </a:r>
            <a:endParaRPr lang="ar-IQ" b="1" dirty="0">
              <a:solidFill>
                <a:srgbClr val="FF0000"/>
              </a:solidFill>
            </a:endParaRPr>
          </a:p>
        </p:txBody>
      </p:sp>
    </p:spTree>
    <p:extLst>
      <p:ext uri="{BB962C8B-B14F-4D97-AF65-F5344CB8AC3E}">
        <p14:creationId xmlns:p14="http://schemas.microsoft.com/office/powerpoint/2010/main" val="2843603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3827"/>
            <a:ext cx="8229600" cy="1143000"/>
          </a:xfrm>
        </p:spPr>
        <p:txBody>
          <a:bodyPr/>
          <a:lstStyle/>
          <a:p>
            <a:r>
              <a:rPr lang="en-US" dirty="0" smtClean="0"/>
              <a:t>  </a:t>
            </a:r>
            <a:endParaRPr lang="ar-IQ" dirty="0"/>
          </a:p>
        </p:txBody>
      </p:sp>
      <p:sp>
        <p:nvSpPr>
          <p:cNvPr id="3" name="Content Placeholder 2"/>
          <p:cNvSpPr>
            <a:spLocks noGrp="1"/>
          </p:cNvSpPr>
          <p:nvPr>
            <p:ph idx="1"/>
          </p:nvPr>
        </p:nvSpPr>
        <p:spPr>
          <a:xfrm>
            <a:off x="323528" y="548680"/>
            <a:ext cx="8229600" cy="5649491"/>
          </a:xfrm>
        </p:spPr>
        <p:txBody>
          <a:bodyPr/>
          <a:lstStyle/>
          <a:p>
            <a:pPr marL="0" indent="0" algn="just" rtl="0">
              <a:buNone/>
            </a:pPr>
            <a:r>
              <a:rPr lang="en-US" b="1" dirty="0" smtClean="0">
                <a:solidFill>
                  <a:srgbClr val="00B0F0"/>
                </a:solidFill>
              </a:rPr>
              <a:t>Work </a:t>
            </a:r>
            <a:r>
              <a:rPr lang="en-US" b="1" dirty="0">
                <a:solidFill>
                  <a:srgbClr val="00B0F0"/>
                </a:solidFill>
              </a:rPr>
              <a:t>= Surface tension x Unit area change </a:t>
            </a:r>
            <a:endParaRPr lang="en-US" dirty="0">
              <a:solidFill>
                <a:srgbClr val="00B0F0"/>
              </a:solidFill>
            </a:endParaRPr>
          </a:p>
          <a:p>
            <a:pPr marL="0" indent="0" algn="just" rtl="0">
              <a:buNone/>
            </a:pPr>
            <a:r>
              <a:rPr lang="en-US" b="1" dirty="0"/>
              <a:t>Accordingly, it is seen in figure 15-7 that the work done is equal to the newly created surface tensions ,</a:t>
            </a:r>
            <a:r>
              <a:rPr lang="en-US" b="1" dirty="0" err="1"/>
              <a:t>yL</a:t>
            </a:r>
            <a:r>
              <a:rPr lang="en-US" b="1" dirty="0"/>
              <a:t> and YS ,minus the interfacial tension ,YLS that has been destroyed in the process. </a:t>
            </a:r>
          </a:p>
          <a:p>
            <a:pPr marL="0" indent="0" algn="just" rtl="0">
              <a:buNone/>
            </a:pPr>
            <a:r>
              <a:rPr lang="en-US" b="1" dirty="0" smtClean="0"/>
              <a:t>                              </a:t>
            </a:r>
            <a:r>
              <a:rPr lang="en-US" b="1" dirty="0" err="1" smtClean="0">
                <a:solidFill>
                  <a:srgbClr val="00B0F0"/>
                </a:solidFill>
              </a:rPr>
              <a:t>Wa</a:t>
            </a:r>
            <a:r>
              <a:rPr lang="en-US" b="1" dirty="0">
                <a:solidFill>
                  <a:srgbClr val="00B0F0"/>
                </a:solidFill>
              </a:rPr>
              <a:t>= YL+YS-YLS </a:t>
            </a:r>
            <a:endParaRPr lang="ar-IQ" b="1" dirty="0">
              <a:solidFill>
                <a:srgbClr val="00B0F0"/>
              </a:solidFill>
            </a:endParaRPr>
          </a:p>
        </p:txBody>
      </p:sp>
    </p:spTree>
    <p:extLst>
      <p:ext uri="{BB962C8B-B14F-4D97-AF65-F5344CB8AC3E}">
        <p14:creationId xmlns:p14="http://schemas.microsoft.com/office/powerpoint/2010/main" val="40573839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ar-IQ" dirty="0"/>
          </a:p>
        </p:txBody>
      </p:sp>
      <p:sp>
        <p:nvSpPr>
          <p:cNvPr id="3" name="Content Placeholder 2"/>
          <p:cNvSpPr>
            <a:spLocks noGrp="1"/>
          </p:cNvSpPr>
          <p:nvPr>
            <p:ph idx="1"/>
          </p:nvPr>
        </p:nvSpPr>
        <p:spPr>
          <a:xfrm>
            <a:off x="457200" y="404664"/>
            <a:ext cx="8229600" cy="5721499"/>
          </a:xfrm>
        </p:spPr>
        <p:txBody>
          <a:bodyPr>
            <a:normAutofit fontScale="85000" lnSpcReduction="10000"/>
          </a:bodyPr>
          <a:lstStyle/>
          <a:p>
            <a:pPr marL="0" indent="0" algn="just" rtl="0">
              <a:buNone/>
            </a:pPr>
            <a:r>
              <a:rPr lang="en-US" b="1" dirty="0" smtClean="0">
                <a:solidFill>
                  <a:srgbClr val="FF0000"/>
                </a:solidFill>
              </a:rPr>
              <a:t>Work </a:t>
            </a:r>
            <a:r>
              <a:rPr lang="en-US" b="1" dirty="0">
                <a:solidFill>
                  <a:srgbClr val="FF0000"/>
                </a:solidFill>
              </a:rPr>
              <a:t>of cohesion ( </a:t>
            </a:r>
            <a:r>
              <a:rPr lang="en-US" b="1" dirty="0" err="1">
                <a:solidFill>
                  <a:srgbClr val="FF0000"/>
                </a:solidFill>
              </a:rPr>
              <a:t>Wc</a:t>
            </a:r>
            <a:r>
              <a:rPr lang="en-US" b="1" dirty="0">
                <a:solidFill>
                  <a:srgbClr val="FF0000"/>
                </a:solidFill>
              </a:rPr>
              <a:t> ), </a:t>
            </a:r>
            <a:r>
              <a:rPr lang="en-US" b="1" dirty="0"/>
              <a:t>required to separate the molecules of the spreading liquid so that it can flow over the </a:t>
            </a:r>
            <a:r>
              <a:rPr lang="en-US" b="1" dirty="0" err="1"/>
              <a:t>sublayer</a:t>
            </a:r>
            <a:r>
              <a:rPr lang="en-US" dirty="0" smtClean="0"/>
              <a:t>.</a:t>
            </a:r>
          </a:p>
          <a:p>
            <a:pPr marL="0" indent="0" algn="just" rtl="0">
              <a:buNone/>
            </a:pPr>
            <a:endParaRPr lang="en-US" dirty="0"/>
          </a:p>
          <a:p>
            <a:pPr marL="0" indent="0" algn="just" rtl="0">
              <a:buNone/>
            </a:pPr>
            <a:endParaRPr lang="en-US" dirty="0" smtClean="0"/>
          </a:p>
          <a:p>
            <a:pPr marL="0" indent="0" algn="just" rtl="0">
              <a:buNone/>
            </a:pPr>
            <a:endParaRPr lang="en-US" dirty="0"/>
          </a:p>
          <a:p>
            <a:pPr marL="0" indent="0" algn="just" rtl="0">
              <a:buNone/>
            </a:pPr>
            <a:endParaRPr lang="en-US" dirty="0" smtClean="0"/>
          </a:p>
          <a:p>
            <a:pPr marL="0" indent="0" algn="just" rtl="0">
              <a:buNone/>
            </a:pPr>
            <a:endParaRPr lang="en-US" dirty="0"/>
          </a:p>
          <a:p>
            <a:pPr marL="0" indent="0" algn="just" rtl="0">
              <a:buNone/>
            </a:pPr>
            <a:endParaRPr lang="en-US" dirty="0" smtClean="0"/>
          </a:p>
          <a:p>
            <a:endParaRPr lang="ar-IQ" dirty="0"/>
          </a:p>
          <a:p>
            <a:endParaRPr lang="en-US" b="1" dirty="0" smtClean="0"/>
          </a:p>
          <a:p>
            <a:pPr marL="0" indent="0" algn="just" rtl="0">
              <a:buNone/>
            </a:pPr>
            <a:r>
              <a:rPr lang="en-US" b="1" dirty="0" smtClean="0"/>
              <a:t>Figure </a:t>
            </a:r>
            <a:r>
              <a:rPr lang="en-US" b="1" dirty="0"/>
              <a:t>15-8 Representation of the work of cohesion involved in separating like molecules in </a:t>
            </a:r>
            <a:r>
              <a:rPr lang="en-US" b="1"/>
              <a:t>a </a:t>
            </a:r>
            <a:r>
              <a:rPr lang="en-US" b="1" smtClean="0"/>
              <a:t>liquid.  </a:t>
            </a:r>
            <a:endParaRPr lang="en-US" b="1" dirty="0" smtClean="0"/>
          </a:p>
          <a:p>
            <a:pPr algn="just" rtl="0"/>
            <a:endParaRPr lang="ar-IQ"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844824"/>
            <a:ext cx="5667375"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744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ar-IQ" dirty="0"/>
          </a:p>
        </p:txBody>
      </p:sp>
      <p:sp>
        <p:nvSpPr>
          <p:cNvPr id="3" name="Content Placeholder 2"/>
          <p:cNvSpPr>
            <a:spLocks noGrp="1"/>
          </p:cNvSpPr>
          <p:nvPr>
            <p:ph idx="1"/>
          </p:nvPr>
        </p:nvSpPr>
        <p:spPr>
          <a:xfrm>
            <a:off x="611560" y="548680"/>
            <a:ext cx="8229600" cy="4525963"/>
          </a:xfrm>
        </p:spPr>
        <p:txBody>
          <a:bodyPr>
            <a:normAutofit/>
          </a:bodyPr>
          <a:lstStyle/>
          <a:p>
            <a:pPr algn="l" rtl="0">
              <a:lnSpc>
                <a:spcPct val="115000"/>
              </a:lnSpc>
              <a:spcAft>
                <a:spcPts val="0"/>
              </a:spcAft>
            </a:pPr>
            <a:r>
              <a:rPr lang="en-US" b="1" dirty="0" smtClean="0"/>
              <a:t>Obviously , no interfacial tension between the like molecules of the liquid , and when the hypothetical 1 </a:t>
            </a:r>
            <a:r>
              <a:rPr lang="en-US" dirty="0" smtClean="0">
                <a:latin typeface="Times New Roman"/>
                <a:ea typeface="Times New Roman"/>
                <a:cs typeface="Arial"/>
              </a:rPr>
              <a:t>Cm</a:t>
            </a:r>
            <a:r>
              <a:rPr lang="en-US" baseline="30000" dirty="0" smtClean="0">
                <a:latin typeface="Times New Roman"/>
                <a:ea typeface="Times New Roman"/>
                <a:cs typeface="Arial"/>
              </a:rPr>
              <a:t>2</a:t>
            </a:r>
            <a:r>
              <a:rPr lang="en-US" b="1" dirty="0" smtClean="0"/>
              <a:t> cylinder in figure 15-8 is divided , two new surfaces are created each with surface tension of YL, therefore the work of cohesion is </a:t>
            </a:r>
          </a:p>
          <a:p>
            <a:pPr marL="0" indent="0" algn="just" rtl="0">
              <a:buNone/>
            </a:pPr>
            <a:r>
              <a:rPr lang="en-US" b="1" dirty="0" smtClean="0">
                <a:solidFill>
                  <a:srgbClr val="00B0F0"/>
                </a:solidFill>
              </a:rPr>
              <a:t>                                  </a:t>
            </a:r>
            <a:r>
              <a:rPr lang="en-US" b="1" dirty="0" err="1" smtClean="0">
                <a:solidFill>
                  <a:srgbClr val="00B0F0"/>
                </a:solidFill>
              </a:rPr>
              <a:t>Wc</a:t>
            </a:r>
            <a:r>
              <a:rPr lang="en-US" b="1" dirty="0" smtClean="0">
                <a:solidFill>
                  <a:srgbClr val="00B0F0"/>
                </a:solidFill>
              </a:rPr>
              <a:t> </a:t>
            </a:r>
            <a:r>
              <a:rPr lang="en-US" b="1" dirty="0">
                <a:solidFill>
                  <a:srgbClr val="00B0F0"/>
                </a:solidFill>
              </a:rPr>
              <a:t>=2YL </a:t>
            </a:r>
            <a:endParaRPr lang="ar-IQ" b="1" dirty="0">
              <a:solidFill>
                <a:srgbClr val="00B0F0"/>
              </a:solidFill>
            </a:endParaRPr>
          </a:p>
        </p:txBody>
      </p:sp>
    </p:spTree>
    <p:extLst>
      <p:ext uri="{BB962C8B-B14F-4D97-AF65-F5344CB8AC3E}">
        <p14:creationId xmlns:p14="http://schemas.microsoft.com/office/powerpoint/2010/main" val="3121355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ar-IQ" dirty="0"/>
          </a:p>
        </p:txBody>
      </p:sp>
      <p:sp>
        <p:nvSpPr>
          <p:cNvPr id="3" name="Content Placeholder 2"/>
          <p:cNvSpPr>
            <a:spLocks noGrp="1"/>
          </p:cNvSpPr>
          <p:nvPr>
            <p:ph idx="1"/>
          </p:nvPr>
        </p:nvSpPr>
        <p:spPr>
          <a:xfrm>
            <a:off x="467544" y="404664"/>
            <a:ext cx="8229600" cy="5688632"/>
          </a:xfrm>
        </p:spPr>
        <p:txBody>
          <a:bodyPr>
            <a:normAutofit fontScale="92500" lnSpcReduction="10000"/>
          </a:bodyPr>
          <a:lstStyle/>
          <a:p>
            <a:pPr marL="0" indent="0" algn="just" rtl="0">
              <a:buNone/>
            </a:pPr>
            <a:r>
              <a:rPr lang="en-US" b="1" dirty="0" smtClean="0"/>
              <a:t>•</a:t>
            </a:r>
            <a:r>
              <a:rPr lang="en-US" b="1" dirty="0"/>
              <a:t>Spreading of oil to water occurs if the work of adhesion (a measure of the force of attraction between the oil and the water) is greater than the work of cohesion. </a:t>
            </a:r>
          </a:p>
          <a:p>
            <a:pPr marL="0" indent="0" algn="just" rtl="0">
              <a:buNone/>
            </a:pPr>
            <a:r>
              <a:rPr lang="en-US" b="1" dirty="0"/>
              <a:t>•The term </a:t>
            </a:r>
            <a:r>
              <a:rPr lang="en-US" b="1" dirty="0">
                <a:solidFill>
                  <a:srgbClr val="00B0F0"/>
                </a:solidFill>
              </a:rPr>
              <a:t>(</a:t>
            </a:r>
            <a:r>
              <a:rPr lang="en-US" b="1" dirty="0" err="1">
                <a:solidFill>
                  <a:srgbClr val="00B0F0"/>
                </a:solidFill>
              </a:rPr>
              <a:t>Wa-Wc</a:t>
            </a:r>
            <a:r>
              <a:rPr lang="en-US" b="1" dirty="0">
                <a:solidFill>
                  <a:srgbClr val="00B0F0"/>
                </a:solidFill>
              </a:rPr>
              <a:t>) </a:t>
            </a:r>
            <a:r>
              <a:rPr lang="en-US" b="1" dirty="0"/>
              <a:t>is known as the Spreading coefficient</a:t>
            </a:r>
            <a:r>
              <a:rPr lang="en-US" b="1" dirty="0">
                <a:solidFill>
                  <a:srgbClr val="FF0000"/>
                </a:solidFill>
              </a:rPr>
              <a:t>(S) </a:t>
            </a:r>
            <a:endParaRPr lang="ar-IQ" b="1" dirty="0"/>
          </a:p>
          <a:p>
            <a:pPr marL="0" indent="0" algn="just" rtl="0">
              <a:buNone/>
            </a:pPr>
            <a:r>
              <a:rPr lang="en-US" b="1" dirty="0"/>
              <a:t>If it is Positive – the oil will spread over a water surface. </a:t>
            </a:r>
          </a:p>
          <a:p>
            <a:pPr marL="0" indent="0" algn="just" rtl="0">
              <a:buNone/>
            </a:pPr>
            <a:r>
              <a:rPr lang="en-US" b="1" dirty="0">
                <a:solidFill>
                  <a:srgbClr val="FF0000"/>
                </a:solidFill>
              </a:rPr>
              <a:t>S=(YL+YS-YLS) -2YL </a:t>
            </a:r>
          </a:p>
          <a:p>
            <a:pPr marL="0" indent="0" algn="just" rtl="0">
              <a:buNone/>
            </a:pPr>
            <a:r>
              <a:rPr lang="en-US" b="1" dirty="0"/>
              <a:t>rearrangement : </a:t>
            </a:r>
          </a:p>
          <a:p>
            <a:pPr marL="0" indent="0" algn="just" rtl="0">
              <a:buNone/>
            </a:pPr>
            <a:r>
              <a:rPr lang="en-US" b="1" dirty="0">
                <a:solidFill>
                  <a:srgbClr val="FF0000"/>
                </a:solidFill>
              </a:rPr>
              <a:t>S= </a:t>
            </a:r>
            <a:r>
              <a:rPr lang="en-US" b="1" dirty="0" err="1">
                <a:solidFill>
                  <a:srgbClr val="FF0000"/>
                </a:solidFill>
              </a:rPr>
              <a:t>Ys</a:t>
            </a:r>
            <a:r>
              <a:rPr lang="en-US" b="1" dirty="0">
                <a:solidFill>
                  <a:srgbClr val="FF0000"/>
                </a:solidFill>
              </a:rPr>
              <a:t>-YL-YLS </a:t>
            </a:r>
          </a:p>
          <a:p>
            <a:pPr marL="0" indent="0" algn="just" rtl="0">
              <a:buNone/>
            </a:pPr>
            <a:r>
              <a:rPr lang="en-US" b="1" dirty="0">
                <a:solidFill>
                  <a:srgbClr val="FF0000"/>
                </a:solidFill>
              </a:rPr>
              <a:t>Or S= </a:t>
            </a:r>
            <a:r>
              <a:rPr lang="en-US" b="1" dirty="0" err="1">
                <a:solidFill>
                  <a:srgbClr val="FF0000"/>
                </a:solidFill>
              </a:rPr>
              <a:t>Ys</a:t>
            </a:r>
            <a:r>
              <a:rPr lang="en-US" b="1" dirty="0">
                <a:solidFill>
                  <a:srgbClr val="FF0000"/>
                </a:solidFill>
              </a:rPr>
              <a:t> – (YL+YLS) </a:t>
            </a:r>
          </a:p>
          <a:p>
            <a:pPr marL="0" indent="0" algn="just" rtl="0">
              <a:buNone/>
            </a:pPr>
            <a:endParaRPr lang="ar-IQ" b="1" dirty="0"/>
          </a:p>
        </p:txBody>
      </p:sp>
    </p:spTree>
    <p:extLst>
      <p:ext uri="{BB962C8B-B14F-4D97-AF65-F5344CB8AC3E}">
        <p14:creationId xmlns:p14="http://schemas.microsoft.com/office/powerpoint/2010/main" val="2116919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ar-IQ" dirty="0"/>
          </a:p>
        </p:txBody>
      </p:sp>
      <p:sp>
        <p:nvSpPr>
          <p:cNvPr id="3" name="Content Placeholder 2"/>
          <p:cNvSpPr>
            <a:spLocks noGrp="1"/>
          </p:cNvSpPr>
          <p:nvPr>
            <p:ph idx="1"/>
          </p:nvPr>
        </p:nvSpPr>
        <p:spPr>
          <a:xfrm>
            <a:off x="395536" y="116632"/>
            <a:ext cx="8229600" cy="4525963"/>
          </a:xfrm>
        </p:spPr>
        <p:txBody>
          <a:bodyPr>
            <a:normAutofit fontScale="92500" lnSpcReduction="20000"/>
          </a:bodyPr>
          <a:lstStyle/>
          <a:p>
            <a:pPr marL="0" indent="0" algn="just" rtl="0">
              <a:buNone/>
            </a:pPr>
            <a:r>
              <a:rPr lang="en-US" b="1" dirty="0"/>
              <a:t>Figure 15-9 shows a lens of material placed on a liquid surface (e.g., oleic acid on </a:t>
            </a:r>
            <a:r>
              <a:rPr lang="en-US" b="1" dirty="0" smtClean="0"/>
              <a:t>water), one </a:t>
            </a:r>
            <a:r>
              <a:rPr lang="en-US" b="1" dirty="0"/>
              <a:t>sees that spreading occurs (</a:t>
            </a:r>
            <a:r>
              <a:rPr lang="en-US" b="1" i="1" dirty="0"/>
              <a:t>S </a:t>
            </a:r>
            <a:r>
              <a:rPr lang="en-US" b="1" dirty="0"/>
              <a:t>is positive) when the surface tension of </a:t>
            </a:r>
            <a:r>
              <a:rPr lang="en-US" b="1" dirty="0" smtClean="0"/>
              <a:t>the </a:t>
            </a:r>
            <a:r>
              <a:rPr lang="en-US" b="1" dirty="0" err="1" smtClean="0"/>
              <a:t>sublayer</a:t>
            </a:r>
            <a:r>
              <a:rPr lang="en-US" b="1" dirty="0" smtClean="0"/>
              <a:t> </a:t>
            </a:r>
            <a:r>
              <a:rPr lang="en-US" b="1" dirty="0"/>
              <a:t>liquid is greater than the sum of the surface tension of the spreading liquid and the </a:t>
            </a:r>
            <a:r>
              <a:rPr lang="en-US" b="1" dirty="0" smtClean="0"/>
              <a:t>interfacial tension </a:t>
            </a:r>
            <a:r>
              <a:rPr lang="en-US" b="1" dirty="0"/>
              <a:t>between the </a:t>
            </a:r>
            <a:r>
              <a:rPr lang="en-US" b="1" dirty="0" err="1"/>
              <a:t>sublayer</a:t>
            </a:r>
            <a:r>
              <a:rPr lang="en-US" b="1" dirty="0"/>
              <a:t> and the spreading liquid. If (</a:t>
            </a:r>
            <a:r>
              <a:rPr lang="en-US" b="1" i="1" dirty="0" err="1"/>
              <a:t>γ</a:t>
            </a:r>
            <a:r>
              <a:rPr lang="en-US" b="1" dirty="0" err="1"/>
              <a:t>L</a:t>
            </a:r>
            <a:r>
              <a:rPr lang="en-US" b="1" dirty="0"/>
              <a:t> + </a:t>
            </a:r>
            <a:r>
              <a:rPr lang="en-US" b="1" i="1" dirty="0" err="1"/>
              <a:t>γ</a:t>
            </a:r>
            <a:r>
              <a:rPr lang="en-US" b="1" dirty="0" err="1"/>
              <a:t>LS</a:t>
            </a:r>
            <a:r>
              <a:rPr lang="en-US" b="1" dirty="0"/>
              <a:t>) is larger than </a:t>
            </a:r>
            <a:r>
              <a:rPr lang="en-US" b="1" i="1" dirty="0" err="1"/>
              <a:t>γ</a:t>
            </a:r>
            <a:r>
              <a:rPr lang="en-US" b="1" dirty="0" err="1"/>
              <a:t>S</a:t>
            </a:r>
            <a:r>
              <a:rPr lang="en-US" b="1" dirty="0"/>
              <a:t>, the substance </a:t>
            </a:r>
            <a:r>
              <a:rPr lang="en-US" b="1" dirty="0" smtClean="0"/>
              <a:t>forms globules </a:t>
            </a:r>
            <a:r>
              <a:rPr lang="en-US" b="1" dirty="0"/>
              <a:t>or a floating lens and fails to spread over the surface. An example of such a case is mineral </a:t>
            </a:r>
            <a:r>
              <a:rPr lang="en-US" b="1" dirty="0" smtClean="0"/>
              <a:t>oil on </a:t>
            </a:r>
            <a:r>
              <a:rPr lang="en-US" b="1" dirty="0"/>
              <a:t>water</a:t>
            </a:r>
            <a:r>
              <a:rPr lang="en-US" b="1" dirty="0" smtClean="0"/>
              <a:t>. </a:t>
            </a:r>
            <a:endParaRPr lang="ar-IQ" b="1" dirty="0"/>
          </a:p>
        </p:txBody>
      </p:sp>
      <p:pic>
        <p:nvPicPr>
          <p:cNvPr id="1026"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051720" y="4293096"/>
            <a:ext cx="4561878"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26058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a:xfrm>
            <a:off x="467544" y="404665"/>
            <a:ext cx="8229600" cy="3456383"/>
          </a:xfrm>
        </p:spPr>
        <p:txBody>
          <a:bodyPr>
            <a:noAutofit/>
          </a:bodyPr>
          <a:lstStyle/>
          <a:p>
            <a:pPr marL="0" indent="0" algn="just" rtl="0">
              <a:buNone/>
            </a:pPr>
            <a:r>
              <a:rPr lang="en-US" b="1" dirty="0" smtClean="0"/>
              <a:t>Example </a:t>
            </a:r>
            <a:r>
              <a:rPr lang="en-US" b="1" dirty="0"/>
              <a:t>15-7 </a:t>
            </a:r>
          </a:p>
          <a:p>
            <a:pPr marL="0" indent="0" algn="just" rtl="0">
              <a:buNone/>
            </a:pPr>
            <a:r>
              <a:rPr lang="en-US" b="1" dirty="0"/>
              <a:t>•If the surface tension of water </a:t>
            </a:r>
            <a:r>
              <a:rPr lang="en-US" b="1" dirty="0" err="1"/>
              <a:t>Ys</a:t>
            </a:r>
            <a:r>
              <a:rPr lang="en-US" b="1" dirty="0"/>
              <a:t> is 72.8 dyne /cm at 20° C , the surface tension of benzene YL is 28.9 dyne/cm and the interfacial tension between benzene and water ,YLS, is 35 dyne /cm . What is the initial spreading coefficient? </a:t>
            </a:r>
          </a:p>
          <a:p>
            <a:pPr marL="0" indent="0" algn="just" rtl="0">
              <a:buNone/>
            </a:pPr>
            <a:r>
              <a:rPr lang="en-US" b="1" dirty="0" smtClean="0"/>
              <a:t>Answer:</a:t>
            </a:r>
          </a:p>
          <a:p>
            <a:pPr marL="0" indent="0" algn="just" rtl="0">
              <a:buNone/>
            </a:pPr>
            <a:r>
              <a:rPr lang="en-US" b="1" dirty="0" smtClean="0"/>
              <a:t> </a:t>
            </a:r>
            <a:r>
              <a:rPr lang="pl-PL" b="1" dirty="0" smtClean="0">
                <a:solidFill>
                  <a:srgbClr val="FF0000"/>
                </a:solidFill>
              </a:rPr>
              <a:t>S </a:t>
            </a:r>
            <a:r>
              <a:rPr lang="pl-PL" b="1" dirty="0">
                <a:solidFill>
                  <a:srgbClr val="FF0000"/>
                </a:solidFill>
              </a:rPr>
              <a:t>= 72.8 - (28.9+ 35) = 8.9 dyne/cm </a:t>
            </a:r>
            <a:endParaRPr lang="en-US" b="1" dirty="0" smtClean="0">
              <a:solidFill>
                <a:srgbClr val="FF0000"/>
              </a:solidFill>
            </a:endParaRPr>
          </a:p>
          <a:p>
            <a:pPr marL="0" indent="0" algn="just" rtl="0">
              <a:buNone/>
            </a:pPr>
            <a:r>
              <a:rPr lang="en-US" b="1" dirty="0"/>
              <a:t>Therefore, although benzene spreads initially on water, at equilibrium there is formed </a:t>
            </a:r>
            <a:r>
              <a:rPr lang="en-US" b="1" dirty="0" smtClean="0"/>
              <a:t>a saturated </a:t>
            </a:r>
            <a:r>
              <a:rPr lang="en-US" b="1" dirty="0"/>
              <a:t>monolayer with the excess benzene (saturated with water) forming a </a:t>
            </a:r>
            <a:r>
              <a:rPr lang="en-US" b="1" dirty="0" smtClean="0"/>
              <a:t>lens.</a:t>
            </a:r>
            <a:endParaRPr lang="ar-IQ" b="1" dirty="0"/>
          </a:p>
        </p:txBody>
      </p:sp>
    </p:spTree>
    <p:extLst>
      <p:ext uri="{BB962C8B-B14F-4D97-AF65-F5344CB8AC3E}">
        <p14:creationId xmlns:p14="http://schemas.microsoft.com/office/powerpoint/2010/main" val="1139561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a:xfrm>
            <a:off x="395536" y="332657"/>
            <a:ext cx="8229600" cy="4104456"/>
          </a:xfrm>
        </p:spPr>
        <p:txBody>
          <a:bodyPr>
            <a:noAutofit/>
          </a:bodyPr>
          <a:lstStyle/>
          <a:p>
            <a:pPr algn="just" rtl="0"/>
            <a:r>
              <a:rPr lang="en-US" b="1" dirty="0"/>
              <a:t>In the case of organic liquids spread on water, it is found that although the initial spreading </a:t>
            </a:r>
            <a:r>
              <a:rPr lang="en-US" b="1" dirty="0" smtClean="0"/>
              <a:t>coefficient may </a:t>
            </a:r>
            <a:r>
              <a:rPr lang="en-US" b="1" dirty="0"/>
              <a:t>be positive or negative, the final spreading coefficient always has a negative value. </a:t>
            </a:r>
            <a:r>
              <a:rPr lang="en-US" b="1" dirty="0" smtClean="0"/>
              <a:t>Duplex </a:t>
            </a:r>
            <a:r>
              <a:rPr lang="en-US" b="1" dirty="0"/>
              <a:t>films </a:t>
            </a:r>
            <a:r>
              <a:rPr lang="en-US" b="1" dirty="0" smtClean="0"/>
              <a:t>of this </a:t>
            </a:r>
            <a:r>
              <a:rPr lang="en-US" b="1" dirty="0"/>
              <a:t>type are unstable and form monolayers with the excess material remaining as a lens on the surface.</a:t>
            </a:r>
          </a:p>
          <a:p>
            <a:pPr algn="just" rtl="0"/>
            <a:r>
              <a:rPr lang="en-US" b="1" dirty="0" smtClean="0"/>
              <a:t>It </a:t>
            </a:r>
            <a:r>
              <a:rPr lang="en-US" b="1" dirty="0"/>
              <a:t>is important to consider the types of molecular structures that lead to high spreading coefficients. </a:t>
            </a:r>
            <a:r>
              <a:rPr lang="en-US" b="1" dirty="0" smtClean="0"/>
              <a:t>Oil spreads </a:t>
            </a:r>
            <a:r>
              <a:rPr lang="en-US" b="1" dirty="0"/>
              <a:t>over water because it contains polar groups such as COOH or OH.</a:t>
            </a:r>
            <a:endParaRPr lang="ar-IQ" b="1" dirty="0"/>
          </a:p>
        </p:txBody>
      </p:sp>
    </p:spTree>
    <p:extLst>
      <p:ext uri="{BB962C8B-B14F-4D97-AF65-F5344CB8AC3E}">
        <p14:creationId xmlns:p14="http://schemas.microsoft.com/office/powerpoint/2010/main" val="15304306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1228998"/>
          </a:xfrm>
        </p:spPr>
        <p:txBody>
          <a:bodyPr>
            <a:normAutofit fontScale="90000"/>
          </a:bodyPr>
          <a:lstStyle/>
          <a:p>
            <a:pPr lvl="0" rtl="0">
              <a:spcBef>
                <a:spcPct val="20000"/>
              </a:spcBef>
            </a:pPr>
            <a:r>
              <a:rPr lang="en-US" dirty="0" smtClean="0"/>
              <a:t>  </a:t>
            </a:r>
            <a:r>
              <a:rPr lang="en-US" sz="3200" b="1" dirty="0">
                <a:solidFill>
                  <a:srgbClr val="FF0000"/>
                </a:solidFill>
                <a:ea typeface="+mn-ea"/>
                <a:cs typeface="+mn-cs"/>
              </a:rPr>
              <a:t>The initial spreading coefficients of some organic liquids on water at 20°C are listed </a:t>
            </a:r>
            <a:r>
              <a:rPr lang="en-US" sz="3200" b="1" dirty="0" smtClean="0">
                <a:solidFill>
                  <a:srgbClr val="FF0000"/>
                </a:solidFill>
                <a:ea typeface="+mn-ea"/>
                <a:cs typeface="+mn-cs"/>
              </a:rPr>
              <a:t>in Table </a:t>
            </a:r>
            <a:r>
              <a:rPr lang="en-US" sz="3200" b="1" dirty="0">
                <a:solidFill>
                  <a:srgbClr val="FF0000"/>
                </a:solidFill>
                <a:ea typeface="+mn-ea"/>
                <a:cs typeface="+mn-cs"/>
              </a:rPr>
              <a:t>15-4.</a:t>
            </a:r>
            <a:br>
              <a:rPr lang="en-US" sz="3200" b="1" dirty="0">
                <a:solidFill>
                  <a:srgbClr val="FF0000"/>
                </a:solidFill>
                <a:ea typeface="+mn-ea"/>
                <a:cs typeface="+mn-cs"/>
              </a:rPr>
            </a:br>
            <a:endParaRPr lang="ar-IQ" dirty="0">
              <a:solidFill>
                <a:srgbClr val="FF0000"/>
              </a:solidFill>
            </a:endParaRPr>
          </a:p>
        </p:txBody>
      </p:sp>
      <p:sp>
        <p:nvSpPr>
          <p:cNvPr id="3" name="عنصر نائب للمحتوى 2"/>
          <p:cNvSpPr>
            <a:spLocks noGrp="1"/>
          </p:cNvSpPr>
          <p:nvPr>
            <p:ph idx="1"/>
          </p:nvPr>
        </p:nvSpPr>
        <p:spPr/>
        <p:txBody>
          <a:bodyPr/>
          <a:lstStyle/>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96752"/>
            <a:ext cx="8208912" cy="551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759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a:xfrm>
            <a:off x="467544" y="188640"/>
            <a:ext cx="8229600" cy="4525963"/>
          </a:xfrm>
        </p:spPr>
        <p:txBody>
          <a:bodyPr>
            <a:noAutofit/>
          </a:bodyPr>
          <a:lstStyle/>
          <a:p>
            <a:pPr marL="0" indent="0" algn="just" rtl="0">
              <a:buNone/>
            </a:pPr>
            <a:r>
              <a:rPr lang="en-US" b="1" dirty="0"/>
              <a:t>propionic acid and ethyl alcohol should have high values </a:t>
            </a:r>
            <a:r>
              <a:rPr lang="en-US" b="1" dirty="0" smtClean="0"/>
              <a:t>of </a:t>
            </a:r>
            <a:r>
              <a:rPr lang="en-US" b="1" i="1" dirty="0" smtClean="0"/>
              <a:t>S</a:t>
            </a:r>
            <a:r>
              <a:rPr lang="en-US" b="1" dirty="0"/>
              <a:t>, as seen in Table 15-4. As the</a:t>
            </a:r>
          </a:p>
          <a:p>
            <a:pPr marL="0" indent="0" algn="just" rtl="0">
              <a:buNone/>
            </a:pPr>
            <a:r>
              <a:rPr lang="en-US" b="1" dirty="0"/>
              <a:t>carbon chain of an acid, oleic acid, for example, increases, the ratio of polar–nonpolar character</a:t>
            </a:r>
          </a:p>
          <a:p>
            <a:pPr marL="0" indent="0" algn="just" rtl="0">
              <a:buNone/>
            </a:pPr>
            <a:r>
              <a:rPr lang="en-US" b="1" dirty="0"/>
              <a:t>decreases and the spreading coefficient on water decreases. Many nonpolar substances, such as </a:t>
            </a:r>
            <a:r>
              <a:rPr lang="en-US" b="1" dirty="0" smtClean="0"/>
              <a:t>liquid petrolatum </a:t>
            </a:r>
            <a:r>
              <a:rPr lang="en-US" b="1" dirty="0"/>
              <a:t>(</a:t>
            </a:r>
            <a:r>
              <a:rPr lang="en-US" b="1" i="1" dirty="0"/>
              <a:t>S </a:t>
            </a:r>
            <a:r>
              <a:rPr lang="en-US" b="1" dirty="0"/>
              <a:t>= -13.4), fail to spread on water. Benzene spreads on water not because it is polar </a:t>
            </a:r>
            <a:r>
              <a:rPr lang="en-US" b="1" dirty="0" smtClean="0"/>
              <a:t>but because </a:t>
            </a:r>
            <a:r>
              <a:rPr lang="en-US" b="1" dirty="0"/>
              <a:t>the cohesive forces between its molecules are much weaker than the adhesion for water.</a:t>
            </a:r>
            <a:endParaRPr lang="ar-IQ" b="1" dirty="0"/>
          </a:p>
        </p:txBody>
      </p:sp>
    </p:spTree>
    <p:extLst>
      <p:ext uri="{BB962C8B-B14F-4D97-AF65-F5344CB8AC3E}">
        <p14:creationId xmlns:p14="http://schemas.microsoft.com/office/powerpoint/2010/main" val="18651344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7030A0"/>
                </a:solidFill>
              </a:rPr>
              <a:t>Adsorption at Liquid Interfaces</a:t>
            </a:r>
            <a:endParaRPr lang="ar-IQ" dirty="0">
              <a:solidFill>
                <a:srgbClr val="7030A0"/>
              </a:solidFill>
            </a:endParaRPr>
          </a:p>
        </p:txBody>
      </p:sp>
      <p:sp>
        <p:nvSpPr>
          <p:cNvPr id="3" name="عنصر نائب للمحتوى 2"/>
          <p:cNvSpPr>
            <a:spLocks noGrp="1"/>
          </p:cNvSpPr>
          <p:nvPr>
            <p:ph idx="1"/>
          </p:nvPr>
        </p:nvSpPr>
        <p:spPr>
          <a:xfrm>
            <a:off x="467544" y="1124744"/>
            <a:ext cx="8229600" cy="4104456"/>
          </a:xfrm>
        </p:spPr>
        <p:txBody>
          <a:bodyPr>
            <a:noAutofit/>
          </a:bodyPr>
          <a:lstStyle/>
          <a:p>
            <a:pPr marL="0" indent="0" algn="just" rtl="0">
              <a:buNone/>
            </a:pPr>
            <a:r>
              <a:rPr lang="en-US" b="1" dirty="0"/>
              <a:t>Surface free energy was defined previously as the work that must be done to increase the surface </a:t>
            </a:r>
            <a:r>
              <a:rPr lang="en-US" b="1" dirty="0" smtClean="0"/>
              <a:t>by unit </a:t>
            </a:r>
            <a:r>
              <a:rPr lang="en-US" b="1" dirty="0"/>
              <a:t>area. As a result of such an expansion, more molecules must be brought from the bulk to </a:t>
            </a:r>
            <a:r>
              <a:rPr lang="en-US" b="1" dirty="0" smtClean="0"/>
              <a:t>the interface</a:t>
            </a:r>
            <a:r>
              <a:rPr lang="en-US" b="1" dirty="0"/>
              <a:t>. The more work that has to be expended to achieve this, the greater is the surface free </a:t>
            </a:r>
            <a:r>
              <a:rPr lang="en-US" b="1" dirty="0" smtClean="0"/>
              <a:t>energy. Certain </a:t>
            </a:r>
            <a:r>
              <a:rPr lang="en-US" b="1" dirty="0"/>
              <a:t>molecules and ions, when dispersed in the liquid, move of their own accord to the </a:t>
            </a:r>
            <a:r>
              <a:rPr lang="en-US" b="1" dirty="0" smtClean="0"/>
              <a:t>interface. </a:t>
            </a:r>
            <a:endParaRPr lang="ar-IQ" b="1" dirty="0"/>
          </a:p>
        </p:txBody>
      </p:sp>
    </p:spTree>
    <p:extLst>
      <p:ext uri="{BB962C8B-B14F-4D97-AF65-F5344CB8AC3E}">
        <p14:creationId xmlns:p14="http://schemas.microsoft.com/office/powerpoint/2010/main" val="2908716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229600" cy="1143000"/>
          </a:xfrm>
        </p:spPr>
        <p:txBody>
          <a:bodyPr/>
          <a:lstStyle/>
          <a:p>
            <a:r>
              <a:rPr lang="en-US" dirty="0" smtClean="0"/>
              <a:t>  </a:t>
            </a:r>
            <a:endParaRPr lang="ar-IQ" dirty="0"/>
          </a:p>
        </p:txBody>
      </p:sp>
      <p:sp>
        <p:nvSpPr>
          <p:cNvPr id="3" name="Content Placeholder 2"/>
          <p:cNvSpPr>
            <a:spLocks noGrp="1"/>
          </p:cNvSpPr>
          <p:nvPr>
            <p:ph idx="1"/>
          </p:nvPr>
        </p:nvSpPr>
        <p:spPr>
          <a:xfrm>
            <a:off x="611560" y="764704"/>
            <a:ext cx="8229600" cy="4525963"/>
          </a:xfrm>
        </p:spPr>
        <p:txBody>
          <a:bodyPr/>
          <a:lstStyle/>
          <a:p>
            <a:endParaRPr lang="ar-IQ" dirty="0"/>
          </a:p>
          <a:p>
            <a:pPr marL="0" indent="0" algn="ctr" rtl="0">
              <a:buNone/>
            </a:pPr>
            <a:r>
              <a:rPr lang="en-US" sz="4400" b="1" dirty="0" smtClean="0">
                <a:solidFill>
                  <a:srgbClr val="00B050"/>
                </a:solidFill>
              </a:rPr>
              <a:t>Interfaces </a:t>
            </a:r>
            <a:endParaRPr lang="en-US" sz="4400" b="1" dirty="0">
              <a:solidFill>
                <a:srgbClr val="00B050"/>
              </a:solidFill>
            </a:endParaRPr>
          </a:p>
          <a:p>
            <a:pPr marL="0" indent="0" algn="ctr" rtl="0">
              <a:buNone/>
            </a:pPr>
            <a:r>
              <a:rPr lang="en-US" b="1" dirty="0" smtClean="0"/>
              <a:t>When </a:t>
            </a:r>
            <a:r>
              <a:rPr lang="en-US" b="1" dirty="0"/>
              <a:t>phases exist together, the boundary between two of them is termed an interface. </a:t>
            </a:r>
            <a:endParaRPr lang="en-US" dirty="0"/>
          </a:p>
          <a:p>
            <a:pPr marL="0" indent="0" algn="ctr" rtl="0">
              <a:buNone/>
            </a:pPr>
            <a:r>
              <a:rPr lang="en-US" b="1" dirty="0" smtClean="0"/>
              <a:t>The </a:t>
            </a:r>
            <a:r>
              <a:rPr lang="en-US" b="1" dirty="0"/>
              <a:t>properties of the molecules forming the interface are often sufficiently different from those in the bulk of each phase that they are referred to as forming an interfacial phase. </a:t>
            </a:r>
            <a:endParaRPr lang="en-US" dirty="0"/>
          </a:p>
          <a:p>
            <a:pPr marL="0" indent="0" algn="ctr" rtl="0">
              <a:buNone/>
            </a:pPr>
            <a:endParaRPr lang="ar-IQ" dirty="0"/>
          </a:p>
        </p:txBody>
      </p:sp>
    </p:spTree>
    <p:extLst>
      <p:ext uri="{BB962C8B-B14F-4D97-AF65-F5344CB8AC3E}">
        <p14:creationId xmlns:p14="http://schemas.microsoft.com/office/powerpoint/2010/main" val="32336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a:xfrm>
            <a:off x="323528" y="692696"/>
            <a:ext cx="8229600" cy="3312368"/>
          </a:xfrm>
        </p:spPr>
        <p:txBody>
          <a:bodyPr>
            <a:noAutofit/>
          </a:bodyPr>
          <a:lstStyle/>
          <a:p>
            <a:pPr marL="0" indent="0" algn="just" rtl="0">
              <a:buNone/>
            </a:pPr>
            <a:r>
              <a:rPr lang="en-US" sz="2800" b="1" dirty="0"/>
              <a:t>Their concentration at the interface then exceeds their concentration in the bulk of the liquid. </a:t>
            </a:r>
            <a:r>
              <a:rPr lang="en-US" sz="2800" b="1" dirty="0" smtClean="0"/>
              <a:t> the </a:t>
            </a:r>
            <a:r>
              <a:rPr lang="en-US" sz="2800" b="1" dirty="0"/>
              <a:t>surface free energy and the surface tension of the system are automatically reduced. Such </a:t>
            </a:r>
            <a:r>
              <a:rPr lang="en-US" sz="2800" b="1" dirty="0" smtClean="0"/>
              <a:t>a phenomenon</a:t>
            </a:r>
            <a:r>
              <a:rPr lang="en-US" sz="2800" b="1" dirty="0"/>
              <a:t>, where the added molecules are partitioned in favor of the interface, is </a:t>
            </a:r>
            <a:r>
              <a:rPr lang="en-US" sz="2800" b="1" dirty="0" smtClean="0"/>
              <a:t>termed </a:t>
            </a:r>
            <a:r>
              <a:rPr lang="en-US" sz="2800" b="1" i="1" dirty="0" smtClean="0">
                <a:solidFill>
                  <a:srgbClr val="7030A0"/>
                </a:solidFill>
              </a:rPr>
              <a:t>adsorption</a:t>
            </a:r>
            <a:r>
              <a:rPr lang="en-US" sz="2800" b="1" dirty="0" smtClean="0"/>
              <a:t>, or</a:t>
            </a:r>
            <a:r>
              <a:rPr lang="en-US" sz="2800" b="1" dirty="0"/>
              <a:t>, more correctly, </a:t>
            </a:r>
            <a:r>
              <a:rPr lang="en-US" sz="2800" b="1" i="1" dirty="0">
                <a:solidFill>
                  <a:srgbClr val="7030A0"/>
                </a:solidFill>
              </a:rPr>
              <a:t>positive </a:t>
            </a:r>
            <a:r>
              <a:rPr lang="en-US" sz="2800" b="1" i="1" dirty="0" smtClean="0">
                <a:solidFill>
                  <a:srgbClr val="7030A0"/>
                </a:solidFill>
              </a:rPr>
              <a:t>adsorption </a:t>
            </a:r>
            <a:r>
              <a:rPr lang="en-US" sz="2800" b="1" dirty="0" smtClean="0"/>
              <a:t>Other </a:t>
            </a:r>
            <a:r>
              <a:rPr lang="en-US" sz="2800" b="1" dirty="0"/>
              <a:t>materials (e.g., inorganic electrolytes) are partitioned </a:t>
            </a:r>
            <a:r>
              <a:rPr lang="en-US" sz="2800" b="1" dirty="0" smtClean="0"/>
              <a:t>in favor </a:t>
            </a:r>
            <a:r>
              <a:rPr lang="en-US" sz="2800" b="1" dirty="0"/>
              <a:t>of the bulk, leading to </a:t>
            </a:r>
            <a:r>
              <a:rPr lang="en-US" sz="2800" b="1" i="1" dirty="0">
                <a:solidFill>
                  <a:srgbClr val="7030A0"/>
                </a:solidFill>
              </a:rPr>
              <a:t>negative adsorption </a:t>
            </a:r>
            <a:r>
              <a:rPr lang="en-US" sz="2800" b="1" dirty="0"/>
              <a:t>and a corresponding increase in surface free </a:t>
            </a:r>
            <a:r>
              <a:rPr lang="en-US" sz="2800" b="1" dirty="0" smtClean="0"/>
              <a:t>energy and </a:t>
            </a:r>
            <a:r>
              <a:rPr lang="en-US" sz="2800" b="1" dirty="0"/>
              <a:t>surface tension. Adsorption, as will be seen later, can also occur at solid interfaces.</a:t>
            </a:r>
            <a:endParaRPr lang="ar-IQ" sz="2800" b="1" dirty="0">
              <a:solidFill>
                <a:srgbClr val="7030A0"/>
              </a:solidFill>
            </a:endParaRPr>
          </a:p>
          <a:p>
            <a:pPr marL="0" indent="0" algn="just" rtl="0">
              <a:buNone/>
            </a:pPr>
            <a:endParaRPr lang="ar-IQ" sz="2800" b="1" dirty="0"/>
          </a:p>
        </p:txBody>
      </p:sp>
    </p:spTree>
    <p:extLst>
      <p:ext uri="{BB962C8B-B14F-4D97-AF65-F5344CB8AC3E}">
        <p14:creationId xmlns:p14="http://schemas.microsoft.com/office/powerpoint/2010/main" val="5059669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a:xfrm>
            <a:off x="395536" y="476672"/>
            <a:ext cx="8229600" cy="4525963"/>
          </a:xfrm>
        </p:spPr>
        <p:txBody>
          <a:bodyPr>
            <a:noAutofit/>
          </a:bodyPr>
          <a:lstStyle/>
          <a:p>
            <a:pPr marL="0" indent="0" algn="just" rtl="0">
              <a:buNone/>
            </a:pPr>
            <a:r>
              <a:rPr lang="en-US" b="1" dirty="0" smtClean="0"/>
              <a:t>Adsorption should </a:t>
            </a:r>
            <a:r>
              <a:rPr lang="en-US" b="1" dirty="0"/>
              <a:t>not be confused with </a:t>
            </a:r>
            <a:r>
              <a:rPr lang="en-US" b="1" i="1" dirty="0"/>
              <a:t>absorption</a:t>
            </a:r>
            <a:r>
              <a:rPr lang="en-US" b="1" dirty="0"/>
              <a:t>. The former is solely a surface effect, whereas in absorption, </a:t>
            </a:r>
            <a:r>
              <a:rPr lang="en-US" b="1" dirty="0" smtClean="0"/>
              <a:t>the liquid </a:t>
            </a:r>
            <a:r>
              <a:rPr lang="en-US" b="1" dirty="0"/>
              <a:t>or gas being absorbed penetrates into the capillary spaces of the absorbing medium. The </a:t>
            </a:r>
            <a:r>
              <a:rPr lang="en-US" b="1" dirty="0" smtClean="0"/>
              <a:t>taking up </a:t>
            </a:r>
            <a:r>
              <a:rPr lang="en-US" b="1" dirty="0"/>
              <a:t>of water by a sponge is absorption; the concentrating of alkaloid molecules on the surface of clay </a:t>
            </a:r>
            <a:r>
              <a:rPr lang="en-US" b="1" dirty="0" smtClean="0"/>
              <a:t>is adsorption.</a:t>
            </a:r>
            <a:endParaRPr lang="en-US" b="1" dirty="0"/>
          </a:p>
        </p:txBody>
      </p:sp>
    </p:spTree>
    <p:extLst>
      <p:ext uri="{BB962C8B-B14F-4D97-AF65-F5344CB8AC3E}">
        <p14:creationId xmlns:p14="http://schemas.microsoft.com/office/powerpoint/2010/main" val="4010199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a:xfrm>
            <a:off x="395536" y="332656"/>
            <a:ext cx="8229600" cy="5976664"/>
          </a:xfrm>
        </p:spPr>
        <p:txBody>
          <a:bodyPr>
            <a:noAutofit/>
          </a:bodyPr>
          <a:lstStyle/>
          <a:p>
            <a:pPr marL="0" indent="0" algn="just" rtl="0">
              <a:buNone/>
            </a:pPr>
            <a:r>
              <a:rPr lang="en-US" b="1" dirty="0"/>
              <a:t>The applications of spreading coefficients in pharmacy should be fairly evident. The surface of the </a:t>
            </a:r>
            <a:r>
              <a:rPr lang="en-US" b="1" dirty="0" smtClean="0"/>
              <a:t>skin is </a:t>
            </a:r>
            <a:r>
              <a:rPr lang="en-US" b="1" dirty="0"/>
              <a:t>bathed in an aqueous–oily layer having a polar–nonpolar character similar to that of a mixture of </a:t>
            </a:r>
            <a:r>
              <a:rPr lang="en-US" b="1" dirty="0" smtClean="0"/>
              <a:t>fatty acids</a:t>
            </a:r>
            <a:r>
              <a:rPr lang="en-US" b="1" dirty="0"/>
              <a:t>. For a lotion with a mineral oil base to spread freely and evenly on the skin, its polarity and </a:t>
            </a:r>
            <a:r>
              <a:rPr lang="en-US" b="1" dirty="0" smtClean="0"/>
              <a:t>hence its </a:t>
            </a:r>
            <a:r>
              <a:rPr lang="en-US" b="1" dirty="0"/>
              <a:t>spreading coefficient should be increased by the addition of a surfactant. </a:t>
            </a:r>
          </a:p>
        </p:txBody>
      </p:sp>
    </p:spTree>
    <p:extLst>
      <p:ext uri="{BB962C8B-B14F-4D97-AF65-F5344CB8AC3E}">
        <p14:creationId xmlns:p14="http://schemas.microsoft.com/office/powerpoint/2010/main" val="23159631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a:solidFill>
                  <a:schemeClr val="accent2">
                    <a:lumMod val="75000"/>
                  </a:schemeClr>
                </a:solidFill>
              </a:rPr>
              <a:t>Surface-Active Agents</a:t>
            </a:r>
            <a:endParaRPr lang="ar-IQ" dirty="0">
              <a:solidFill>
                <a:schemeClr val="accent2">
                  <a:lumMod val="75000"/>
                </a:schemeClr>
              </a:solidFill>
            </a:endParaRPr>
          </a:p>
        </p:txBody>
      </p:sp>
      <p:sp>
        <p:nvSpPr>
          <p:cNvPr id="3" name="عنصر نائب للمحتوى 2"/>
          <p:cNvSpPr>
            <a:spLocks noGrp="1"/>
          </p:cNvSpPr>
          <p:nvPr>
            <p:ph idx="1"/>
          </p:nvPr>
        </p:nvSpPr>
        <p:spPr>
          <a:xfrm>
            <a:off x="457200" y="1600201"/>
            <a:ext cx="8229600" cy="3989040"/>
          </a:xfrm>
        </p:spPr>
        <p:txBody>
          <a:bodyPr>
            <a:noAutofit/>
          </a:bodyPr>
          <a:lstStyle/>
          <a:p>
            <a:pPr marL="0" indent="0" algn="just" rtl="0">
              <a:buNone/>
            </a:pPr>
            <a:r>
              <a:rPr lang="en-US" b="1" dirty="0"/>
              <a:t>It is the </a:t>
            </a:r>
            <a:r>
              <a:rPr lang="en-US" b="1" dirty="0" err="1"/>
              <a:t>amphiphilic</a:t>
            </a:r>
            <a:r>
              <a:rPr lang="en-US" b="1" dirty="0"/>
              <a:t> nature of surface-active agents that causes them to be </a:t>
            </a:r>
            <a:r>
              <a:rPr lang="en-US" b="1" dirty="0" smtClean="0"/>
              <a:t>adsorbed </a:t>
            </a:r>
            <a:r>
              <a:rPr lang="en-US" b="1" dirty="0"/>
              <a:t>at </a:t>
            </a:r>
            <a:r>
              <a:rPr lang="en-US" b="1" dirty="0" smtClean="0"/>
              <a:t>interfaces, whether </a:t>
            </a:r>
            <a:r>
              <a:rPr lang="en-US" b="1" dirty="0"/>
              <a:t>these are liquid–gas or liquid–liquid interfaces. Thus, in an aqueous dispersion of amyl </a:t>
            </a:r>
            <a:r>
              <a:rPr lang="en-US" b="1" dirty="0" smtClean="0"/>
              <a:t>alcohol, the </a:t>
            </a:r>
            <a:r>
              <a:rPr lang="en-US" b="1" dirty="0"/>
              <a:t>polar alcoholic group is able to associate with the water molecules. The nonpolar portion is </a:t>
            </a:r>
            <a:r>
              <a:rPr lang="en-US" b="1" dirty="0" smtClean="0"/>
              <a:t>rejected, however</a:t>
            </a:r>
            <a:r>
              <a:rPr lang="en-US" b="1" dirty="0"/>
              <a:t>, because the adhesive forces it can develop with water are small in comparison to the </a:t>
            </a:r>
            <a:r>
              <a:rPr lang="en-US" b="1" dirty="0" smtClean="0"/>
              <a:t>cohesive forces </a:t>
            </a:r>
            <a:r>
              <a:rPr lang="en-US" b="1" dirty="0"/>
              <a:t>between adjacent water molecules</a:t>
            </a:r>
            <a:endParaRPr lang="ar-IQ" b="1" dirty="0"/>
          </a:p>
        </p:txBody>
      </p:sp>
    </p:spTree>
    <p:extLst>
      <p:ext uri="{BB962C8B-B14F-4D97-AF65-F5344CB8AC3E}">
        <p14:creationId xmlns:p14="http://schemas.microsoft.com/office/powerpoint/2010/main" val="5107035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a:xfrm>
            <a:off x="467544" y="188640"/>
            <a:ext cx="8229600" cy="4525963"/>
          </a:xfrm>
        </p:spPr>
        <p:txBody>
          <a:bodyPr>
            <a:normAutofit/>
          </a:bodyPr>
          <a:lstStyle/>
          <a:p>
            <a:pPr marL="0" indent="0" algn="just" rtl="0">
              <a:buNone/>
            </a:pPr>
            <a:r>
              <a:rPr lang="en-US" b="1" dirty="0"/>
              <a:t>As a result, the </a:t>
            </a:r>
            <a:r>
              <a:rPr lang="en-US" b="1" dirty="0" err="1"/>
              <a:t>amphiphile</a:t>
            </a:r>
            <a:r>
              <a:rPr lang="en-US" b="1" dirty="0"/>
              <a:t> is adsorbed at the interface. </a:t>
            </a:r>
            <a:r>
              <a:rPr lang="en-US" b="1" dirty="0" smtClean="0"/>
              <a:t>The situation </a:t>
            </a:r>
            <a:r>
              <a:rPr lang="en-US" b="1" dirty="0"/>
              <a:t>for a fatty acid at the air–water and oil–water interface is shown in Figure 15-10. At the </a:t>
            </a:r>
            <a:r>
              <a:rPr lang="en-US" b="1" dirty="0" smtClean="0"/>
              <a:t>air– water </a:t>
            </a:r>
            <a:r>
              <a:rPr lang="en-US" b="1" dirty="0"/>
              <a:t>interface, the lipophilic chains are directed upward into the air; at the oil–water interface, they </a:t>
            </a:r>
            <a:r>
              <a:rPr lang="en-US" b="1" dirty="0" smtClean="0"/>
              <a:t>are associated </a:t>
            </a:r>
            <a:r>
              <a:rPr lang="en-US" b="1" dirty="0"/>
              <a:t>with the oil phase.</a:t>
            </a:r>
            <a:endParaRPr lang="ar-IQ" b="1" dirty="0"/>
          </a:p>
        </p:txBody>
      </p:sp>
    </p:spTree>
    <p:extLst>
      <p:ext uri="{BB962C8B-B14F-4D97-AF65-F5344CB8AC3E}">
        <p14:creationId xmlns:p14="http://schemas.microsoft.com/office/powerpoint/2010/main" val="26247181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p:txBody>
          <a:bodyPr/>
          <a:lstStyle/>
          <a:p>
            <a:pPr marL="0" indent="0">
              <a:buNone/>
            </a:pPr>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0"/>
            <a:ext cx="7776864"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23342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a:xfrm>
            <a:off x="539552" y="692696"/>
            <a:ext cx="8229600" cy="5400600"/>
          </a:xfrm>
        </p:spPr>
        <p:txBody>
          <a:bodyPr>
            <a:normAutofit/>
          </a:bodyPr>
          <a:lstStyle/>
          <a:p>
            <a:pPr marL="0" indent="0" algn="just" rtl="0">
              <a:buNone/>
            </a:pPr>
            <a:r>
              <a:rPr lang="en-US" b="1" dirty="0"/>
              <a:t>For the </a:t>
            </a:r>
            <a:r>
              <a:rPr lang="en-US" b="1" dirty="0" err="1"/>
              <a:t>amphiphile</a:t>
            </a:r>
            <a:r>
              <a:rPr lang="en-US" b="1" dirty="0"/>
              <a:t> to be concentrated at the interface, it must </a:t>
            </a:r>
            <a:r>
              <a:rPr lang="en-US" b="1" dirty="0" smtClean="0"/>
              <a:t>be balanced </a:t>
            </a:r>
            <a:r>
              <a:rPr lang="en-US" b="1" dirty="0"/>
              <a:t>with the proper amount of water- and oil-soluble groups. If the molecule is too hydrophilic, </a:t>
            </a:r>
            <a:r>
              <a:rPr lang="en-US" b="1" dirty="0" smtClean="0"/>
              <a:t>it remains </a:t>
            </a:r>
            <a:r>
              <a:rPr lang="en-US" b="1" dirty="0"/>
              <a:t>within the body of the aqueous phase and exerts no effect at the interface. Likewise, if it </a:t>
            </a:r>
            <a:r>
              <a:rPr lang="en-US" b="1"/>
              <a:t>is </a:t>
            </a:r>
            <a:r>
              <a:rPr lang="en-US" b="1" smtClean="0"/>
              <a:t>too lipophilic</a:t>
            </a:r>
            <a:r>
              <a:rPr lang="en-US" b="1" dirty="0"/>
              <a:t>, it dissolves completely in the oil phase and little appears at the interface.</a:t>
            </a:r>
            <a:endParaRPr lang="ar-IQ" b="1" dirty="0"/>
          </a:p>
        </p:txBody>
      </p:sp>
    </p:spTree>
    <p:extLst>
      <p:ext uri="{BB962C8B-B14F-4D97-AF65-F5344CB8AC3E}">
        <p14:creationId xmlns:p14="http://schemas.microsoft.com/office/powerpoint/2010/main" val="27318145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a:xfrm>
            <a:off x="457200" y="476672"/>
            <a:ext cx="8229600" cy="5649491"/>
          </a:xfrm>
        </p:spPr>
        <p:txBody>
          <a:bodyPr>
            <a:normAutofit/>
          </a:bodyPr>
          <a:lstStyle/>
          <a:p>
            <a:pPr marL="0" indent="0" algn="just" rtl="0">
              <a:buNone/>
            </a:pPr>
            <a:r>
              <a:rPr lang="en-US" b="1" dirty="0" smtClean="0">
                <a:solidFill>
                  <a:srgbClr val="FF0000"/>
                </a:solidFill>
              </a:rPr>
              <a:t>Reduction of surface and interfacial tension</a:t>
            </a:r>
            <a:endParaRPr lang="en-US" b="1" dirty="0">
              <a:solidFill>
                <a:srgbClr val="FF0000"/>
              </a:solidFill>
            </a:endParaRPr>
          </a:p>
          <a:p>
            <a:pPr marL="0" indent="0" algn="just" rtl="0">
              <a:buNone/>
            </a:pPr>
            <a:r>
              <a:rPr lang="en-US" b="1" dirty="0" smtClean="0"/>
              <a:t>The reason for the reduction in the surface tension, When surfactant molecules adsorb at the water surface is that the surfactant molecules replace some of the water molecules in the surface and the forces of attraction between surfactant and water molecules are less than those between two water molecules, hence the contraction force is reduced</a:t>
            </a:r>
            <a:r>
              <a:rPr lang="en-US" b="1" dirty="0"/>
              <a:t>.</a:t>
            </a:r>
            <a:endParaRPr lang="ar-IQ" b="1" dirty="0"/>
          </a:p>
        </p:txBody>
      </p:sp>
    </p:spTree>
    <p:extLst>
      <p:ext uri="{BB962C8B-B14F-4D97-AF65-F5344CB8AC3E}">
        <p14:creationId xmlns:p14="http://schemas.microsoft.com/office/powerpoint/2010/main" val="18564269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mtClean="0"/>
              <a:t>  </a:t>
            </a:r>
            <a:endParaRPr lang="ar-IQ" dirty="0"/>
          </a:p>
        </p:txBody>
      </p:sp>
      <p:sp>
        <p:nvSpPr>
          <p:cNvPr id="3" name="عنصر نائب للمحتوى 2"/>
          <p:cNvSpPr>
            <a:spLocks noGrp="1"/>
          </p:cNvSpPr>
          <p:nvPr>
            <p:ph idx="1"/>
          </p:nvPr>
        </p:nvSpPr>
        <p:spPr>
          <a:xfrm>
            <a:off x="457200" y="260648"/>
            <a:ext cx="8229600" cy="6336704"/>
          </a:xfrm>
        </p:spPr>
        <p:txBody>
          <a:bodyPr>
            <a:normAutofit fontScale="92500" lnSpcReduction="10000"/>
          </a:bodyPr>
          <a:lstStyle/>
          <a:p>
            <a:pPr marL="0" indent="0" algn="just" rtl="0">
              <a:buNone/>
            </a:pPr>
            <a:endParaRPr lang="ar-IQ" b="1" smtClean="0"/>
          </a:p>
          <a:p>
            <a:pPr marL="0" indent="0" algn="just" rtl="0">
              <a:buNone/>
            </a:pPr>
            <a:r>
              <a:rPr lang="en-US" sz="3600" b="1" smtClean="0">
                <a:solidFill>
                  <a:srgbClr val="FF0000"/>
                </a:solidFill>
              </a:rPr>
              <a:t>Surfactants are classified as:</a:t>
            </a:r>
          </a:p>
          <a:p>
            <a:pPr marL="0" indent="0" algn="just" rtl="0">
              <a:buNone/>
            </a:pPr>
            <a:r>
              <a:rPr lang="en-US" b="1" smtClean="0"/>
              <a:t>•</a:t>
            </a:r>
            <a:r>
              <a:rPr lang="en-US" b="1" smtClean="0">
                <a:solidFill>
                  <a:srgbClr val="FF0000"/>
                </a:solidFill>
              </a:rPr>
              <a:t>Anionic</a:t>
            </a:r>
            <a:r>
              <a:rPr lang="en-US" b="1" smtClean="0"/>
              <a:t>       Sodium Dodecylsulphate:</a:t>
            </a:r>
          </a:p>
          <a:p>
            <a:pPr marL="0" indent="0" algn="just" rtl="0">
              <a:buNone/>
            </a:pPr>
            <a:r>
              <a:rPr lang="en-US" b="1" smtClean="0"/>
              <a:t>                            CH3(CH2)11SO4-Na+</a:t>
            </a:r>
          </a:p>
          <a:p>
            <a:pPr marL="0" indent="0" algn="just" rtl="0">
              <a:buNone/>
            </a:pPr>
            <a:r>
              <a:rPr lang="en-US" b="1" smtClean="0"/>
              <a:t>•</a:t>
            </a:r>
            <a:r>
              <a:rPr lang="en-US" b="1" smtClean="0">
                <a:solidFill>
                  <a:srgbClr val="FF0000"/>
                </a:solidFill>
              </a:rPr>
              <a:t>Cationic</a:t>
            </a:r>
            <a:r>
              <a:rPr lang="en-US" b="1" smtClean="0"/>
              <a:t>       Dodecylaminehydrochloride:</a:t>
            </a:r>
          </a:p>
          <a:p>
            <a:pPr marL="0" indent="0" algn="just" rtl="0">
              <a:buNone/>
            </a:pPr>
            <a:r>
              <a:rPr lang="en-US" b="1" smtClean="0"/>
              <a:t>                           CH3(CH2)11NH3+Cl</a:t>
            </a:r>
          </a:p>
          <a:p>
            <a:pPr marL="0" indent="0" algn="just" rtl="0">
              <a:buNone/>
            </a:pPr>
            <a:r>
              <a:rPr lang="en-US" b="1" smtClean="0"/>
              <a:t>•</a:t>
            </a:r>
            <a:r>
              <a:rPr lang="en-US" b="1" smtClean="0">
                <a:solidFill>
                  <a:srgbClr val="FF0000"/>
                </a:solidFill>
              </a:rPr>
              <a:t>Non-ionic</a:t>
            </a:r>
            <a:r>
              <a:rPr lang="en-US" b="1" smtClean="0"/>
              <a:t>   Polyethylene Oxides:</a:t>
            </a:r>
          </a:p>
          <a:p>
            <a:pPr marL="0" indent="0" algn="just" rtl="0">
              <a:buNone/>
            </a:pPr>
            <a:r>
              <a:rPr lang="en-US" b="1" smtClean="0"/>
              <a:t>e.g. CH3(CH2)11(O-CH2-CH2)nOH</a:t>
            </a:r>
          </a:p>
          <a:p>
            <a:pPr marL="0" indent="0" algn="just" rtl="0">
              <a:buNone/>
            </a:pPr>
            <a:r>
              <a:rPr lang="en-US" b="1" smtClean="0"/>
              <a:t>               Spans (sorbitanesters)</a:t>
            </a:r>
          </a:p>
          <a:p>
            <a:pPr marL="0" indent="0" algn="just" rtl="0">
              <a:buNone/>
            </a:pPr>
            <a:r>
              <a:rPr lang="en-US" b="1" smtClean="0"/>
              <a:t>               Tweens (polyoxyethylenesorbitanesters)</a:t>
            </a:r>
          </a:p>
          <a:p>
            <a:pPr marL="0" indent="0" algn="just" rtl="0">
              <a:buNone/>
            </a:pPr>
            <a:r>
              <a:rPr lang="en-US" b="1" smtClean="0"/>
              <a:t>•</a:t>
            </a:r>
            <a:r>
              <a:rPr lang="en-US" b="1" smtClean="0">
                <a:solidFill>
                  <a:srgbClr val="FF0000"/>
                </a:solidFill>
              </a:rPr>
              <a:t>Ampholytic</a:t>
            </a:r>
            <a:r>
              <a:rPr lang="en-US" b="1" smtClean="0"/>
              <a:t>  Dodecyl betaine:</a:t>
            </a:r>
          </a:p>
          <a:p>
            <a:pPr marL="0" indent="0" algn="just" rtl="0">
              <a:buNone/>
            </a:pPr>
            <a:r>
              <a:rPr lang="en-US" b="1" smtClean="0"/>
              <a:t>                      C12H25N+(CH3)2(CH2COO</a:t>
            </a:r>
          </a:p>
          <a:p>
            <a:pPr marL="0" indent="0" algn="just" rtl="0">
              <a:buNone/>
            </a:pPr>
            <a:endParaRPr lang="ar-IQ" b="1" dirty="0"/>
          </a:p>
        </p:txBody>
      </p:sp>
    </p:spTree>
    <p:extLst>
      <p:ext uri="{BB962C8B-B14F-4D97-AF65-F5344CB8AC3E}">
        <p14:creationId xmlns:p14="http://schemas.microsoft.com/office/powerpoint/2010/main" val="34930572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a:xfrm>
            <a:off x="611560" y="332656"/>
            <a:ext cx="8229600" cy="6048672"/>
          </a:xfrm>
        </p:spPr>
        <p:txBody>
          <a:bodyPr>
            <a:normAutofit lnSpcReduction="10000"/>
          </a:bodyPr>
          <a:lstStyle/>
          <a:p>
            <a:pPr marL="0" indent="0" algn="just" rtl="0">
              <a:buNone/>
            </a:pPr>
            <a:r>
              <a:rPr lang="en-US" sz="4000" b="1" dirty="0" smtClean="0">
                <a:solidFill>
                  <a:srgbClr val="FF0000"/>
                </a:solidFill>
              </a:rPr>
              <a:t>Hydrophilic-Lipophilic Balance(HLB</a:t>
            </a:r>
            <a:r>
              <a:rPr lang="en-US" sz="4000" b="1" dirty="0">
                <a:solidFill>
                  <a:srgbClr val="FF0000"/>
                </a:solidFill>
              </a:rPr>
              <a:t>)</a:t>
            </a:r>
          </a:p>
          <a:p>
            <a:pPr marL="0" indent="0" algn="just" rtl="0">
              <a:buNone/>
            </a:pPr>
            <a:r>
              <a:rPr lang="en-US" b="1" dirty="0" smtClean="0"/>
              <a:t>It is an arbitrary scale from 0 to 20 serve as a measure of the Hydrophilic/Lipophilic balance of a surfactant</a:t>
            </a:r>
            <a:r>
              <a:rPr lang="en-US" b="1" dirty="0"/>
              <a:t>.</a:t>
            </a:r>
          </a:p>
          <a:p>
            <a:pPr marL="0" indent="0" algn="just" rtl="0">
              <a:buNone/>
            </a:pPr>
            <a:r>
              <a:rPr lang="en-US" b="1" dirty="0"/>
              <a:t>•</a:t>
            </a:r>
            <a:r>
              <a:rPr lang="en-US" b="1" dirty="0" smtClean="0"/>
              <a:t>Products with low HLB are more oil soluble</a:t>
            </a:r>
            <a:r>
              <a:rPr lang="en-US" b="1" dirty="0"/>
              <a:t>.</a:t>
            </a:r>
          </a:p>
          <a:p>
            <a:pPr marL="0" indent="0" algn="just" rtl="0">
              <a:buNone/>
            </a:pPr>
            <a:r>
              <a:rPr lang="en-US" b="1" dirty="0"/>
              <a:t>•</a:t>
            </a:r>
            <a:r>
              <a:rPr lang="en-US" b="1" dirty="0" smtClean="0"/>
              <a:t>High HLB represents good water solubility</a:t>
            </a:r>
            <a:r>
              <a:rPr lang="en-US" b="1" dirty="0"/>
              <a:t>.</a:t>
            </a:r>
          </a:p>
          <a:p>
            <a:pPr marL="0" indent="0" algn="just" rtl="0">
              <a:buNone/>
            </a:pPr>
            <a:r>
              <a:rPr lang="en-US" b="1" dirty="0"/>
              <a:t>•</a:t>
            </a:r>
            <a:r>
              <a:rPr lang="en-US" b="1" dirty="0" smtClean="0"/>
              <a:t>The oil phase of the oil–water (o/w) emulsion requires a specific HLB, called the required hydrophilic–lipophilic balance (RHLB</a:t>
            </a:r>
            <a:r>
              <a:rPr lang="en-US" b="1" dirty="0"/>
              <a:t>).</a:t>
            </a:r>
          </a:p>
          <a:p>
            <a:pPr marL="0" indent="0" algn="just" rtl="0">
              <a:buNone/>
            </a:pPr>
            <a:r>
              <a:rPr lang="en-US" b="1" dirty="0"/>
              <a:t>•</a:t>
            </a:r>
            <a:r>
              <a:rPr lang="en-US" b="1" dirty="0" smtClean="0"/>
              <a:t>A different RHLB is required to form a water-in oil emulsion (w/o )from the same oil phase</a:t>
            </a:r>
            <a:r>
              <a:rPr lang="en-US" b="1" dirty="0"/>
              <a:t>.</a:t>
            </a:r>
          </a:p>
          <a:p>
            <a:pPr marL="0" indent="0" algn="just" rtl="0">
              <a:buNone/>
            </a:pPr>
            <a:endParaRPr lang="ar-IQ" b="1" dirty="0"/>
          </a:p>
        </p:txBody>
      </p:sp>
    </p:spTree>
    <p:extLst>
      <p:ext uri="{BB962C8B-B14F-4D97-AF65-F5344CB8AC3E}">
        <p14:creationId xmlns:p14="http://schemas.microsoft.com/office/powerpoint/2010/main" val="3286644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B050"/>
                </a:solidFill>
              </a:rPr>
              <a:t>Classification </a:t>
            </a:r>
            <a:r>
              <a:rPr lang="en-US" b="1" dirty="0">
                <a:solidFill>
                  <a:srgbClr val="00B050"/>
                </a:solidFill>
              </a:rPr>
              <a:t>of Interfaces </a:t>
            </a:r>
            <a:endParaRPr lang="ar-IQ" b="1" dirty="0">
              <a:solidFill>
                <a:srgbClr val="00B050"/>
              </a:solidFill>
            </a:endParaRPr>
          </a:p>
        </p:txBody>
      </p:sp>
      <p:sp>
        <p:nvSpPr>
          <p:cNvPr id="3" name="Content Placeholder 2"/>
          <p:cNvSpPr>
            <a:spLocks noGrp="1"/>
          </p:cNvSpPr>
          <p:nvPr>
            <p:ph idx="1"/>
          </p:nvPr>
        </p:nvSpPr>
        <p:spPr/>
        <p:txBody>
          <a:bodyPr/>
          <a:lstStyle/>
          <a:p>
            <a:pPr marL="0" indent="0" algn="l" rtl="0">
              <a:buNone/>
            </a:pPr>
            <a:endParaRPr lang="ar-IQ"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26" y="1628800"/>
            <a:ext cx="8904470" cy="5242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7835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p:txBody>
          <a:bodyPr>
            <a:noAutofit/>
          </a:bodyPr>
          <a:lstStyle/>
          <a:p>
            <a:pPr marL="0" indent="0" algn="just" rtl="0">
              <a:buNone/>
            </a:pPr>
            <a:endParaRPr lang="en-US" sz="2000" b="1" dirty="0" smtClean="0"/>
          </a:p>
          <a:p>
            <a:pPr marL="0" indent="0" algn="just" rtl="0">
              <a:buNone/>
            </a:pPr>
            <a:endParaRPr lang="en-US" sz="2000" b="1" dirty="0"/>
          </a:p>
          <a:p>
            <a:pPr marL="0" indent="0" algn="just" rtl="0">
              <a:buNone/>
            </a:pPr>
            <a:endParaRPr lang="en-US" sz="2000" b="1" dirty="0" smtClean="0"/>
          </a:p>
          <a:p>
            <a:pPr marL="0" indent="0" algn="just" rtl="0">
              <a:buNone/>
            </a:pPr>
            <a:endParaRPr lang="en-US" sz="2000" b="1" dirty="0"/>
          </a:p>
          <a:p>
            <a:pPr marL="0" indent="0" algn="just" rtl="0">
              <a:buNone/>
            </a:pPr>
            <a:endParaRPr lang="en-US" sz="2000" b="1" dirty="0" smtClean="0"/>
          </a:p>
          <a:p>
            <a:pPr marL="0" indent="0" algn="just" rtl="0">
              <a:buNone/>
            </a:pPr>
            <a:endParaRPr lang="en-US" sz="2000" b="1" dirty="0"/>
          </a:p>
          <a:p>
            <a:pPr marL="0" indent="0" algn="just" rtl="0">
              <a:buNone/>
            </a:pPr>
            <a:endParaRPr lang="en-US" sz="2000" b="1" dirty="0" smtClean="0"/>
          </a:p>
          <a:p>
            <a:pPr marL="0" indent="0" algn="just" rtl="0">
              <a:buNone/>
            </a:pPr>
            <a:endParaRPr lang="en-US" sz="2000" b="1" dirty="0"/>
          </a:p>
          <a:p>
            <a:pPr marL="0" indent="0" algn="just" rtl="0">
              <a:buNone/>
            </a:pPr>
            <a:endParaRPr lang="en-US" sz="2000" b="1" dirty="0" smtClean="0"/>
          </a:p>
          <a:p>
            <a:pPr marL="0" indent="0" algn="just" rtl="0">
              <a:buNone/>
            </a:pPr>
            <a:endParaRPr lang="en-US" sz="2000" b="1" dirty="0" smtClean="0"/>
          </a:p>
          <a:p>
            <a:pPr marL="0" indent="0" algn="just" rtl="0">
              <a:buNone/>
            </a:pPr>
            <a:r>
              <a:rPr lang="en-US" sz="2000" b="1" dirty="0" smtClean="0"/>
              <a:t>Fig</a:t>
            </a:r>
            <a:r>
              <a:rPr lang="en-US" sz="2000" b="1" dirty="0"/>
              <a:t>. 15-11. A scale showing surfactant function on the basis of </a:t>
            </a:r>
            <a:r>
              <a:rPr lang="en-US" sz="2000" b="1" dirty="0" smtClean="0"/>
              <a:t>hydrophilic–lipophilic balance </a:t>
            </a:r>
            <a:r>
              <a:rPr lang="en-US" sz="2000" b="1" dirty="0"/>
              <a:t>(HLB) values. Key: O/W = oil in water.</a:t>
            </a:r>
            <a:endParaRPr lang="ar-IQ" sz="2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1277"/>
            <a:ext cx="5184576"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2962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a:xfrm>
            <a:off x="467544" y="404664"/>
            <a:ext cx="8229600" cy="4525963"/>
          </a:xfrm>
        </p:spPr>
        <p:txBody>
          <a:bodyPr/>
          <a:lstStyle/>
          <a:p>
            <a:pPr marL="0" indent="0" algn="just" rtl="0">
              <a:buNone/>
            </a:pPr>
            <a:r>
              <a:rPr lang="en-US" sz="4400" b="1" dirty="0">
                <a:solidFill>
                  <a:srgbClr val="92D050"/>
                </a:solidFill>
              </a:rPr>
              <a:t>Micelles</a:t>
            </a:r>
          </a:p>
          <a:p>
            <a:pPr marL="0" indent="0" algn="just" rtl="0">
              <a:buNone/>
            </a:pPr>
            <a:r>
              <a:rPr lang="en-US" b="1" dirty="0"/>
              <a:t>Surfactants molecules aggregate in aqueous solution to form micelles at </a:t>
            </a:r>
            <a:r>
              <a:rPr lang="en-US" b="1" dirty="0" smtClean="0"/>
              <a:t>certain concentrations and temperature (Fig</a:t>
            </a:r>
            <a:r>
              <a:rPr lang="en-US" b="1" dirty="0"/>
              <a:t>. 23-16). Surfactants have a hydrophilic polar head group attached to a </a:t>
            </a:r>
            <a:r>
              <a:rPr lang="en-US" b="1" dirty="0" smtClean="0"/>
              <a:t>long-chain lipophilic </a:t>
            </a:r>
            <a:r>
              <a:rPr lang="en-US" b="1" dirty="0"/>
              <a:t>(nonpolar) tail</a:t>
            </a:r>
            <a:r>
              <a:rPr lang="en-US" b="1" dirty="0" smtClean="0"/>
              <a:t>. </a:t>
            </a:r>
            <a:endParaRPr lang="ar-IQ"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5" y="3789040"/>
            <a:ext cx="504056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2585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a:xfrm>
            <a:off x="467544" y="404664"/>
            <a:ext cx="8229600" cy="5904656"/>
          </a:xfrm>
        </p:spPr>
        <p:txBody>
          <a:bodyPr/>
          <a:lstStyle/>
          <a:p>
            <a:pPr marL="0" indent="0" algn="just" rtl="0">
              <a:buNone/>
            </a:pPr>
            <a:r>
              <a:rPr lang="en-US" b="1" dirty="0" smtClean="0"/>
              <a:t>The surface tension of a surfactant </a:t>
            </a:r>
            <a:r>
              <a:rPr lang="en-US" b="1" smtClean="0"/>
              <a:t>solution decreases progressively </a:t>
            </a:r>
            <a:r>
              <a:rPr lang="en-US" b="1" dirty="0" smtClean="0"/>
              <a:t>with increase of concentration as more surfactant molecules enter the surface or interfacial layer. However ,at </a:t>
            </a:r>
            <a:r>
              <a:rPr lang="en-US" b="1" dirty="0" err="1" smtClean="0"/>
              <a:t>acertain</a:t>
            </a:r>
            <a:r>
              <a:rPr lang="en-US" b="1" dirty="0" smtClean="0"/>
              <a:t> concentration this layer becomes saturated and an alternative means of shielding the hydrophobic group of the surfactant from the aqueous environment  occurs through the formation of aggregates (usually spherical) of colloidal </a:t>
            </a:r>
            <a:r>
              <a:rPr lang="en-US" b="1" dirty="0" err="1" smtClean="0"/>
              <a:t>dimensions,called</a:t>
            </a:r>
            <a:r>
              <a:rPr lang="en-US" b="1" dirty="0" smtClean="0"/>
              <a:t> </a:t>
            </a:r>
            <a:r>
              <a:rPr lang="en-US" b="1" i="1" dirty="0" smtClean="0">
                <a:solidFill>
                  <a:srgbClr val="92D050"/>
                </a:solidFill>
              </a:rPr>
              <a:t>micelles</a:t>
            </a:r>
            <a:r>
              <a:rPr lang="en-US" b="1" i="1" dirty="0">
                <a:solidFill>
                  <a:srgbClr val="92D050"/>
                </a:solidFill>
              </a:rPr>
              <a:t>.</a:t>
            </a:r>
            <a:endParaRPr lang="ar-IQ" b="1" dirty="0">
              <a:solidFill>
                <a:srgbClr val="92D050"/>
              </a:solidFill>
            </a:endParaRPr>
          </a:p>
        </p:txBody>
      </p:sp>
    </p:spTree>
    <p:extLst>
      <p:ext uri="{BB962C8B-B14F-4D97-AF65-F5344CB8AC3E}">
        <p14:creationId xmlns:p14="http://schemas.microsoft.com/office/powerpoint/2010/main" val="6785408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p:txBody>
          <a:bodyPr/>
          <a:lstStyle/>
          <a:p>
            <a:pPr marL="0" indent="0" algn="just" rtl="0">
              <a:buNone/>
            </a:pPr>
            <a:r>
              <a:rPr lang="en-US" b="1" dirty="0"/>
              <a:t>Micelles are formed only when surfactants are present above a </a:t>
            </a:r>
            <a:r>
              <a:rPr lang="en-US" b="1" dirty="0" smtClean="0"/>
              <a:t>certain concentration</a:t>
            </a:r>
            <a:r>
              <a:rPr lang="en-US" b="1" dirty="0"/>
              <a:t>, known as </a:t>
            </a:r>
            <a:r>
              <a:rPr lang="en-US" b="1" dirty="0">
                <a:solidFill>
                  <a:srgbClr val="C00000"/>
                </a:solidFill>
              </a:rPr>
              <a:t>critical micelle concentration </a:t>
            </a:r>
            <a:r>
              <a:rPr lang="en-US" b="1" dirty="0"/>
              <a:t>(CMC), which is characteristic for each </a:t>
            </a:r>
            <a:r>
              <a:rPr lang="en-US" b="1" dirty="0" smtClean="0"/>
              <a:t>surfactant. There </a:t>
            </a:r>
            <a:r>
              <a:rPr lang="en-US" b="1" dirty="0"/>
              <a:t>is also a critical temperature requirement for micelle formation.</a:t>
            </a:r>
            <a:endParaRPr lang="ar-IQ" b="1" dirty="0"/>
          </a:p>
        </p:txBody>
      </p:sp>
    </p:spTree>
    <p:extLst>
      <p:ext uri="{BB962C8B-B14F-4D97-AF65-F5344CB8AC3E}">
        <p14:creationId xmlns:p14="http://schemas.microsoft.com/office/powerpoint/2010/main" val="11863517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a:xfrm>
            <a:off x="395536" y="769974"/>
            <a:ext cx="8229600" cy="6088026"/>
          </a:xfrm>
        </p:spPr>
        <p:txBody>
          <a:bodyPr>
            <a:normAutofit lnSpcReduction="10000"/>
          </a:bodyPr>
          <a:lstStyle/>
          <a:p>
            <a:pPr marL="0" indent="0" algn="just" rtl="0">
              <a:buNone/>
            </a:pPr>
            <a:endParaRPr lang="en-US" sz="2400" b="1" dirty="0" smtClean="0"/>
          </a:p>
          <a:p>
            <a:pPr marL="0" indent="0" algn="just" rtl="0">
              <a:buNone/>
            </a:pPr>
            <a:endParaRPr lang="en-US" sz="2400" b="1" dirty="0"/>
          </a:p>
          <a:p>
            <a:pPr marL="0" indent="0" algn="just" rtl="0">
              <a:buNone/>
            </a:pPr>
            <a:endParaRPr lang="en-US" sz="2400" b="1" dirty="0" smtClean="0"/>
          </a:p>
          <a:p>
            <a:pPr marL="0" indent="0" algn="just" rtl="0">
              <a:buNone/>
            </a:pPr>
            <a:endParaRPr lang="en-US" sz="2400" b="1" dirty="0"/>
          </a:p>
          <a:p>
            <a:pPr marL="0" indent="0" algn="just" rtl="0">
              <a:buNone/>
            </a:pPr>
            <a:endParaRPr lang="en-US" sz="2400" b="1" dirty="0" smtClean="0"/>
          </a:p>
          <a:p>
            <a:pPr marL="0" indent="0" algn="just" rtl="0">
              <a:buNone/>
            </a:pPr>
            <a:endParaRPr lang="en-US" sz="2400" b="1" dirty="0"/>
          </a:p>
          <a:p>
            <a:pPr marL="0" indent="0" algn="just" rtl="0">
              <a:buNone/>
            </a:pPr>
            <a:endParaRPr lang="en-US" sz="2400" b="1" dirty="0" smtClean="0"/>
          </a:p>
          <a:p>
            <a:pPr marL="0" indent="0" algn="just" rtl="0">
              <a:buNone/>
            </a:pPr>
            <a:endParaRPr lang="en-US" sz="2400" b="1" dirty="0" smtClean="0"/>
          </a:p>
          <a:p>
            <a:pPr marL="0" indent="0" algn="just" rtl="0">
              <a:buNone/>
            </a:pPr>
            <a:endParaRPr lang="en-US" sz="2400" b="1" dirty="0" smtClean="0"/>
          </a:p>
          <a:p>
            <a:pPr marL="0" indent="0" algn="just" rtl="0">
              <a:buNone/>
            </a:pPr>
            <a:endParaRPr lang="en-US" sz="2400" b="1" dirty="0" smtClean="0"/>
          </a:p>
          <a:p>
            <a:pPr marL="0" indent="0" algn="just" rtl="0">
              <a:buNone/>
            </a:pPr>
            <a:endParaRPr lang="en-US" sz="2400" b="1" dirty="0" smtClean="0"/>
          </a:p>
          <a:p>
            <a:pPr marL="0" indent="0" algn="just" rtl="0">
              <a:buNone/>
            </a:pPr>
            <a:r>
              <a:rPr lang="en-US" sz="2400" b="1" dirty="0" smtClean="0"/>
              <a:t>Fig</a:t>
            </a:r>
            <a:r>
              <a:rPr lang="en-US" sz="2400" b="1" dirty="0"/>
              <a:t>. 16-4.Some probable shapes of micelles: (</a:t>
            </a:r>
            <a:r>
              <a:rPr lang="en-US" sz="2400" b="1" i="1" dirty="0" smtClean="0"/>
              <a:t>a</a:t>
            </a:r>
            <a:r>
              <a:rPr lang="en-US" sz="2400" b="1" dirty="0" smtClean="0"/>
              <a:t>) spherical </a:t>
            </a:r>
            <a:r>
              <a:rPr lang="en-US" sz="2400" b="1" dirty="0"/>
              <a:t>micelle in aqueous media, (</a:t>
            </a:r>
            <a:r>
              <a:rPr lang="en-US" sz="2400" b="1" i="1" dirty="0"/>
              <a:t>b</a:t>
            </a:r>
            <a:r>
              <a:rPr lang="en-US" sz="2400" b="1" dirty="0"/>
              <a:t>) </a:t>
            </a:r>
            <a:r>
              <a:rPr lang="en-US" sz="2400" b="1" dirty="0" smtClean="0"/>
              <a:t>reversed micelle </a:t>
            </a:r>
            <a:r>
              <a:rPr lang="en-US" sz="2400" b="1" dirty="0"/>
              <a:t>in </a:t>
            </a:r>
            <a:r>
              <a:rPr lang="en-US" sz="2400" b="1" dirty="0" err="1"/>
              <a:t>nonaqueous</a:t>
            </a:r>
            <a:r>
              <a:rPr lang="en-US" sz="2400" b="1" dirty="0"/>
              <a:t> media, and (</a:t>
            </a:r>
            <a:r>
              <a:rPr lang="en-US" sz="2400" b="1" i="1" dirty="0"/>
              <a:t>c</a:t>
            </a:r>
            <a:r>
              <a:rPr lang="en-US" sz="2400" b="1" dirty="0"/>
              <a:t>) </a:t>
            </a:r>
            <a:r>
              <a:rPr lang="en-US" sz="2400" b="1" dirty="0" smtClean="0"/>
              <a:t>laminar micelle</a:t>
            </a:r>
            <a:r>
              <a:rPr lang="en-US" sz="2400" b="1" dirty="0"/>
              <a:t>, formed at higher </a:t>
            </a:r>
            <a:r>
              <a:rPr lang="en-US" sz="2400" b="1" dirty="0" err="1" smtClean="0"/>
              <a:t>amphiphile</a:t>
            </a:r>
            <a:r>
              <a:rPr lang="en-US" sz="2400" b="1" dirty="0"/>
              <a:t> </a:t>
            </a:r>
            <a:r>
              <a:rPr lang="en-US" sz="2400" b="1" dirty="0" smtClean="0"/>
              <a:t>concentration</a:t>
            </a:r>
            <a:r>
              <a:rPr lang="en-US" sz="2400" b="1" dirty="0"/>
              <a:t>, in aqueous media</a:t>
            </a:r>
            <a:r>
              <a:rPr lang="en-US" sz="2400" b="1" dirty="0" smtClean="0"/>
              <a:t>.</a:t>
            </a:r>
            <a:endParaRPr lang="en-US" sz="24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738" y="116632"/>
            <a:ext cx="518457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08155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a:xfrm>
            <a:off x="457200" y="1600200"/>
            <a:ext cx="8229600" cy="4997152"/>
          </a:xfrm>
        </p:spPr>
        <p:txBody>
          <a:bodyPr>
            <a:normAutofit fontScale="85000" lnSpcReduction="10000"/>
          </a:bodyPr>
          <a:lstStyle/>
          <a:p>
            <a:pPr marL="0" indent="0" algn="l" rtl="0">
              <a:buNone/>
            </a:pPr>
            <a:endParaRPr lang="en-US" b="1" dirty="0" smtClean="0"/>
          </a:p>
          <a:p>
            <a:pPr marL="0" indent="0" algn="l" rtl="0">
              <a:buNone/>
            </a:pPr>
            <a:endParaRPr lang="en-US" b="1" dirty="0"/>
          </a:p>
          <a:p>
            <a:pPr marL="0" indent="0" algn="l" rtl="0">
              <a:buNone/>
            </a:pPr>
            <a:endParaRPr lang="en-US" b="1" dirty="0" smtClean="0"/>
          </a:p>
          <a:p>
            <a:pPr marL="0" indent="0" algn="l" rtl="0">
              <a:buNone/>
            </a:pPr>
            <a:endParaRPr lang="en-US" b="1" dirty="0"/>
          </a:p>
          <a:p>
            <a:pPr marL="0" indent="0" algn="l" rtl="0">
              <a:buNone/>
            </a:pPr>
            <a:endParaRPr lang="en-US" b="1" dirty="0" smtClean="0"/>
          </a:p>
          <a:p>
            <a:pPr marL="0" indent="0" algn="l" rtl="0">
              <a:buNone/>
            </a:pPr>
            <a:endParaRPr lang="en-US" b="1" dirty="0" smtClean="0"/>
          </a:p>
          <a:p>
            <a:pPr marL="0" indent="0" algn="l" rtl="0">
              <a:buNone/>
            </a:pPr>
            <a:endParaRPr lang="en-US" b="1" dirty="0"/>
          </a:p>
          <a:p>
            <a:pPr marL="0" indent="0" algn="l" rtl="0">
              <a:buNone/>
            </a:pPr>
            <a:endParaRPr lang="en-US" b="1" dirty="0" smtClean="0"/>
          </a:p>
          <a:p>
            <a:pPr marL="0" indent="0" algn="l" rtl="0">
              <a:buNone/>
            </a:pPr>
            <a:endParaRPr lang="en-US" b="1" dirty="0"/>
          </a:p>
          <a:p>
            <a:pPr marL="0" indent="0" algn="just" rtl="0">
              <a:buNone/>
            </a:pPr>
            <a:r>
              <a:rPr lang="en-US" b="1" dirty="0" smtClean="0"/>
              <a:t>Surface tension decrease with increasing conc. Of surfactant until CMC is reached ,then become constant</a:t>
            </a:r>
            <a:endParaRPr lang="en-US" dirty="0"/>
          </a:p>
          <a:p>
            <a:pPr marL="0" indent="0" algn="l" rtl="0">
              <a:buNone/>
            </a:pPr>
            <a:endParaRPr lang="ar-IQ"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476672"/>
            <a:ext cx="464400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3217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a:xfrm>
            <a:off x="611560" y="476672"/>
            <a:ext cx="8229600" cy="6192688"/>
          </a:xfrm>
        </p:spPr>
        <p:txBody>
          <a:bodyPr>
            <a:noAutofit/>
          </a:bodyPr>
          <a:lstStyle/>
          <a:p>
            <a:pPr marL="0" indent="0" algn="just" rtl="0">
              <a:buNone/>
            </a:pPr>
            <a:endParaRPr lang="ar-IQ" b="1" dirty="0"/>
          </a:p>
          <a:p>
            <a:pPr marL="0" indent="0" algn="just" rtl="0">
              <a:buNone/>
            </a:pPr>
            <a:r>
              <a:rPr lang="en-US" b="1" dirty="0"/>
              <a:t>•</a:t>
            </a:r>
            <a:r>
              <a:rPr lang="en-US" b="1" dirty="0" smtClean="0"/>
              <a:t>The CMC decreases with an increase in the length of the hydrophobic chain</a:t>
            </a:r>
            <a:r>
              <a:rPr lang="en-US" b="1" dirty="0"/>
              <a:t>.</a:t>
            </a:r>
          </a:p>
          <a:p>
            <a:pPr marL="0" indent="0" algn="just" rtl="0">
              <a:buNone/>
            </a:pPr>
            <a:r>
              <a:rPr lang="en-US" b="1" dirty="0"/>
              <a:t>•</a:t>
            </a:r>
            <a:r>
              <a:rPr lang="en-US" b="1" dirty="0" smtClean="0"/>
              <a:t>The addition of electrolytes to ionic surfactants decreases the CMC and increases the </a:t>
            </a:r>
            <a:r>
              <a:rPr lang="en-US" b="1" dirty="0" err="1" smtClean="0"/>
              <a:t>micellar</a:t>
            </a:r>
            <a:r>
              <a:rPr lang="en-US" b="1" dirty="0" smtClean="0"/>
              <a:t> size</a:t>
            </a:r>
            <a:r>
              <a:rPr lang="en-US" b="1" dirty="0"/>
              <a:t>.</a:t>
            </a:r>
          </a:p>
          <a:p>
            <a:pPr marL="0" indent="0" algn="just" rtl="0">
              <a:buNone/>
            </a:pPr>
            <a:r>
              <a:rPr lang="en-US" b="1" dirty="0"/>
              <a:t>•</a:t>
            </a:r>
            <a:r>
              <a:rPr lang="en-US" b="1" dirty="0" smtClean="0"/>
              <a:t>The effect is simply explained in terms of a reduction in the magnitude of the forces of repulsion between the charged head groups in the micelle, allowing the micelles to grow and also reducing the work required for their formation.</a:t>
            </a:r>
            <a:endParaRPr lang="ar-IQ" b="1" dirty="0"/>
          </a:p>
          <a:p>
            <a:pPr marL="0" indent="0" algn="just" rtl="0">
              <a:buNone/>
            </a:pPr>
            <a:r>
              <a:rPr lang="ar-IQ" b="1" dirty="0" smtClean="0"/>
              <a:t> </a:t>
            </a:r>
            <a:r>
              <a:rPr lang="en-US" b="1" dirty="0" smtClean="0"/>
              <a:t> </a:t>
            </a:r>
            <a:endParaRPr lang="ar-IQ" b="1" dirty="0"/>
          </a:p>
        </p:txBody>
      </p:sp>
    </p:spTree>
    <p:extLst>
      <p:ext uri="{BB962C8B-B14F-4D97-AF65-F5344CB8AC3E}">
        <p14:creationId xmlns:p14="http://schemas.microsoft.com/office/powerpoint/2010/main" val="12604191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a:xfrm>
            <a:off x="467544" y="260648"/>
            <a:ext cx="8229600" cy="4968552"/>
          </a:xfrm>
        </p:spPr>
        <p:txBody>
          <a:bodyPr>
            <a:noAutofit/>
          </a:bodyPr>
          <a:lstStyle/>
          <a:p>
            <a:pPr marL="0" indent="0" algn="just" rtl="0">
              <a:buNone/>
            </a:pPr>
            <a:r>
              <a:rPr lang="en-US" b="1" dirty="0" err="1">
                <a:solidFill>
                  <a:srgbClr val="C00000"/>
                </a:solidFill>
              </a:rPr>
              <a:t>Micellar</a:t>
            </a:r>
            <a:r>
              <a:rPr lang="en-US" b="1" dirty="0">
                <a:solidFill>
                  <a:srgbClr val="C00000"/>
                </a:solidFill>
              </a:rPr>
              <a:t> </a:t>
            </a:r>
            <a:r>
              <a:rPr lang="en-US" b="1" dirty="0" err="1" smtClean="0">
                <a:solidFill>
                  <a:srgbClr val="C00000"/>
                </a:solidFill>
              </a:rPr>
              <a:t>Solubilization</a:t>
            </a:r>
            <a:endParaRPr lang="en-US" b="1" dirty="0" smtClean="0">
              <a:solidFill>
                <a:srgbClr val="C00000"/>
              </a:solidFill>
            </a:endParaRPr>
          </a:p>
          <a:p>
            <a:pPr marL="0" indent="0" algn="just" rtl="0">
              <a:buNone/>
            </a:pPr>
            <a:r>
              <a:rPr lang="en-US" b="1" dirty="0"/>
              <a:t>An important property of association colloids in solution is the ability of the micelles to increase </a:t>
            </a:r>
            <a:r>
              <a:rPr lang="en-US" b="1" dirty="0" smtClean="0"/>
              <a:t>the solubility </a:t>
            </a:r>
            <a:r>
              <a:rPr lang="en-US" b="1" dirty="0"/>
              <a:t>of materials that are normally insoluble, or only slightly soluble, in the dispersion medium </a:t>
            </a:r>
            <a:r>
              <a:rPr lang="en-US" b="1" dirty="0" smtClean="0"/>
              <a:t>used . This </a:t>
            </a:r>
            <a:r>
              <a:rPr lang="en-US" b="1" dirty="0"/>
              <a:t>phenomenon, known </a:t>
            </a:r>
            <a:r>
              <a:rPr lang="en-US" b="1" dirty="0" smtClean="0"/>
              <a:t>as </a:t>
            </a:r>
            <a:r>
              <a:rPr lang="en-US" b="1" i="1" dirty="0" err="1" smtClean="0"/>
              <a:t>solubilization</a:t>
            </a:r>
            <a:r>
              <a:rPr lang="en-US" b="1" i="1" dirty="0" smtClean="0"/>
              <a:t>.</a:t>
            </a:r>
          </a:p>
          <a:p>
            <a:pPr marL="0" indent="0" algn="just" rtl="0">
              <a:buNone/>
            </a:pPr>
            <a:r>
              <a:rPr lang="en-US" b="1" dirty="0"/>
              <a:t>The location of the molecule undergoing </a:t>
            </a:r>
            <a:r>
              <a:rPr lang="en-US" b="1" dirty="0" err="1"/>
              <a:t>solubilization</a:t>
            </a:r>
            <a:r>
              <a:rPr lang="en-US" b="1" dirty="0"/>
              <a:t> in a micelle is related to the balance between the polar and nonpolar properties of the molecule</a:t>
            </a:r>
            <a:endParaRPr lang="en-US" b="1" dirty="0">
              <a:solidFill>
                <a:srgbClr val="C00000"/>
              </a:solidFill>
            </a:endParaRPr>
          </a:p>
        </p:txBody>
      </p:sp>
    </p:spTree>
    <p:extLst>
      <p:ext uri="{BB962C8B-B14F-4D97-AF65-F5344CB8AC3E}">
        <p14:creationId xmlns:p14="http://schemas.microsoft.com/office/powerpoint/2010/main" val="32329017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a:xfrm>
            <a:off x="457200" y="836712"/>
            <a:ext cx="8229600" cy="5289451"/>
          </a:xfrm>
        </p:spPr>
        <p:txBody>
          <a:bodyPr>
            <a:noAutofit/>
          </a:bodyPr>
          <a:lstStyle/>
          <a:p>
            <a:pPr algn="just" rtl="0"/>
            <a:r>
              <a:rPr lang="en-US" b="1" dirty="0" smtClean="0"/>
              <a:t>nonpolar </a:t>
            </a:r>
            <a:r>
              <a:rPr lang="en-US" b="1" dirty="0"/>
              <a:t>molecules in aqueous systems of </a:t>
            </a:r>
            <a:r>
              <a:rPr lang="en-US" b="1" dirty="0" smtClean="0"/>
              <a:t>ionic surface-active </a:t>
            </a:r>
            <a:r>
              <a:rPr lang="en-US" b="1" dirty="0"/>
              <a:t>agents would be located in the hydrocarbon core of the micelle, </a:t>
            </a:r>
          </a:p>
          <a:p>
            <a:pPr algn="just" rtl="0"/>
            <a:r>
              <a:rPr lang="en-US" b="1" dirty="0" smtClean="0"/>
              <a:t>Polar </a:t>
            </a:r>
            <a:r>
              <a:rPr lang="en-US" b="1" dirty="0" err="1" smtClean="0"/>
              <a:t>solubilizates</a:t>
            </a:r>
            <a:r>
              <a:rPr lang="en-US" b="1" dirty="0" smtClean="0"/>
              <a:t> </a:t>
            </a:r>
            <a:r>
              <a:rPr lang="en-US" b="1" dirty="0"/>
              <a:t>would tend to be adsorbed onto the micelle surface. </a:t>
            </a:r>
            <a:endParaRPr lang="en-US" b="1" dirty="0" smtClean="0"/>
          </a:p>
          <a:p>
            <a:pPr algn="just" rtl="0"/>
            <a:r>
              <a:rPr lang="en-US" b="1" dirty="0" smtClean="0"/>
              <a:t>Polar–nonpolar </a:t>
            </a:r>
            <a:r>
              <a:rPr lang="en-US" b="1" dirty="0"/>
              <a:t>molecules </a:t>
            </a:r>
            <a:r>
              <a:rPr lang="en-US" b="1"/>
              <a:t>would </a:t>
            </a:r>
            <a:r>
              <a:rPr lang="en-US" b="1" smtClean="0"/>
              <a:t>tend to </a:t>
            </a:r>
            <a:r>
              <a:rPr lang="en-US" b="1" dirty="0"/>
              <a:t>align themselves in an intermediate position within the surfactant molecules forming the micelle.</a:t>
            </a:r>
            <a:endParaRPr lang="ar-IQ" b="1" dirty="0"/>
          </a:p>
        </p:txBody>
      </p:sp>
    </p:spTree>
    <p:extLst>
      <p:ext uri="{BB962C8B-B14F-4D97-AF65-F5344CB8AC3E}">
        <p14:creationId xmlns:p14="http://schemas.microsoft.com/office/powerpoint/2010/main" val="24206573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a:xfrm>
            <a:off x="395536" y="332656"/>
            <a:ext cx="8229600" cy="4525963"/>
          </a:xfrm>
        </p:spPr>
        <p:txBody>
          <a:bodyPr>
            <a:noAutofit/>
          </a:bodyPr>
          <a:lstStyle/>
          <a:p>
            <a:pPr marL="0" indent="0" algn="just" rtl="0">
              <a:buNone/>
            </a:pPr>
            <a:r>
              <a:rPr lang="en-US" sz="4000" b="1" dirty="0">
                <a:solidFill>
                  <a:srgbClr val="FF0000"/>
                </a:solidFill>
              </a:rPr>
              <a:t>Adsorption at Solid Interfaces</a:t>
            </a:r>
          </a:p>
          <a:p>
            <a:pPr marL="0" indent="0" algn="just" rtl="0">
              <a:buNone/>
            </a:pPr>
            <a:r>
              <a:rPr lang="en-US" b="1" dirty="0"/>
              <a:t>Adsorption of material at solid interfaces can take place from either an adjacent liquid or gas phase. </a:t>
            </a:r>
            <a:r>
              <a:rPr lang="en-US" b="1" dirty="0" smtClean="0"/>
              <a:t>The study </a:t>
            </a:r>
            <a:r>
              <a:rPr lang="en-US" b="1" dirty="0"/>
              <a:t>of adsorption of gases arises in such diverse applications as the removal of objectionable </a:t>
            </a:r>
            <a:r>
              <a:rPr lang="en-US" b="1" dirty="0" smtClean="0"/>
              <a:t>odors from rooms. </a:t>
            </a:r>
          </a:p>
          <a:p>
            <a:pPr marL="0" indent="0" algn="just" rtl="0">
              <a:buNone/>
            </a:pPr>
            <a:r>
              <a:rPr lang="en-US" b="1" dirty="0" smtClean="0"/>
              <a:t>The </a:t>
            </a:r>
            <a:r>
              <a:rPr lang="en-US" b="1" dirty="0"/>
              <a:t>principles of solid–liquid adsorption are used in decolorizing solutions, adsorption</a:t>
            </a:r>
          </a:p>
          <a:p>
            <a:pPr marL="0" indent="0" algn="just" rtl="0">
              <a:buNone/>
            </a:pPr>
            <a:r>
              <a:rPr lang="en-US" b="1" dirty="0"/>
              <a:t>chromatography, detergency, and wetting.</a:t>
            </a:r>
            <a:endParaRPr lang="ar-IQ" b="1" dirty="0"/>
          </a:p>
        </p:txBody>
      </p:sp>
    </p:spTree>
    <p:extLst>
      <p:ext uri="{BB962C8B-B14F-4D97-AF65-F5344CB8AC3E}">
        <p14:creationId xmlns:p14="http://schemas.microsoft.com/office/powerpoint/2010/main" val="1411965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Liquid Interfaces</a:t>
            </a:r>
            <a:br>
              <a:rPr lang="en-US" b="1" dirty="0"/>
            </a:br>
            <a:r>
              <a:rPr lang="en-US" b="1" i="1" dirty="0"/>
              <a:t>Surface and Interfacial Tensions</a:t>
            </a:r>
            <a:endParaRPr lang="ar-IQ" dirty="0"/>
          </a:p>
        </p:txBody>
      </p:sp>
      <p:sp>
        <p:nvSpPr>
          <p:cNvPr id="3" name="Content Placeholder 2"/>
          <p:cNvSpPr>
            <a:spLocks noGrp="1"/>
          </p:cNvSpPr>
          <p:nvPr>
            <p:ph idx="1"/>
          </p:nvPr>
        </p:nvSpPr>
        <p:spPr>
          <a:xfrm>
            <a:off x="515257" y="1759857"/>
            <a:ext cx="8229600" cy="4525963"/>
          </a:xfrm>
        </p:spPr>
        <p:txBody>
          <a:bodyPr>
            <a:normAutofit/>
          </a:bodyPr>
          <a:lstStyle/>
          <a:p>
            <a:pPr marL="0" indent="0" algn="just" rtl="0">
              <a:buNone/>
            </a:pPr>
            <a:r>
              <a:rPr lang="en-US" b="1" dirty="0"/>
              <a:t>In the liquid state, the cohesive forces between adjacent molecules are well developed. Molecules in </a:t>
            </a:r>
            <a:r>
              <a:rPr lang="en-US" b="1" dirty="0" smtClean="0"/>
              <a:t>the bulk </a:t>
            </a:r>
            <a:r>
              <a:rPr lang="en-US" b="1" dirty="0"/>
              <a:t>liquid are surrounded in all directions by other molecules for which they have an equal attraction, </a:t>
            </a:r>
            <a:r>
              <a:rPr lang="en-US" b="1" dirty="0" smtClean="0"/>
              <a:t>as shown </a:t>
            </a:r>
            <a:r>
              <a:rPr lang="en-US" b="1" dirty="0"/>
              <a:t>in </a:t>
            </a:r>
            <a:r>
              <a:rPr lang="en-US" b="1" dirty="0" smtClean="0"/>
              <a:t> the following Figure </a:t>
            </a:r>
            <a:endParaRPr lang="en-US" b="1" dirty="0"/>
          </a:p>
          <a:p>
            <a:pPr marL="0" indent="0" algn="just" rtl="0">
              <a:buNone/>
            </a:pPr>
            <a:endParaRPr lang="en-US" b="1" dirty="0"/>
          </a:p>
        </p:txBody>
      </p:sp>
    </p:spTree>
    <p:extLst>
      <p:ext uri="{BB962C8B-B14F-4D97-AF65-F5344CB8AC3E}">
        <p14:creationId xmlns:p14="http://schemas.microsoft.com/office/powerpoint/2010/main" val="10020786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a:xfrm>
            <a:off x="539552" y="692696"/>
            <a:ext cx="8229600" cy="5328592"/>
          </a:xfrm>
        </p:spPr>
        <p:txBody>
          <a:bodyPr>
            <a:normAutofit/>
          </a:bodyPr>
          <a:lstStyle/>
          <a:p>
            <a:pPr marL="0" indent="0" algn="just" rtl="0">
              <a:buNone/>
            </a:pPr>
            <a:r>
              <a:rPr lang="en-US" b="1" i="1" dirty="0">
                <a:solidFill>
                  <a:srgbClr val="FF0000"/>
                </a:solidFill>
              </a:rPr>
              <a:t>The Solid–Gas Interface</a:t>
            </a:r>
          </a:p>
          <a:p>
            <a:pPr marL="0" indent="0" algn="just" rtl="0">
              <a:buNone/>
            </a:pPr>
            <a:r>
              <a:rPr lang="en-US" b="1" dirty="0"/>
              <a:t>The degree of adsorption of a gas by a solid depends on </a:t>
            </a:r>
            <a:endParaRPr lang="en-US" b="1" dirty="0" smtClean="0"/>
          </a:p>
          <a:p>
            <a:pPr algn="just" rtl="0">
              <a:buFont typeface="Wingdings" pitchFamily="2" charset="2"/>
              <a:buChar char="v"/>
            </a:pPr>
            <a:r>
              <a:rPr lang="en-US" b="1" dirty="0" smtClean="0"/>
              <a:t>the </a:t>
            </a:r>
            <a:r>
              <a:rPr lang="en-US" b="1" dirty="0"/>
              <a:t>chemical nature of the </a:t>
            </a:r>
            <a:r>
              <a:rPr lang="en-US" b="1" i="1" dirty="0"/>
              <a:t>adsorbent </a:t>
            </a:r>
            <a:r>
              <a:rPr lang="en-US" b="1" dirty="0"/>
              <a:t>(</a:t>
            </a:r>
            <a:r>
              <a:rPr lang="en-US" b="1" dirty="0" smtClean="0"/>
              <a:t>the material </a:t>
            </a:r>
            <a:r>
              <a:rPr lang="en-US" b="1" dirty="0"/>
              <a:t>used to adsorb the gas) and the </a:t>
            </a:r>
            <a:r>
              <a:rPr lang="en-US" b="1" i="1" dirty="0" err="1"/>
              <a:t>adsorbate</a:t>
            </a:r>
            <a:r>
              <a:rPr lang="en-US" b="1" i="1" dirty="0"/>
              <a:t> </a:t>
            </a:r>
            <a:r>
              <a:rPr lang="en-US" b="1" dirty="0"/>
              <a:t>(the substance being adsorbed), </a:t>
            </a:r>
            <a:endParaRPr lang="en-US" b="1" dirty="0" smtClean="0"/>
          </a:p>
          <a:p>
            <a:pPr algn="just" rtl="0">
              <a:buFont typeface="Wingdings" pitchFamily="2" charset="2"/>
              <a:buChar char="v"/>
            </a:pPr>
            <a:r>
              <a:rPr lang="en-US" b="1" dirty="0" smtClean="0"/>
              <a:t>the </a:t>
            </a:r>
            <a:r>
              <a:rPr lang="en-US" b="1" dirty="0"/>
              <a:t>surface area </a:t>
            </a:r>
            <a:r>
              <a:rPr lang="en-US" b="1" dirty="0" smtClean="0"/>
              <a:t>of the </a:t>
            </a:r>
            <a:r>
              <a:rPr lang="en-US" b="1" dirty="0"/>
              <a:t>adsorbent, </a:t>
            </a:r>
            <a:endParaRPr lang="en-US" b="1" dirty="0" smtClean="0"/>
          </a:p>
          <a:p>
            <a:pPr algn="just" rtl="0">
              <a:buFont typeface="Wingdings" pitchFamily="2" charset="2"/>
              <a:buChar char="v"/>
            </a:pPr>
            <a:r>
              <a:rPr lang="en-US" b="1" dirty="0" smtClean="0"/>
              <a:t>the temperature</a:t>
            </a:r>
            <a:endParaRPr lang="en-US" b="1" dirty="0"/>
          </a:p>
          <a:p>
            <a:pPr algn="just" rtl="0">
              <a:buFont typeface="Wingdings" pitchFamily="2" charset="2"/>
              <a:buChar char="v"/>
            </a:pPr>
            <a:r>
              <a:rPr lang="en-US" b="1" dirty="0" smtClean="0"/>
              <a:t> </a:t>
            </a:r>
            <a:r>
              <a:rPr lang="en-US" b="1" dirty="0"/>
              <a:t>the partial pressure of the adsorbed gas.</a:t>
            </a:r>
            <a:endParaRPr lang="ar-IQ" b="1" dirty="0"/>
          </a:p>
        </p:txBody>
      </p:sp>
    </p:spTree>
    <p:extLst>
      <p:ext uri="{BB962C8B-B14F-4D97-AF65-F5344CB8AC3E}">
        <p14:creationId xmlns:p14="http://schemas.microsoft.com/office/powerpoint/2010/main" val="19793435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a:xfrm>
            <a:off x="539552" y="332656"/>
            <a:ext cx="8229600" cy="5616624"/>
          </a:xfrm>
        </p:spPr>
        <p:txBody>
          <a:bodyPr>
            <a:noAutofit/>
          </a:bodyPr>
          <a:lstStyle/>
          <a:p>
            <a:pPr marL="0" indent="0" algn="just" rtl="0">
              <a:buNone/>
            </a:pPr>
            <a:r>
              <a:rPr lang="en-US" b="1" dirty="0">
                <a:solidFill>
                  <a:srgbClr val="FF0000"/>
                </a:solidFill>
              </a:rPr>
              <a:t>T</a:t>
            </a:r>
            <a:r>
              <a:rPr lang="en-US" b="1" dirty="0" smtClean="0">
                <a:solidFill>
                  <a:srgbClr val="FF0000"/>
                </a:solidFill>
              </a:rPr>
              <a:t>ypes </a:t>
            </a:r>
            <a:r>
              <a:rPr lang="en-US" b="1" dirty="0">
                <a:solidFill>
                  <a:srgbClr val="FF0000"/>
                </a:solidFill>
              </a:rPr>
              <a:t>of adsorption</a:t>
            </a:r>
          </a:p>
          <a:p>
            <a:pPr algn="just" rtl="0">
              <a:buFont typeface="Wingdings" pitchFamily="2" charset="2"/>
              <a:buChar char="Ø"/>
            </a:pPr>
            <a:r>
              <a:rPr lang="en-US" b="1" dirty="0" smtClean="0"/>
              <a:t>physical </a:t>
            </a:r>
            <a:r>
              <a:rPr lang="en-US" b="1" dirty="0"/>
              <a:t>or van der Waals adsorption </a:t>
            </a:r>
            <a:r>
              <a:rPr lang="en-US" b="1" dirty="0" smtClean="0"/>
              <a:t> </a:t>
            </a:r>
          </a:p>
          <a:p>
            <a:pPr algn="just" rtl="0">
              <a:buFont typeface="Wingdings" pitchFamily="2" charset="2"/>
              <a:buChar char="Ø"/>
            </a:pPr>
            <a:r>
              <a:rPr lang="en-US" b="1" dirty="0" smtClean="0"/>
              <a:t>chemical </a:t>
            </a:r>
            <a:r>
              <a:rPr lang="en-US" b="1" dirty="0"/>
              <a:t>adsorption </a:t>
            </a:r>
            <a:r>
              <a:rPr lang="en-US" b="1" dirty="0" smtClean="0"/>
              <a:t>or chemisorption</a:t>
            </a:r>
            <a:r>
              <a:rPr lang="en-US" b="1" dirty="0"/>
              <a:t>. </a:t>
            </a:r>
            <a:endParaRPr lang="en-US" b="1" dirty="0" smtClean="0"/>
          </a:p>
          <a:p>
            <a:pPr marL="0" indent="0" algn="just" rtl="0">
              <a:buNone/>
            </a:pPr>
            <a:r>
              <a:rPr lang="en-US" sz="2800" b="1" i="1" dirty="0" smtClean="0">
                <a:solidFill>
                  <a:srgbClr val="FFC000"/>
                </a:solidFill>
              </a:rPr>
              <a:t>Physical adsorption</a:t>
            </a:r>
            <a:r>
              <a:rPr lang="en-US" sz="2800" b="1" dirty="0" smtClean="0"/>
              <a:t>, associated with van der Waals forces, is reversible, the removal of the </a:t>
            </a:r>
            <a:r>
              <a:rPr lang="en-US" sz="2800" b="1" dirty="0" err="1" smtClean="0"/>
              <a:t>adsorbate</a:t>
            </a:r>
            <a:r>
              <a:rPr lang="en-US" sz="2800" b="1" dirty="0" smtClean="0"/>
              <a:t> from the adsorbent being known as </a:t>
            </a:r>
            <a:r>
              <a:rPr lang="en-US" sz="2800" b="1" i="1" dirty="0" smtClean="0"/>
              <a:t>desorption</a:t>
            </a:r>
            <a:r>
              <a:rPr lang="en-US" sz="2800" b="1" dirty="0" smtClean="0"/>
              <a:t>. A physically adsorbed gas can be desorbed </a:t>
            </a:r>
            <a:r>
              <a:rPr lang="en-US" sz="2800" b="1" dirty="0"/>
              <a:t>from a solid by increasing the temperature and reducing the pressure</a:t>
            </a:r>
            <a:r>
              <a:rPr lang="en-US" sz="2800" b="1" dirty="0" smtClean="0"/>
              <a:t>.</a:t>
            </a:r>
          </a:p>
          <a:p>
            <a:pPr marL="0" indent="0" algn="just" rtl="0">
              <a:buNone/>
            </a:pPr>
            <a:r>
              <a:rPr lang="en-US" sz="2800" b="1" i="1" dirty="0">
                <a:solidFill>
                  <a:srgbClr val="FFC000"/>
                </a:solidFill>
              </a:rPr>
              <a:t>Chemisorption</a:t>
            </a:r>
            <a:r>
              <a:rPr lang="en-US" sz="2800" b="1" dirty="0">
                <a:solidFill>
                  <a:srgbClr val="FFC000"/>
                </a:solidFill>
              </a:rPr>
              <a:t>, </a:t>
            </a:r>
            <a:r>
              <a:rPr lang="en-US" sz="2800" b="1" dirty="0"/>
              <a:t>in which the </a:t>
            </a:r>
            <a:r>
              <a:rPr lang="en-US" sz="2800" b="1" dirty="0" err="1"/>
              <a:t>adsorbate</a:t>
            </a:r>
            <a:r>
              <a:rPr lang="en-US" sz="2800" b="1" dirty="0"/>
              <a:t> is attached to the adsorbent by primary chemical bonds, is irreversible unless the bonds are broken.</a:t>
            </a:r>
            <a:r>
              <a:rPr lang="en-US" sz="2800" b="1" dirty="0" smtClean="0"/>
              <a:t> </a:t>
            </a:r>
            <a:endParaRPr lang="ar-IQ" sz="2800" b="1" dirty="0"/>
          </a:p>
        </p:txBody>
      </p:sp>
    </p:spTree>
    <p:extLst>
      <p:ext uri="{BB962C8B-B14F-4D97-AF65-F5344CB8AC3E}">
        <p14:creationId xmlns:p14="http://schemas.microsoft.com/office/powerpoint/2010/main" val="23213468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a:xfrm>
            <a:off x="611560" y="332656"/>
            <a:ext cx="8229600" cy="6408712"/>
          </a:xfrm>
        </p:spPr>
        <p:txBody>
          <a:bodyPr>
            <a:noAutofit/>
          </a:bodyPr>
          <a:lstStyle/>
          <a:p>
            <a:pPr marL="0" indent="0" algn="ctr" rtl="0">
              <a:buNone/>
            </a:pPr>
            <a:r>
              <a:rPr lang="en-US" sz="4400" b="1" i="1" dirty="0">
                <a:solidFill>
                  <a:schemeClr val="tx2">
                    <a:lumMod val="60000"/>
                    <a:lumOff val="40000"/>
                  </a:schemeClr>
                </a:solidFill>
              </a:rPr>
              <a:t>Wetting</a:t>
            </a:r>
          </a:p>
          <a:p>
            <a:pPr algn="just" rtl="0">
              <a:buFont typeface="Wingdings" pitchFamily="2" charset="2"/>
              <a:buChar char="q"/>
            </a:pPr>
            <a:r>
              <a:rPr lang="en-US" sz="2400" b="1" dirty="0"/>
              <a:t>Adsorption at solid surfaces is involved in the phenomena of wetting and detergency</a:t>
            </a:r>
            <a:r>
              <a:rPr lang="en-US" sz="2400" b="1" dirty="0" smtClean="0"/>
              <a:t>.</a:t>
            </a:r>
          </a:p>
          <a:p>
            <a:pPr algn="just" rtl="0">
              <a:buFont typeface="Wingdings" pitchFamily="2" charset="2"/>
              <a:buChar char="q"/>
            </a:pPr>
            <a:r>
              <a:rPr lang="en-US" sz="2400" b="1" dirty="0" smtClean="0"/>
              <a:t>When </a:t>
            </a:r>
            <a:r>
              <a:rPr lang="en-US" sz="2400" b="1" dirty="0"/>
              <a:t>a liquid comes into contact with the </a:t>
            </a:r>
            <a:r>
              <a:rPr lang="en-US" sz="2400" b="1" dirty="0" smtClean="0"/>
              <a:t>solid, the </a:t>
            </a:r>
            <a:r>
              <a:rPr lang="en-US" sz="2400" b="1" dirty="0"/>
              <a:t>forces of attraction between the liquid and the solid phases begin to play a significant role. In </a:t>
            </a:r>
            <a:r>
              <a:rPr lang="en-US" sz="2400" b="1" dirty="0" smtClean="0"/>
              <a:t>this case</a:t>
            </a:r>
            <a:r>
              <a:rPr lang="en-US" sz="2400" b="1" dirty="0"/>
              <a:t>, the behavior of the liquid will depend on the balance between the forces of attraction of </a:t>
            </a:r>
            <a:r>
              <a:rPr lang="en-US" sz="2400" b="1" dirty="0" smtClean="0"/>
              <a:t>molecules in </a:t>
            </a:r>
            <a:r>
              <a:rPr lang="en-US" sz="2400" b="1" dirty="0"/>
              <a:t>the liquid and the forces of attraction between the liquid and the solid phases</a:t>
            </a:r>
            <a:r>
              <a:rPr lang="en-US" sz="2400" b="1" dirty="0" smtClean="0"/>
              <a:t>.</a:t>
            </a:r>
          </a:p>
          <a:p>
            <a:pPr algn="just" rtl="0">
              <a:buFont typeface="Wingdings" pitchFamily="2" charset="2"/>
              <a:buChar char="q"/>
            </a:pPr>
            <a:r>
              <a:rPr lang="en-US" sz="2400" b="1" dirty="0"/>
              <a:t>In the case of </a:t>
            </a:r>
            <a:r>
              <a:rPr lang="en-US" sz="2400" b="1" dirty="0" smtClean="0"/>
              <a:t>mercury and </a:t>
            </a:r>
            <a:r>
              <a:rPr lang="en-US" sz="2400" b="1" dirty="0"/>
              <a:t>glass, attractive forces between molecules of mercury and glass are much smaller than the </a:t>
            </a:r>
            <a:r>
              <a:rPr lang="en-US" sz="2400" b="1" dirty="0" smtClean="0"/>
              <a:t>forces of </a:t>
            </a:r>
            <a:r>
              <a:rPr lang="en-US" sz="2400" b="1" dirty="0"/>
              <a:t>attraction between molecules of mercury themselves. As a result, mercury will come together as </a:t>
            </a:r>
            <a:r>
              <a:rPr lang="en-US" sz="2400" b="1" dirty="0" smtClean="0"/>
              <a:t>a single </a:t>
            </a:r>
            <a:r>
              <a:rPr lang="en-US" sz="2400" b="1" dirty="0"/>
              <a:t>spherical drop.</a:t>
            </a:r>
            <a:r>
              <a:rPr lang="en-US" sz="2400" b="1" dirty="0" smtClean="0"/>
              <a:t> </a:t>
            </a:r>
            <a:endParaRPr lang="ar-IQ" sz="2400" b="1" dirty="0"/>
          </a:p>
        </p:txBody>
      </p:sp>
    </p:spTree>
    <p:extLst>
      <p:ext uri="{BB962C8B-B14F-4D97-AF65-F5344CB8AC3E}">
        <p14:creationId xmlns:p14="http://schemas.microsoft.com/office/powerpoint/2010/main" val="12141461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a:xfrm>
            <a:off x="457200" y="548680"/>
            <a:ext cx="8229600" cy="6120680"/>
          </a:xfrm>
        </p:spPr>
        <p:txBody>
          <a:bodyPr>
            <a:noAutofit/>
          </a:bodyPr>
          <a:lstStyle/>
          <a:p>
            <a:pPr algn="just" rtl="0">
              <a:buFont typeface="Wingdings" pitchFamily="2" charset="2"/>
              <a:buChar char="q"/>
            </a:pPr>
            <a:r>
              <a:rPr lang="en-US" sz="2800" b="1" dirty="0" smtClean="0"/>
              <a:t>In contrast, for water and glass attractive forces between the solid and liquid molecules are greater than the forces between molecules of liquid themselves, and so the liquid is able to wet the surface of the glass.</a:t>
            </a:r>
          </a:p>
          <a:p>
            <a:pPr algn="just" rtl="0">
              <a:buFont typeface="Wingdings" pitchFamily="2" charset="2"/>
              <a:buChar char="q"/>
            </a:pPr>
            <a:r>
              <a:rPr lang="en-US" sz="2800" b="1" dirty="0"/>
              <a:t>The most important action of a wetting agent is to lower the </a:t>
            </a:r>
            <a:r>
              <a:rPr lang="en-US" sz="2800" b="1" i="1" dirty="0"/>
              <a:t>contact angle </a:t>
            </a:r>
            <a:r>
              <a:rPr lang="en-US" sz="2800" b="1" dirty="0"/>
              <a:t>between the surface and </a:t>
            </a:r>
            <a:r>
              <a:rPr lang="en-US" sz="2800" b="1" dirty="0" smtClean="0"/>
              <a:t>the wetting </a:t>
            </a:r>
            <a:r>
              <a:rPr lang="en-US" sz="2800" b="1" dirty="0"/>
              <a:t>liquid. The </a:t>
            </a:r>
            <a:r>
              <a:rPr lang="en-US" sz="2800" b="1" dirty="0">
                <a:solidFill>
                  <a:schemeClr val="tx2">
                    <a:lumMod val="60000"/>
                    <a:lumOff val="40000"/>
                  </a:schemeClr>
                </a:solidFill>
              </a:rPr>
              <a:t>contact angle</a:t>
            </a:r>
            <a:r>
              <a:rPr lang="en-US" sz="2800" b="1" dirty="0"/>
              <a:t> is the angle between a liquid droplet and the surface over which </a:t>
            </a:r>
            <a:r>
              <a:rPr lang="en-US" sz="2800" b="1" dirty="0" smtClean="0"/>
              <a:t>it spreads</a:t>
            </a:r>
            <a:r>
              <a:rPr lang="en-US" sz="2800" b="1" dirty="0"/>
              <a:t>. As shown in Figure 15-24, the contact angle between a liquid and a solid may be 0</a:t>
            </a:r>
            <a:r>
              <a:rPr lang="en-US" sz="2800" b="1" dirty="0" smtClean="0"/>
              <a:t>°,</a:t>
            </a:r>
            <a:r>
              <a:rPr lang="en-US" sz="2800" b="1" dirty="0"/>
              <a:t> </a:t>
            </a:r>
            <a:r>
              <a:rPr lang="en-US" sz="2800" b="1" dirty="0" smtClean="0"/>
              <a:t>signifying </a:t>
            </a:r>
            <a:r>
              <a:rPr lang="en-US" sz="2800" b="1" dirty="0"/>
              <a:t>complete wetting, or may approach 180°, at which wetting is insignificant. The contact </a:t>
            </a:r>
            <a:r>
              <a:rPr lang="en-US" sz="2800" b="1" dirty="0" smtClean="0"/>
              <a:t>angle may </a:t>
            </a:r>
            <a:r>
              <a:rPr lang="en-US" sz="2800" b="1" dirty="0"/>
              <a:t>also have any value between these limits</a:t>
            </a:r>
            <a:endParaRPr lang="ar-IQ" sz="2800" b="1" dirty="0"/>
          </a:p>
        </p:txBody>
      </p:sp>
    </p:spTree>
    <p:extLst>
      <p:ext uri="{BB962C8B-B14F-4D97-AF65-F5344CB8AC3E}">
        <p14:creationId xmlns:p14="http://schemas.microsoft.com/office/powerpoint/2010/main" val="21590317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a:xfrm>
            <a:off x="457200" y="1600200"/>
            <a:ext cx="8229600" cy="5357192"/>
          </a:xfrm>
        </p:spPr>
        <p:txBody>
          <a:bodyPr>
            <a:normAutofit fontScale="77500" lnSpcReduction="20000"/>
          </a:bodyPr>
          <a:lstStyle/>
          <a:p>
            <a:pPr marL="0" indent="0" algn="l" rtl="0">
              <a:buNone/>
            </a:pPr>
            <a:endParaRPr lang="en-US" dirty="0" smtClean="0"/>
          </a:p>
          <a:p>
            <a:pPr marL="0" indent="0" algn="l" rtl="0">
              <a:buNone/>
            </a:pPr>
            <a:endParaRPr lang="en-US" dirty="0"/>
          </a:p>
          <a:p>
            <a:pPr marL="0" indent="0" algn="l" rtl="0">
              <a:buNone/>
            </a:pPr>
            <a:endParaRPr lang="en-US" dirty="0" smtClean="0"/>
          </a:p>
          <a:p>
            <a:pPr marL="0" indent="0" algn="l" rtl="0">
              <a:buNone/>
            </a:pPr>
            <a:endParaRPr lang="en-US" dirty="0"/>
          </a:p>
          <a:p>
            <a:pPr marL="0" indent="0" algn="l" rtl="0">
              <a:buNone/>
            </a:pPr>
            <a:endParaRPr lang="en-US" dirty="0" smtClean="0"/>
          </a:p>
          <a:p>
            <a:pPr marL="0" indent="0" algn="l" rtl="0">
              <a:buNone/>
            </a:pPr>
            <a:endParaRPr lang="en-US" dirty="0"/>
          </a:p>
          <a:p>
            <a:pPr marL="0" indent="0" algn="l" rtl="0">
              <a:buNone/>
            </a:pPr>
            <a:endParaRPr lang="en-US" dirty="0" smtClean="0"/>
          </a:p>
          <a:p>
            <a:pPr marL="0" indent="0" algn="l" rtl="0">
              <a:buNone/>
            </a:pPr>
            <a:endParaRPr lang="en-US" b="1" dirty="0" smtClean="0"/>
          </a:p>
          <a:p>
            <a:pPr marL="0" indent="0" algn="l" rtl="0">
              <a:buNone/>
            </a:pPr>
            <a:endParaRPr lang="en-US" b="1" dirty="0"/>
          </a:p>
          <a:p>
            <a:pPr marL="0" indent="0" algn="l" rtl="0">
              <a:buNone/>
            </a:pPr>
            <a:endParaRPr lang="en-US" b="1" dirty="0" smtClean="0"/>
          </a:p>
          <a:p>
            <a:pPr marL="0" indent="0" algn="l" rtl="0">
              <a:buNone/>
            </a:pPr>
            <a:endParaRPr lang="en-US" b="1" dirty="0"/>
          </a:p>
          <a:p>
            <a:pPr marL="0" indent="0" algn="l" rtl="0">
              <a:buNone/>
            </a:pPr>
            <a:endParaRPr lang="en-US" b="1" dirty="0" smtClean="0"/>
          </a:p>
          <a:p>
            <a:pPr marL="0" indent="0" algn="l" rtl="0">
              <a:buNone/>
            </a:pPr>
            <a:r>
              <a:rPr lang="en-US" b="1" dirty="0" smtClean="0"/>
              <a:t>Fig</a:t>
            </a:r>
            <a:r>
              <a:rPr lang="en-US" b="1" dirty="0"/>
              <a:t>. 15-24. </a:t>
            </a:r>
            <a:r>
              <a:rPr lang="en-US" dirty="0"/>
              <a:t>Contact angles from 0° to 180°.</a:t>
            </a: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8640"/>
            <a:ext cx="6696744"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62262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a:xfrm>
            <a:off x="539552" y="260648"/>
            <a:ext cx="8229600" cy="6597352"/>
          </a:xfrm>
        </p:spPr>
        <p:txBody>
          <a:bodyPr>
            <a:normAutofit/>
          </a:bodyPr>
          <a:lstStyle/>
          <a:p>
            <a:pPr marL="0" indent="0" algn="just" rtl="0">
              <a:buNone/>
            </a:pPr>
            <a:r>
              <a:rPr lang="en-US" b="1" dirty="0"/>
              <a:t>At equilibrium, the </a:t>
            </a:r>
            <a:r>
              <a:rPr lang="en-US" b="1" dirty="0" smtClean="0"/>
              <a:t>surface and </a:t>
            </a:r>
            <a:r>
              <a:rPr lang="en-US" b="1" dirty="0"/>
              <a:t>interfacial tensions can be resolved into Young's </a:t>
            </a:r>
            <a:r>
              <a:rPr lang="en-US" b="1" dirty="0" smtClean="0"/>
              <a:t>equation</a:t>
            </a:r>
          </a:p>
          <a:p>
            <a:pPr marL="0" indent="0" algn="just" rtl="0">
              <a:buNone/>
            </a:pPr>
            <a:endParaRPr lang="en-US" b="1" dirty="0"/>
          </a:p>
          <a:p>
            <a:pPr marL="0" indent="0" algn="just" rtl="0">
              <a:buNone/>
            </a:pPr>
            <a:endParaRPr lang="en-US" b="1" dirty="0" smtClean="0"/>
          </a:p>
          <a:p>
            <a:pPr marL="0" indent="0" algn="just" rtl="0">
              <a:buNone/>
            </a:pPr>
            <a:r>
              <a:rPr lang="en-US" b="1" dirty="0"/>
              <a:t>When </a:t>
            </a:r>
            <a:r>
              <a:rPr lang="en-US" b="1" i="1" dirty="0" err="1"/>
              <a:t>γ</a:t>
            </a:r>
            <a:r>
              <a:rPr lang="en-US" b="1" dirty="0" err="1"/>
              <a:t>S</a:t>
            </a:r>
            <a:r>
              <a:rPr lang="en-US" b="1" dirty="0"/>
              <a:t> </a:t>
            </a:r>
            <a:r>
              <a:rPr lang="en-US" b="1" dirty="0" smtClean="0"/>
              <a:t>is </a:t>
            </a:r>
            <a:r>
              <a:rPr lang="en-US" b="1" dirty="0"/>
              <a:t>substituted into equation  </a:t>
            </a:r>
            <a:r>
              <a:rPr lang="en-US" b="1" dirty="0" smtClean="0"/>
              <a:t>of</a:t>
            </a:r>
          </a:p>
          <a:p>
            <a:pPr marL="0" indent="0" algn="just" rtl="0">
              <a:buNone/>
            </a:pPr>
            <a:endParaRPr lang="en-US" b="1" dirty="0" smtClean="0"/>
          </a:p>
          <a:p>
            <a:pPr marL="0" indent="0" algn="just" rtl="0">
              <a:buNone/>
            </a:pPr>
            <a:r>
              <a:rPr lang="en-US" b="1" dirty="0" smtClean="0"/>
              <a:t>So                     S=  YL(</a:t>
            </a:r>
            <a:r>
              <a:rPr lang="en-US" b="1" dirty="0" err="1"/>
              <a:t>CosØ</a:t>
            </a:r>
            <a:r>
              <a:rPr lang="en-US" b="1" dirty="0" smtClean="0"/>
              <a:t> – 1)</a:t>
            </a:r>
          </a:p>
          <a:p>
            <a:pPr marL="0" indent="0" algn="just" rtl="0">
              <a:buNone/>
            </a:pPr>
            <a:r>
              <a:rPr lang="en-US" b="1" dirty="0" smtClean="0"/>
              <a:t>Then by combining with equation of </a:t>
            </a:r>
          </a:p>
          <a:p>
            <a:pPr marL="0" indent="0" algn="just" rtl="0">
              <a:buNone/>
            </a:pPr>
            <a:endParaRPr lang="en-US" b="1" dirty="0"/>
          </a:p>
          <a:p>
            <a:pPr marL="0" indent="0" algn="l" rtl="0">
              <a:buNone/>
            </a:pPr>
            <a:endParaRPr lang="en-US" b="1" dirty="0" smtClean="0"/>
          </a:p>
          <a:p>
            <a:pPr marL="0" indent="0" algn="l" rtl="0">
              <a:buNone/>
            </a:pPr>
            <a:r>
              <a:rPr lang="en-US" b="1" dirty="0" smtClean="0"/>
              <a:t>The result is</a:t>
            </a:r>
            <a:r>
              <a:rPr lang="en-US" dirty="0" smtClean="0"/>
              <a:t> </a:t>
            </a:r>
            <a:r>
              <a:rPr lang="en-US" b="1" dirty="0" err="1"/>
              <a:t>Wa</a:t>
            </a:r>
            <a:r>
              <a:rPr lang="en-US" b="1" dirty="0"/>
              <a:t> = </a:t>
            </a:r>
            <a:r>
              <a:rPr lang="en-US" b="1" dirty="0" err="1"/>
              <a:t>WsL</a:t>
            </a:r>
            <a:r>
              <a:rPr lang="en-US" b="1" dirty="0"/>
              <a:t> = YL (1+CosØ </a:t>
            </a:r>
            <a:r>
              <a:rPr lang="en-US" b="1" dirty="0" smtClean="0"/>
              <a:t>)</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484784"/>
            <a:ext cx="6192688"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45" y="2996952"/>
            <a:ext cx="417646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4900937"/>
            <a:ext cx="3240360" cy="6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8610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a:xfrm>
            <a:off x="467544" y="620688"/>
            <a:ext cx="8229600" cy="5400600"/>
          </a:xfrm>
        </p:spPr>
        <p:txBody>
          <a:bodyPr>
            <a:normAutofit/>
          </a:bodyPr>
          <a:lstStyle/>
          <a:p>
            <a:pPr marL="0" indent="0" algn="just" rtl="0">
              <a:buNone/>
            </a:pPr>
            <a:endParaRPr lang="ar-IQ" dirty="0"/>
          </a:p>
          <a:p>
            <a:pPr marL="0" indent="0" algn="just" rtl="0">
              <a:buNone/>
            </a:pPr>
            <a:r>
              <a:rPr lang="en-US" dirty="0"/>
              <a:t>•</a:t>
            </a:r>
            <a:r>
              <a:rPr lang="en-US" b="1" dirty="0" smtClean="0"/>
              <a:t>A contact angle is lower than 90</a:t>
            </a:r>
            <a:r>
              <a:rPr lang="en-US" dirty="0" smtClean="0"/>
              <a:t>° </a:t>
            </a:r>
            <a:r>
              <a:rPr lang="en-US" b="1" dirty="0" smtClean="0"/>
              <a:t>,the solid is called </a:t>
            </a:r>
            <a:r>
              <a:rPr lang="en-US" b="1" dirty="0" err="1" smtClean="0"/>
              <a:t>wettable</a:t>
            </a:r>
            <a:endParaRPr lang="en-US" dirty="0"/>
          </a:p>
          <a:p>
            <a:pPr marL="0" indent="0" algn="just" rtl="0">
              <a:buNone/>
            </a:pPr>
            <a:r>
              <a:rPr lang="en-US" dirty="0"/>
              <a:t>•</a:t>
            </a:r>
            <a:r>
              <a:rPr lang="en-US" b="1" dirty="0" smtClean="0"/>
              <a:t>A contact angle is wider than 90</a:t>
            </a:r>
            <a:r>
              <a:rPr lang="en-US" dirty="0" smtClean="0"/>
              <a:t>°</a:t>
            </a:r>
            <a:r>
              <a:rPr lang="en-US" b="1" dirty="0" smtClean="0"/>
              <a:t>, the solid is named non-</a:t>
            </a:r>
            <a:r>
              <a:rPr lang="en-US" b="1" dirty="0" err="1" smtClean="0"/>
              <a:t>wettable</a:t>
            </a:r>
            <a:r>
              <a:rPr lang="en-US" b="1" dirty="0"/>
              <a:t>.</a:t>
            </a:r>
            <a:endParaRPr lang="en-US" dirty="0"/>
          </a:p>
          <a:p>
            <a:pPr marL="0" indent="0" algn="just" rtl="0">
              <a:buNone/>
            </a:pPr>
            <a:r>
              <a:rPr lang="en-US" dirty="0"/>
              <a:t>•</a:t>
            </a:r>
            <a:r>
              <a:rPr lang="en-US" b="1" dirty="0" smtClean="0"/>
              <a:t>A contact angle equal to zero indicates complete wettability</a:t>
            </a:r>
            <a:r>
              <a:rPr lang="en-US" b="1" dirty="0"/>
              <a:t>.</a:t>
            </a:r>
            <a:endParaRPr lang="en-US" dirty="0"/>
          </a:p>
          <a:p>
            <a:pPr marL="0" indent="0" algn="just" rtl="0">
              <a:buNone/>
            </a:pPr>
            <a:endParaRPr lang="ar-IQ" dirty="0"/>
          </a:p>
        </p:txBody>
      </p:sp>
    </p:spTree>
    <p:extLst>
      <p:ext uri="{BB962C8B-B14F-4D97-AF65-F5344CB8AC3E}">
        <p14:creationId xmlns:p14="http://schemas.microsoft.com/office/powerpoint/2010/main" val="16243961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a:xfrm>
            <a:off x="539552" y="0"/>
            <a:ext cx="8229600" cy="6093296"/>
          </a:xfrm>
        </p:spPr>
        <p:txBody>
          <a:bodyPr>
            <a:noAutofit/>
          </a:bodyPr>
          <a:lstStyle/>
          <a:p>
            <a:pPr marL="0" indent="0" algn="ctr" rtl="0">
              <a:buNone/>
            </a:pPr>
            <a:r>
              <a:rPr lang="en-US" sz="4000" b="1" dirty="0">
                <a:solidFill>
                  <a:srgbClr val="FFFF00"/>
                </a:solidFill>
              </a:rPr>
              <a:t>Wetting Agent</a:t>
            </a:r>
          </a:p>
          <a:p>
            <a:pPr marL="0" indent="0" algn="just" rtl="0">
              <a:buNone/>
            </a:pPr>
            <a:r>
              <a:rPr lang="en-US" sz="2400" b="1" dirty="0"/>
              <a:t>A </a:t>
            </a:r>
            <a:r>
              <a:rPr lang="en-US" sz="2400" b="1" i="1" dirty="0"/>
              <a:t>wetting agent </a:t>
            </a:r>
            <a:r>
              <a:rPr lang="en-US" sz="2400" b="1" dirty="0"/>
              <a:t>is a surfactant that, when dissolved in water, lowers the advancing </a:t>
            </a:r>
            <a:r>
              <a:rPr lang="en-US" sz="2400" b="1" dirty="0" smtClean="0"/>
              <a:t>contact angle</a:t>
            </a:r>
            <a:r>
              <a:rPr lang="en-US" sz="2400" b="1" dirty="0"/>
              <a:t>, aids in </a:t>
            </a:r>
            <a:r>
              <a:rPr lang="en-US" sz="2400" b="1" dirty="0" smtClean="0"/>
              <a:t> displacing </a:t>
            </a:r>
            <a:r>
              <a:rPr lang="en-US" sz="2400" b="1" dirty="0"/>
              <a:t>an air phase at the surface, and replaces it with a liquid phase.</a:t>
            </a:r>
          </a:p>
          <a:p>
            <a:pPr marL="0" indent="0" algn="just" rtl="0">
              <a:buNone/>
            </a:pPr>
            <a:r>
              <a:rPr lang="en-US" sz="2400" b="1" dirty="0"/>
              <a:t>Examples of the application of wetting to pharmacy and medicine include the displacement </a:t>
            </a:r>
            <a:r>
              <a:rPr lang="en-US" sz="2400" b="1" dirty="0" smtClean="0"/>
              <a:t>of air </a:t>
            </a:r>
            <a:r>
              <a:rPr lang="en-US" sz="2400" b="1" dirty="0"/>
              <a:t>from the surface of sulfur, charcoal, and other powders for the purpose of dispersing </a:t>
            </a:r>
            <a:r>
              <a:rPr lang="en-US" sz="2400" b="1" dirty="0" smtClean="0"/>
              <a:t>these drugs </a:t>
            </a:r>
            <a:r>
              <a:rPr lang="en-US" sz="2400" b="1" dirty="0"/>
              <a:t>in liquid vehicles; the displacement of air from the matrix of cotton pads and </a:t>
            </a:r>
            <a:r>
              <a:rPr lang="en-US" sz="2400" b="1" dirty="0" smtClean="0"/>
              <a:t>bandages so </a:t>
            </a:r>
            <a:r>
              <a:rPr lang="en-US" sz="2400" b="1" dirty="0"/>
              <a:t>that medicinal solutions can be absorbed for application to various body areas; </a:t>
            </a:r>
            <a:r>
              <a:rPr lang="en-US" sz="2400" b="1" dirty="0" smtClean="0"/>
              <a:t>the displacement </a:t>
            </a:r>
            <a:r>
              <a:rPr lang="en-US" sz="2400" b="1" dirty="0"/>
              <a:t>of dirt and debris by the use of detergents in the washing of wounds; and </a:t>
            </a:r>
            <a:r>
              <a:rPr lang="en-US" sz="2400" b="1" dirty="0" smtClean="0"/>
              <a:t>the application </a:t>
            </a:r>
            <a:r>
              <a:rPr lang="en-US" sz="2400" b="1" dirty="0"/>
              <a:t>of medicinal lotions and sprays to the surface of the skin and mucous membranes.</a:t>
            </a:r>
            <a:endParaRPr lang="ar-IQ" sz="2400" b="1" dirty="0"/>
          </a:p>
        </p:txBody>
      </p:sp>
    </p:spTree>
    <p:extLst>
      <p:ext uri="{BB962C8B-B14F-4D97-AF65-F5344CB8AC3E}">
        <p14:creationId xmlns:p14="http://schemas.microsoft.com/office/powerpoint/2010/main" val="25116752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a:xfrm>
            <a:off x="539552" y="332656"/>
            <a:ext cx="8229600" cy="6264696"/>
          </a:xfrm>
        </p:spPr>
        <p:txBody>
          <a:bodyPr>
            <a:noAutofit/>
          </a:bodyPr>
          <a:lstStyle/>
          <a:p>
            <a:pPr marL="0" indent="0" algn="just" rtl="0">
              <a:buNone/>
            </a:pPr>
            <a:r>
              <a:rPr lang="en-US" sz="2800" b="1" dirty="0">
                <a:solidFill>
                  <a:schemeClr val="accent6">
                    <a:lumMod val="75000"/>
                  </a:schemeClr>
                </a:solidFill>
              </a:rPr>
              <a:t>Example 15-14</a:t>
            </a:r>
          </a:p>
          <a:p>
            <a:pPr marL="0" indent="0" algn="just" rtl="0">
              <a:buNone/>
            </a:pPr>
            <a:r>
              <a:rPr lang="en-US" sz="2800" b="1" dirty="0">
                <a:solidFill>
                  <a:schemeClr val="accent6">
                    <a:lumMod val="75000"/>
                  </a:schemeClr>
                </a:solidFill>
              </a:rPr>
              <a:t>Comparison of Different Tablet </a:t>
            </a:r>
            <a:r>
              <a:rPr lang="en-US" sz="2800" b="1" dirty="0" smtClean="0">
                <a:solidFill>
                  <a:schemeClr val="accent6">
                    <a:lumMod val="75000"/>
                  </a:schemeClr>
                </a:solidFill>
              </a:rPr>
              <a:t>Binders </a:t>
            </a:r>
          </a:p>
          <a:p>
            <a:pPr marL="0" indent="0" algn="just" rtl="0">
              <a:buNone/>
            </a:pPr>
            <a:r>
              <a:rPr lang="en-US" sz="2800" b="1" dirty="0" smtClean="0"/>
              <a:t>Wettability </a:t>
            </a:r>
            <a:r>
              <a:rPr lang="en-US" sz="2800" b="1" dirty="0"/>
              <a:t>of tablet surfaces influences disintegration and dissolution and the </a:t>
            </a:r>
            <a:r>
              <a:rPr lang="en-US" sz="2800" b="1" dirty="0" smtClean="0"/>
              <a:t>subsequent release </a:t>
            </a:r>
            <a:r>
              <a:rPr lang="en-US" sz="2800" b="1" dirty="0"/>
              <a:t>of the active ingredient(s) from the tablet.</a:t>
            </a:r>
          </a:p>
          <a:p>
            <a:pPr marL="0" indent="0" algn="just" rtl="0">
              <a:buNone/>
            </a:pPr>
            <a:r>
              <a:rPr lang="en-US" sz="2800" b="1" dirty="0"/>
              <a:t>A </a:t>
            </a:r>
            <a:r>
              <a:rPr lang="en-US" sz="2800" b="1" i="1" dirty="0"/>
              <a:t>tablet binder </a:t>
            </a:r>
            <a:r>
              <a:rPr lang="en-US" sz="2800" b="1" dirty="0"/>
              <a:t>is a material that contributes cohesiveness to a tablet so that the </a:t>
            </a:r>
            <a:r>
              <a:rPr lang="en-US" sz="2800" b="1" dirty="0" smtClean="0"/>
              <a:t>tablet remains </a:t>
            </a:r>
            <a:r>
              <a:rPr lang="en-US" sz="2800" b="1" dirty="0"/>
              <a:t>intact after compression. The influence of tablet binders on wettability </a:t>
            </a:r>
            <a:r>
              <a:rPr lang="en-US" sz="2800" b="1" dirty="0" smtClean="0"/>
              <a:t>of acetaminophen </a:t>
            </a:r>
            <a:r>
              <a:rPr lang="en-US" sz="2800" b="1" dirty="0"/>
              <a:t>tablets was studied by </a:t>
            </a:r>
            <a:r>
              <a:rPr lang="en-US" sz="2800" b="1" dirty="0" err="1"/>
              <a:t>Esezobo</a:t>
            </a:r>
            <a:r>
              <a:rPr lang="en-US" sz="2800" b="1" dirty="0"/>
              <a:t> et </a:t>
            </a:r>
            <a:r>
              <a:rPr lang="en-US" sz="2800" b="1" dirty="0" smtClean="0"/>
              <a:t>al. </a:t>
            </a:r>
            <a:endParaRPr lang="ar-IQ" sz="2800" b="1" dirty="0"/>
          </a:p>
        </p:txBody>
      </p:sp>
    </p:spTree>
    <p:extLst>
      <p:ext uri="{BB962C8B-B14F-4D97-AF65-F5344CB8AC3E}">
        <p14:creationId xmlns:p14="http://schemas.microsoft.com/office/powerpoint/2010/main" val="11119445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260648"/>
            <a:ext cx="8229600" cy="1143000"/>
          </a:xfrm>
        </p:spPr>
        <p:txBody>
          <a:bodyPr/>
          <a:lstStyle/>
          <a:p>
            <a:r>
              <a:rPr lang="en-US" dirty="0" smtClean="0"/>
              <a:t>  </a:t>
            </a:r>
            <a:endParaRPr lang="ar-IQ" dirty="0"/>
          </a:p>
        </p:txBody>
      </p:sp>
      <p:sp>
        <p:nvSpPr>
          <p:cNvPr id="3" name="عنصر نائب للمحتوى 2"/>
          <p:cNvSpPr>
            <a:spLocks noGrp="1"/>
          </p:cNvSpPr>
          <p:nvPr>
            <p:ph idx="1"/>
          </p:nvPr>
        </p:nvSpPr>
        <p:spPr>
          <a:xfrm>
            <a:off x="539552" y="548680"/>
            <a:ext cx="8229600" cy="5832648"/>
          </a:xfrm>
        </p:spPr>
        <p:txBody>
          <a:bodyPr/>
          <a:lstStyle/>
          <a:p>
            <a:pPr marL="0" indent="0" algn="just" rtl="0">
              <a:buNone/>
            </a:pPr>
            <a:r>
              <a:rPr lang="en-US" b="1" dirty="0"/>
              <a:t>The effect of the contact angle of water on the acetaminophen tablets, the surface tension of the liquid, and the disintegration time of the tablets is given in the following table. The water on the tablet surface is saturated with the basic formulation ingredients excluding the binder. The concentration of the tablet binders, </a:t>
            </a:r>
            <a:r>
              <a:rPr lang="en-US" b="1" dirty="0" err="1"/>
              <a:t>povidone</a:t>
            </a:r>
            <a:r>
              <a:rPr lang="en-US" b="1" dirty="0"/>
              <a:t> (</a:t>
            </a:r>
            <a:r>
              <a:rPr lang="en-US" b="1" dirty="0" err="1"/>
              <a:t>polyvinylpyrrolidone</a:t>
            </a:r>
            <a:r>
              <a:rPr lang="en-US" b="1" dirty="0"/>
              <a:t>, PVP), gelatin, and tapioca, is constant at 5% w/w.</a:t>
            </a:r>
            <a:endParaRPr lang="ar-IQ" b="1" dirty="0"/>
          </a:p>
          <a:p>
            <a:pPr marL="0" indent="0" algn="just" rtl="0">
              <a:buNone/>
            </a:pPr>
            <a:endParaRPr lang="ar-IQ" dirty="0"/>
          </a:p>
        </p:txBody>
      </p:sp>
    </p:spTree>
    <p:extLst>
      <p:ext uri="{BB962C8B-B14F-4D97-AF65-F5344CB8AC3E}">
        <p14:creationId xmlns:p14="http://schemas.microsoft.com/office/powerpoint/2010/main" val="2514251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ar-IQ" dirty="0"/>
          </a:p>
        </p:txBody>
      </p:sp>
      <p:sp>
        <p:nvSpPr>
          <p:cNvPr id="3" name="Content Placeholder 2"/>
          <p:cNvSpPr>
            <a:spLocks noGrp="1"/>
          </p:cNvSpPr>
          <p:nvPr>
            <p:ph idx="1"/>
          </p:nvPr>
        </p:nvSpPr>
        <p:spPr/>
        <p:txBody>
          <a:bodyPr/>
          <a:lstStyle/>
          <a:p>
            <a:pPr marL="0" indent="0">
              <a:buNone/>
            </a:pPr>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3" y="1000125"/>
            <a:ext cx="5667375"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28832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p:txBody>
          <a:bodyPr/>
          <a:lstStyle/>
          <a:p>
            <a:endParaRPr lang="ar-IQ"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672"/>
            <a:ext cx="8964488"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9640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p:txBody>
          <a:bodyPr/>
          <a:lstStyle/>
          <a:p>
            <a:pPr marL="0" indent="0">
              <a:buNone/>
            </a:pPr>
            <a:endParaRPr lang="ar-IQ"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260648"/>
            <a:ext cx="8712968"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5829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a:xfrm>
            <a:off x="467544" y="332656"/>
            <a:ext cx="8229600" cy="5760640"/>
          </a:xfrm>
        </p:spPr>
        <p:txBody>
          <a:bodyPr>
            <a:noAutofit/>
          </a:bodyPr>
          <a:lstStyle/>
          <a:p>
            <a:pPr marL="0" indent="0" algn="just" rtl="0">
              <a:buNone/>
            </a:pPr>
            <a:r>
              <a:rPr lang="en-US" b="1" dirty="0"/>
              <a:t>The spreading coefficient is negative, but the values are small. Tapioca shows the </a:t>
            </a:r>
            <a:r>
              <a:rPr lang="en-US" b="1" dirty="0" smtClean="0"/>
              <a:t>smallest negative </a:t>
            </a:r>
            <a:r>
              <a:rPr lang="en-US" b="1" dirty="0"/>
              <a:t>value, </a:t>
            </a:r>
            <a:r>
              <a:rPr lang="en-US" b="1" i="1" dirty="0"/>
              <a:t>S </a:t>
            </a:r>
            <a:r>
              <a:rPr lang="en-US" b="1" dirty="0"/>
              <a:t>= -17.33, followed by PVP and finally gelatin. These results agree with </a:t>
            </a:r>
            <a:r>
              <a:rPr lang="en-US" b="1" dirty="0" smtClean="0"/>
              <a:t>the work </a:t>
            </a:r>
            <a:r>
              <a:rPr lang="en-US" b="1" dirty="0"/>
              <a:t>of adhesion, tapioca &gt; PVP &gt; gelatin. When the work of adhesion is higher, the bond</a:t>
            </a:r>
          </a:p>
          <a:p>
            <a:pPr marL="0" indent="0" algn="just" rtl="0">
              <a:buNone/>
            </a:pPr>
            <a:r>
              <a:rPr lang="en-US" b="1" dirty="0"/>
              <a:t>between water and tablet surface is stronger, and the better is the wetting.</a:t>
            </a:r>
          </a:p>
          <a:p>
            <a:pPr marL="0" indent="0" algn="just" rtl="0">
              <a:buNone/>
            </a:pPr>
            <a:r>
              <a:rPr lang="en-US" b="1" dirty="0"/>
              <a:t>From the table, we observe the tablet disintegration times to be on the </a:t>
            </a:r>
            <a:r>
              <a:rPr lang="en-US" b="1" dirty="0" smtClean="0"/>
              <a:t>order</a:t>
            </a:r>
          </a:p>
          <a:p>
            <a:pPr marL="0" indent="0" algn="just" rtl="0">
              <a:buNone/>
            </a:pPr>
            <a:r>
              <a:rPr lang="en-US" b="1" dirty="0" smtClean="0"/>
              <a:t> </a:t>
            </a:r>
            <a:r>
              <a:rPr lang="en-US" b="1" dirty="0"/>
              <a:t>tapioca &lt; PVP </a:t>
            </a:r>
            <a:r>
              <a:rPr lang="en-US" b="1" dirty="0" smtClean="0"/>
              <a:t>&lt; gelatin</a:t>
            </a:r>
            <a:r>
              <a:rPr lang="en-US" b="1" dirty="0"/>
              <a:t>, </a:t>
            </a:r>
            <a:endParaRPr lang="ar-IQ" b="1" dirty="0"/>
          </a:p>
        </p:txBody>
      </p:sp>
    </p:spTree>
    <p:extLst>
      <p:ext uri="{BB962C8B-B14F-4D97-AF65-F5344CB8AC3E}">
        <p14:creationId xmlns:p14="http://schemas.microsoft.com/office/powerpoint/2010/main" val="29277100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a:xfrm>
            <a:off x="457200" y="620688"/>
            <a:ext cx="8229600" cy="5505475"/>
          </a:xfrm>
        </p:spPr>
        <p:txBody>
          <a:bodyPr>
            <a:normAutofit/>
          </a:bodyPr>
          <a:lstStyle/>
          <a:p>
            <a:pPr marL="0" indent="0" algn="just" rtl="0">
              <a:buNone/>
            </a:pPr>
            <a:r>
              <a:rPr lang="en-US" b="1" dirty="0"/>
              <a:t>which agrees qualitatively with the </a:t>
            </a:r>
            <a:r>
              <a:rPr lang="en-US" b="1" i="1" dirty="0"/>
              <a:t>S </a:t>
            </a:r>
            <a:r>
              <a:rPr lang="en-US" b="1" dirty="0"/>
              <a:t>and </a:t>
            </a:r>
            <a:r>
              <a:rPr lang="en-US" b="1" i="1" dirty="0"/>
              <a:t>W</a:t>
            </a:r>
            <a:r>
              <a:rPr lang="en-US" b="1" dirty="0"/>
              <a:t>SL values. That is, the better the </a:t>
            </a:r>
            <a:r>
              <a:rPr lang="en-US" b="1" dirty="0" smtClean="0"/>
              <a:t>wetting, reflected </a:t>
            </a:r>
            <a:r>
              <a:rPr lang="en-US" b="1" dirty="0"/>
              <a:t>in a larger work of adhesion and a smaller negative spreading coefficient, the </a:t>
            </a:r>
            <a:r>
              <a:rPr lang="en-US" b="1" dirty="0" smtClean="0"/>
              <a:t>shorter is </a:t>
            </a:r>
            <a:r>
              <a:rPr lang="en-US" b="1" dirty="0"/>
              <a:t>the tablet disintegration time. Other factors, such as tablet porosity, that were </a:t>
            </a:r>
            <a:r>
              <a:rPr lang="en-US" b="1" dirty="0" smtClean="0"/>
              <a:t>not considered </a:t>
            </a:r>
            <a:r>
              <a:rPr lang="en-US" b="1" dirty="0"/>
              <a:t>in the study cause the relationship to be only qualitative.</a:t>
            </a:r>
            <a:endParaRPr lang="ar-IQ" b="1" dirty="0"/>
          </a:p>
          <a:p>
            <a:pPr algn="just"/>
            <a:endParaRPr lang="ar-IQ" dirty="0"/>
          </a:p>
        </p:txBody>
      </p:sp>
    </p:spTree>
    <p:extLst>
      <p:ext uri="{BB962C8B-B14F-4D97-AF65-F5344CB8AC3E}">
        <p14:creationId xmlns:p14="http://schemas.microsoft.com/office/powerpoint/2010/main" val="28435443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a:xfrm>
            <a:off x="467544" y="404664"/>
            <a:ext cx="8229600" cy="5832648"/>
          </a:xfrm>
        </p:spPr>
        <p:txBody>
          <a:bodyPr>
            <a:noAutofit/>
          </a:bodyPr>
          <a:lstStyle/>
          <a:p>
            <a:pPr marL="0" indent="0" algn="just" rtl="0">
              <a:buNone/>
            </a:pPr>
            <a:r>
              <a:rPr lang="en-US" sz="2800" b="1" i="1" dirty="0">
                <a:solidFill>
                  <a:schemeClr val="accent6">
                    <a:lumMod val="75000"/>
                  </a:schemeClr>
                </a:solidFill>
              </a:rPr>
              <a:t>Detergents</a:t>
            </a:r>
            <a:r>
              <a:rPr lang="en-US" sz="2800" b="1" i="1" dirty="0"/>
              <a:t> </a:t>
            </a:r>
            <a:r>
              <a:rPr lang="en-US" sz="2800" b="1" dirty="0"/>
              <a:t>are surfactants that are used for the removal of dirt. Detergency is a complex </a:t>
            </a:r>
            <a:r>
              <a:rPr lang="en-US" sz="2800" b="1" dirty="0" smtClean="0"/>
              <a:t>process involving </a:t>
            </a:r>
            <a:r>
              <a:rPr lang="en-US" sz="2800" b="1" dirty="0"/>
              <a:t>the removal of foreign matter from surfaces. The process includes many of the </a:t>
            </a:r>
            <a:r>
              <a:rPr lang="en-US" sz="2800" b="1" dirty="0" smtClean="0"/>
              <a:t>actions characteristic </a:t>
            </a:r>
            <a:r>
              <a:rPr lang="en-US" sz="2800" b="1" dirty="0"/>
              <a:t>of specific surfactants</a:t>
            </a:r>
            <a:r>
              <a:rPr lang="en-US" sz="2800" b="1" dirty="0" smtClean="0"/>
              <a:t>:</a:t>
            </a:r>
          </a:p>
          <a:p>
            <a:pPr algn="just" rtl="0">
              <a:buFont typeface="Wingdings" pitchFamily="2" charset="2"/>
              <a:buChar char="Ø"/>
            </a:pPr>
            <a:r>
              <a:rPr lang="en-US" sz="2800" b="1" dirty="0" smtClean="0"/>
              <a:t> </a:t>
            </a:r>
            <a:r>
              <a:rPr lang="en-US" sz="2800" b="1" dirty="0"/>
              <a:t>initial wetting of the dirt and of the surface to be </a:t>
            </a:r>
            <a:r>
              <a:rPr lang="en-US" sz="2800" b="1" dirty="0" smtClean="0"/>
              <a:t>cleaned</a:t>
            </a:r>
          </a:p>
          <a:p>
            <a:pPr algn="just" rtl="0">
              <a:buFont typeface="Wingdings" pitchFamily="2" charset="2"/>
              <a:buChar char="Ø"/>
            </a:pPr>
            <a:r>
              <a:rPr lang="en-US" sz="2800" b="1" dirty="0" smtClean="0"/>
              <a:t> </a:t>
            </a:r>
            <a:r>
              <a:rPr lang="en-US" sz="2800" b="1" dirty="0" err="1" smtClean="0"/>
              <a:t>deflocculation</a:t>
            </a:r>
            <a:r>
              <a:rPr lang="en-US" sz="2800" b="1" dirty="0" smtClean="0"/>
              <a:t> </a:t>
            </a:r>
            <a:r>
              <a:rPr lang="en-US" sz="2800" b="1" dirty="0"/>
              <a:t>and suspension; emulsification or </a:t>
            </a:r>
            <a:r>
              <a:rPr lang="en-US" sz="2800" b="1" dirty="0" err="1"/>
              <a:t>solubilization</a:t>
            </a:r>
            <a:r>
              <a:rPr lang="en-US" sz="2800" b="1" dirty="0"/>
              <a:t> of the dirt particles; </a:t>
            </a:r>
            <a:r>
              <a:rPr lang="en-US" sz="2800" b="1" dirty="0" smtClean="0"/>
              <a:t>and</a:t>
            </a:r>
          </a:p>
          <a:p>
            <a:pPr algn="just" rtl="0">
              <a:buFont typeface="Wingdings" pitchFamily="2" charset="2"/>
              <a:buChar char="Ø"/>
            </a:pPr>
            <a:r>
              <a:rPr lang="en-US" sz="2800" b="1" dirty="0" smtClean="0"/>
              <a:t> sometimes foaming </a:t>
            </a:r>
            <a:r>
              <a:rPr lang="en-US" sz="2800" b="1" dirty="0"/>
              <a:t>of the agent for entrainment and washing away of the particles.</a:t>
            </a:r>
            <a:endParaRPr lang="ar-IQ" sz="2800" b="1" dirty="0"/>
          </a:p>
        </p:txBody>
      </p:sp>
    </p:spTree>
    <p:extLst>
      <p:ext uri="{BB962C8B-B14F-4D97-AF65-F5344CB8AC3E}">
        <p14:creationId xmlns:p14="http://schemas.microsoft.com/office/powerpoint/2010/main" val="3888956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a:xfrm>
            <a:off x="457200" y="188640"/>
            <a:ext cx="8229600" cy="6552728"/>
          </a:xfrm>
        </p:spPr>
        <p:txBody>
          <a:bodyPr/>
          <a:lstStyle/>
          <a:p>
            <a:pPr marL="0" indent="0" algn="just" rtl="0">
              <a:buNone/>
            </a:pPr>
            <a:r>
              <a:rPr lang="en-US" sz="4800" b="1" i="1" dirty="0">
                <a:solidFill>
                  <a:srgbClr val="FFC000"/>
                </a:solidFill>
              </a:rPr>
              <a:t>Mechanism of detergent </a:t>
            </a:r>
            <a:r>
              <a:rPr lang="en-US" sz="4800" b="1" i="1" dirty="0" smtClean="0">
                <a:solidFill>
                  <a:srgbClr val="FFC000"/>
                </a:solidFill>
              </a:rPr>
              <a:t>action</a:t>
            </a:r>
            <a:endParaRPr lang="en-US" sz="4800" b="1" i="1" dirty="0">
              <a:solidFill>
                <a:srgbClr val="FFC000"/>
              </a:solidFill>
            </a:endParaRPr>
          </a:p>
          <a:p>
            <a:pPr marL="0" indent="0" algn="just" rtl="0">
              <a:buNone/>
            </a:pPr>
            <a:r>
              <a:rPr lang="en-US" b="1" dirty="0" smtClean="0"/>
              <a:t>(</a:t>
            </a:r>
            <a:r>
              <a:rPr lang="en-US" b="1" i="1" dirty="0" smtClean="0"/>
              <a:t>a</a:t>
            </a:r>
            <a:r>
              <a:rPr lang="en-US" b="1" dirty="0"/>
              <a:t>) The hydrocarbon tails of the </a:t>
            </a:r>
            <a:r>
              <a:rPr lang="en-US" b="1" dirty="0" smtClean="0"/>
              <a:t>detergent anions </a:t>
            </a:r>
            <a:r>
              <a:rPr lang="en-US" b="1" dirty="0"/>
              <a:t>dissolve in the </a:t>
            </a:r>
            <a:r>
              <a:rPr lang="en-US" b="1" dirty="0" smtClean="0"/>
              <a:t>grease.</a:t>
            </a:r>
          </a:p>
          <a:p>
            <a:pPr marL="0" indent="0" algn="just" rtl="0">
              <a:buNone/>
            </a:pPr>
            <a:r>
              <a:rPr lang="en-US" b="1" dirty="0" smtClean="0"/>
              <a:t>(</a:t>
            </a:r>
            <a:r>
              <a:rPr lang="en-US" b="1" i="1" dirty="0" smtClean="0"/>
              <a:t>b</a:t>
            </a:r>
            <a:r>
              <a:rPr lang="en-US" b="1" dirty="0"/>
              <a:t>) the grease spot gradually breaks up and </a:t>
            </a:r>
            <a:r>
              <a:rPr lang="en-US" b="1" dirty="0" smtClean="0"/>
              <a:t>becomes </a:t>
            </a:r>
            <a:r>
              <a:rPr lang="en-US" b="1" dirty="0" err="1" smtClean="0"/>
              <a:t>pincushioned</a:t>
            </a:r>
            <a:r>
              <a:rPr lang="en-US" b="1" dirty="0" smtClean="0"/>
              <a:t> </a:t>
            </a:r>
            <a:r>
              <a:rPr lang="en-US" b="1" dirty="0"/>
              <a:t>by the detergent </a:t>
            </a:r>
            <a:r>
              <a:rPr lang="en-US" b="1" dirty="0" smtClean="0"/>
              <a:t>anions.</a:t>
            </a:r>
          </a:p>
          <a:p>
            <a:pPr marL="0" indent="0" algn="just" rtl="0">
              <a:buNone/>
            </a:pPr>
            <a:r>
              <a:rPr lang="en-US" b="1" dirty="0" smtClean="0"/>
              <a:t>(</a:t>
            </a:r>
            <a:r>
              <a:rPr lang="en-US" b="1" i="1" dirty="0" smtClean="0"/>
              <a:t>c</a:t>
            </a:r>
            <a:r>
              <a:rPr lang="en-US" b="1" dirty="0"/>
              <a:t>) small bits of grease are held in </a:t>
            </a:r>
            <a:r>
              <a:rPr lang="en-US" b="1" dirty="0" smtClean="0"/>
              <a:t>colloidal suspension </a:t>
            </a:r>
            <a:r>
              <a:rPr lang="en-US" b="1" dirty="0"/>
              <a:t>by the detergent.</a:t>
            </a:r>
            <a:endParaRPr lang="ar-IQ" b="1" dirty="0"/>
          </a:p>
        </p:txBody>
      </p:sp>
    </p:spTree>
    <p:extLst>
      <p:ext uri="{BB962C8B-B14F-4D97-AF65-F5344CB8AC3E}">
        <p14:creationId xmlns:p14="http://schemas.microsoft.com/office/powerpoint/2010/main" val="13192876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ar-IQ" dirty="0"/>
          </a:p>
        </p:txBody>
      </p:sp>
      <p:sp>
        <p:nvSpPr>
          <p:cNvPr id="3" name="عنصر نائب للمحتوى 2"/>
          <p:cNvSpPr>
            <a:spLocks noGrp="1"/>
          </p:cNvSpPr>
          <p:nvPr>
            <p:ph idx="1"/>
          </p:nvPr>
        </p:nvSpPr>
        <p:spPr/>
        <p:txBody>
          <a:bodyPr/>
          <a:lstStyle/>
          <a:p>
            <a:pPr marL="0" indent="0">
              <a:buNone/>
            </a:pPr>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035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ar-IQ" dirty="0"/>
          </a:p>
        </p:txBody>
      </p:sp>
      <p:sp>
        <p:nvSpPr>
          <p:cNvPr id="3" name="Content Placeholder 2"/>
          <p:cNvSpPr>
            <a:spLocks noGrp="1"/>
          </p:cNvSpPr>
          <p:nvPr>
            <p:ph idx="1"/>
          </p:nvPr>
        </p:nvSpPr>
        <p:spPr>
          <a:xfrm>
            <a:off x="611560" y="764704"/>
            <a:ext cx="8229600" cy="5627216"/>
          </a:xfrm>
        </p:spPr>
        <p:txBody>
          <a:bodyPr>
            <a:normAutofit fontScale="92500" lnSpcReduction="20000"/>
          </a:bodyPr>
          <a:lstStyle/>
          <a:p>
            <a:pPr marL="0" indent="0" algn="just" rtl="0">
              <a:buNone/>
            </a:pPr>
            <a:r>
              <a:rPr lang="en-US" b="1" dirty="0" smtClean="0"/>
              <a:t>The molecules </a:t>
            </a:r>
            <a:r>
              <a:rPr lang="en-US" b="1" dirty="0"/>
              <a:t>at the surface (i.e., at the liquid–air interface) can only develop </a:t>
            </a:r>
            <a:r>
              <a:rPr lang="en-US" b="1" dirty="0" smtClean="0"/>
              <a:t>attractive cohesive </a:t>
            </a:r>
            <a:r>
              <a:rPr lang="en-US" b="1" dirty="0"/>
              <a:t>forces with other liquid molecules that are situated below and adjacent to them. They </a:t>
            </a:r>
            <a:r>
              <a:rPr lang="en-US" b="1" dirty="0" smtClean="0"/>
              <a:t>can develop </a:t>
            </a:r>
            <a:r>
              <a:rPr lang="en-US" b="1" dirty="0"/>
              <a:t>adhesive forces of attraction with the molecules constituting the other phase involved in </a:t>
            </a:r>
            <a:r>
              <a:rPr lang="en-US" b="1" dirty="0" smtClean="0"/>
              <a:t>the interface</a:t>
            </a:r>
            <a:r>
              <a:rPr lang="en-US" b="1" dirty="0"/>
              <a:t>, although, in the case of the liquid–gas interface, this adhesive force of attraction is small. </a:t>
            </a:r>
            <a:r>
              <a:rPr lang="en-US" b="1" dirty="0" smtClean="0"/>
              <a:t>The net </a:t>
            </a:r>
            <a:r>
              <a:rPr lang="en-US" b="1" dirty="0"/>
              <a:t>effect is that the molecules at the surface of the liquid experience an inward force toward the </a:t>
            </a:r>
            <a:r>
              <a:rPr lang="en-US" b="1" dirty="0" smtClean="0"/>
              <a:t>bulk, as </a:t>
            </a:r>
            <a:r>
              <a:rPr lang="en-US" b="1" dirty="0"/>
              <a:t>shown </a:t>
            </a:r>
            <a:r>
              <a:rPr lang="en-US" b="1" dirty="0" smtClean="0"/>
              <a:t>in previous  Figure </a:t>
            </a:r>
            <a:r>
              <a:rPr lang="en-US" b="1" dirty="0"/>
              <a:t>Such a force pulls the molecules of the interface together and, as a </a:t>
            </a:r>
            <a:r>
              <a:rPr lang="en-US" b="1" dirty="0" smtClean="0"/>
              <a:t>result, contracts </a:t>
            </a:r>
            <a:r>
              <a:rPr lang="en-US" b="1" dirty="0"/>
              <a:t>the surface, resulting in a </a:t>
            </a:r>
            <a:r>
              <a:rPr lang="en-US" b="1" i="1" dirty="0">
                <a:solidFill>
                  <a:srgbClr val="FF0000"/>
                </a:solidFill>
              </a:rPr>
              <a:t>surface tension</a:t>
            </a:r>
            <a:r>
              <a:rPr lang="en-US" b="1" dirty="0"/>
              <a:t>.</a:t>
            </a:r>
            <a:endParaRPr lang="ar-IQ" b="1" dirty="0"/>
          </a:p>
          <a:p>
            <a:pPr algn="just"/>
            <a:endParaRPr lang="ar-IQ" b="1" dirty="0"/>
          </a:p>
        </p:txBody>
      </p:sp>
    </p:spTree>
    <p:extLst>
      <p:ext uri="{BB962C8B-B14F-4D97-AF65-F5344CB8AC3E}">
        <p14:creationId xmlns:p14="http://schemas.microsoft.com/office/powerpoint/2010/main" val="2872135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ar-IQ" dirty="0"/>
          </a:p>
        </p:txBody>
      </p:sp>
      <p:sp>
        <p:nvSpPr>
          <p:cNvPr id="3" name="Content Placeholder 2"/>
          <p:cNvSpPr>
            <a:spLocks noGrp="1"/>
          </p:cNvSpPr>
          <p:nvPr>
            <p:ph idx="1"/>
          </p:nvPr>
        </p:nvSpPr>
        <p:spPr>
          <a:xfrm>
            <a:off x="457200" y="620688"/>
            <a:ext cx="8229600" cy="5505475"/>
          </a:xfrm>
        </p:spPr>
        <p:txBody>
          <a:bodyPr>
            <a:normAutofit/>
          </a:bodyPr>
          <a:lstStyle/>
          <a:p>
            <a:pPr marL="0" indent="0" algn="just" rtl="0">
              <a:buNone/>
            </a:pPr>
            <a:r>
              <a:rPr lang="en-US" b="1" dirty="0"/>
              <a:t>It is similar to the situation that exists when an object </a:t>
            </a:r>
            <a:r>
              <a:rPr lang="en-US" b="1" dirty="0" smtClean="0"/>
              <a:t>dangling over </a:t>
            </a:r>
            <a:r>
              <a:rPr lang="en-US" b="1" dirty="0"/>
              <a:t>the edge of a cliff on a length of rope is pulled upward by a man holding the rope and walking </a:t>
            </a:r>
            <a:r>
              <a:rPr lang="en-US" b="1" dirty="0" smtClean="0"/>
              <a:t>away from </a:t>
            </a:r>
            <a:r>
              <a:rPr lang="en-US" b="1" dirty="0"/>
              <a:t>the edge of the top of the cliff. This analogy to surface tension is sketched </a:t>
            </a:r>
            <a:r>
              <a:rPr lang="en-US" b="1" dirty="0" smtClean="0"/>
              <a:t>in the following  </a:t>
            </a:r>
            <a:r>
              <a:rPr lang="en-US" b="1" dirty="0"/>
              <a:t>Figure </a:t>
            </a:r>
          </a:p>
        </p:txBody>
      </p:sp>
    </p:spTree>
    <p:extLst>
      <p:ext uri="{BB962C8B-B14F-4D97-AF65-F5344CB8AC3E}">
        <p14:creationId xmlns:p14="http://schemas.microsoft.com/office/powerpoint/2010/main" val="3395739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ar-IQ" dirty="0"/>
          </a:p>
        </p:txBody>
      </p:sp>
      <p:sp>
        <p:nvSpPr>
          <p:cNvPr id="3" name="Content Placeholder 2"/>
          <p:cNvSpPr>
            <a:spLocks noGrp="1"/>
          </p:cNvSpPr>
          <p:nvPr>
            <p:ph idx="1"/>
          </p:nvPr>
        </p:nvSpPr>
        <p:spPr/>
        <p:txBody>
          <a:bodyPr/>
          <a:lstStyle/>
          <a:p>
            <a:pPr marL="0" indent="0">
              <a:buNone/>
            </a:pPr>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959255"/>
            <a:ext cx="5328592" cy="5274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5687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1328</TotalTime>
  <Words>3811</Words>
  <Application>Microsoft Office PowerPoint</Application>
  <PresentationFormat>عرض على الشاشة (3:4)‏</PresentationFormat>
  <Paragraphs>282</Paragraphs>
  <Slides>66</Slides>
  <Notes>4</Notes>
  <HiddenSlides>0</HiddenSlides>
  <MMClips>0</MMClips>
  <ScaleCrop>false</ScaleCrop>
  <HeadingPairs>
    <vt:vector size="4" baseType="variant">
      <vt:variant>
        <vt:lpstr>نسق</vt:lpstr>
      </vt:variant>
      <vt:variant>
        <vt:i4>1</vt:i4>
      </vt:variant>
      <vt:variant>
        <vt:lpstr>عناوين الشرائح</vt:lpstr>
      </vt:variant>
      <vt:variant>
        <vt:i4>66</vt:i4>
      </vt:variant>
    </vt:vector>
  </HeadingPairs>
  <TitlesOfParts>
    <vt:vector size="67" baseType="lpstr">
      <vt:lpstr>Office Theme</vt:lpstr>
      <vt:lpstr>Interfacial Phenomena MARTIN’S PHYSICAL PHARMACY AND PHARMACEUTICAL SCIENCES chapter 15  lecturer Methaq Hamad</vt:lpstr>
      <vt:lpstr>  </vt:lpstr>
      <vt:lpstr>  </vt:lpstr>
      <vt:lpstr>Classification of Interfaces </vt:lpstr>
      <vt:lpstr>Liquid Interfaces Surface and Interfacial Tensions</vt:lpstr>
      <vt:lpstr>  </vt:lpstr>
      <vt:lpstr>  </vt:lpstr>
      <vt:lpstr>  </vt:lpstr>
      <vt:lpstr>  </vt:lpstr>
      <vt:lpstr>  </vt:lpstr>
      <vt:lpstr>  </vt:lpstr>
      <vt:lpstr>  </vt:lpstr>
      <vt:lpstr>Surface Free Energy</vt:lpstr>
      <vt:lpstr>  </vt:lpstr>
      <vt:lpstr>  </vt:lpstr>
      <vt:lpstr>  </vt:lpstr>
      <vt:lpstr>  </vt:lpstr>
      <vt:lpstr>  Spreading Coefficient  </vt:lpstr>
      <vt:lpstr>  </vt:lpstr>
      <vt:lpstr>  </vt:lpstr>
      <vt:lpstr>  </vt:lpstr>
      <vt:lpstr>  </vt:lpstr>
      <vt:lpstr>  </vt:lpstr>
      <vt:lpstr>  </vt:lpstr>
      <vt:lpstr>  </vt:lpstr>
      <vt:lpstr>  </vt:lpstr>
      <vt:lpstr>  The initial spreading coefficients of some organic liquids on water at 20°C are listed in Table 15-4. </vt:lpstr>
      <vt:lpstr>  </vt:lpstr>
      <vt:lpstr>Adsorption at Liquid Interfaces</vt:lpstr>
      <vt:lpstr>  </vt:lpstr>
      <vt:lpstr>  </vt:lpstr>
      <vt:lpstr>  </vt:lpstr>
      <vt:lpstr>Surface-Active Agents</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Interfacial Phenomena Edited by :assistant lecturer Ameerah Radhi</dc:title>
  <dc:creator>Maher</dc:creator>
  <cp:lastModifiedBy>Maher</cp:lastModifiedBy>
  <cp:revision>79</cp:revision>
  <dcterms:created xsi:type="dcterms:W3CDTF">2020-05-04T05:38:04Z</dcterms:created>
  <dcterms:modified xsi:type="dcterms:W3CDTF">2020-07-17T20:51:18Z</dcterms:modified>
</cp:coreProperties>
</file>