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56" r:id="rId4"/>
    <p:sldId id="273" r:id="rId5"/>
    <p:sldId id="274" r:id="rId6"/>
    <p:sldId id="258" r:id="rId7"/>
    <p:sldId id="284" r:id="rId8"/>
    <p:sldId id="260" r:id="rId9"/>
    <p:sldId id="285" r:id="rId10"/>
    <p:sldId id="262" r:id="rId11"/>
    <p:sldId id="263" r:id="rId12"/>
    <p:sldId id="264" r:id="rId13"/>
    <p:sldId id="265" r:id="rId14"/>
    <p:sldId id="267" r:id="rId15"/>
    <p:sldId id="275" r:id="rId16"/>
    <p:sldId id="276" r:id="rId17"/>
    <p:sldId id="266" r:id="rId18"/>
    <p:sldId id="277" r:id="rId19"/>
    <p:sldId id="269" r:id="rId20"/>
    <p:sldId id="270" r:id="rId21"/>
    <p:sldId id="278" r:id="rId22"/>
    <p:sldId id="272" r:id="rId23"/>
    <p:sldId id="279" r:id="rId24"/>
    <p:sldId id="280" r:id="rId25"/>
    <p:sldId id="281" r:id="rId26"/>
    <p:sldId id="28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6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2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5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9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6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4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1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8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0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F0AA-6F7B-4380-BB02-B2FD24D474D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2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12122" y="1368461"/>
            <a:ext cx="9793996" cy="3353663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8800" b="1" dirty="0" smtClean="0">
                <a:latin typeface="Segoe Print" panose="02000600000000000000" pitchFamily="2" charset="0"/>
                <a:cs typeface="Aharoni" panose="02010803020104030203" pitchFamily="2" charset="-79"/>
              </a:rPr>
              <a:t>TDM of Cyclosporine </a:t>
            </a:r>
            <a:endParaRPr lang="en-US" sz="8800" b="1" dirty="0">
              <a:latin typeface="Segoe Print" panose="02000600000000000000" pitchFamily="2" charset="0"/>
              <a:cs typeface="Aharoni" panose="02010803020104030203" pitchFamily="2" charset="-79"/>
            </a:endParaRPr>
          </a:p>
        </p:txBody>
      </p:sp>
      <p:sp>
        <p:nvSpPr>
          <p:cNvPr id="3" name="Subtitle 3"/>
          <p:cNvSpPr txBox="1">
            <a:spLocks/>
          </p:cNvSpPr>
          <p:nvPr/>
        </p:nvSpPr>
        <p:spPr>
          <a:xfrm>
            <a:off x="1510352" y="5213510"/>
            <a:ext cx="9144000" cy="8946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REFERENCE: APPLIED CLINICAL PHARMACOKINETICS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by: lecturer HADEEL DELMAN</a:t>
            </a:r>
            <a:endParaRPr lang="en-US" sz="2400" b="1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8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Clearance and half-life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8968"/>
            <a:ext cx="10515600" cy="447284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</a:t>
            </a:r>
            <a:r>
              <a:rPr lang="en-US" sz="3200" b="1" dirty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adults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………  6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mL/min/kg </a:t>
            </a: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Half-life = 10 hours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1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</a:t>
            </a:r>
            <a:r>
              <a:rPr lang="en-US" sz="3200" b="1" dirty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children (≤16 years old)……….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10 mL/min/kg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Half-life = 6 hours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1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for</a:t>
            </a:r>
            <a:r>
              <a:rPr lang="en-US" sz="3200" b="1" dirty="0" smtClean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Patients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with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liver failure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…………..3 mL/min/kg  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Half-life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20 hours.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4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352" y="3371160"/>
            <a:ext cx="10515600" cy="297105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Obesity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does not influence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pharmacokinetics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so doses should be based on ideal body weight for these individuals.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Renal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failure does not change cyclosporine pharmacokinetics, and the drug is not significantly removed by hemodialysis or peritoneal dialysis. </a:t>
            </a:r>
          </a:p>
          <a:p>
            <a:endParaRPr lang="en-US" sz="2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10140" y="1817782"/>
            <a:ext cx="3613532" cy="105761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Vd = 5 L/kg </a:t>
            </a:r>
            <a:endParaRPr lang="en-US" sz="48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052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Volume of Distribution</a:t>
            </a:r>
            <a:endParaRPr lang="en-US" b="1" dirty="0">
              <a:latin typeface="Baskerville Old Face" panose="02020602080505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50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</a:rPr>
              <a:t>Initial Dosage Determination Methods 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513" y="2222232"/>
            <a:ext cx="8901629" cy="351755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Pharmacokinetic Dosing Method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2- Literature-Based Recommended Dosing </a:t>
            </a:r>
          </a:p>
        </p:txBody>
      </p:sp>
    </p:spTree>
    <p:extLst>
      <p:ext uri="{BB962C8B-B14F-4D97-AF65-F5344CB8AC3E}">
        <p14:creationId xmlns:p14="http://schemas.microsoft.com/office/powerpoint/2010/main" val="21426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5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Pharmacokinetic Dosing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4053"/>
            <a:ext cx="10515600" cy="418290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1-Clearance estimate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adult……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……….. 6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mL/min/kg. 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Children (≤16 years old) .…….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10 mL/min/kg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Patients with liver failure …….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 mL/min/kg.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4000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</a:t>
            </a:r>
            <a:r>
              <a:rPr lang="en-US" sz="4000" b="1" u="sng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should be converted to L/hr.</a:t>
            </a:r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× Kg × 60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/1000 </a:t>
            </a:r>
          </a:p>
        </p:txBody>
      </p:sp>
    </p:spTree>
    <p:extLst>
      <p:ext uri="{BB962C8B-B14F-4D97-AF65-F5344CB8AC3E}">
        <p14:creationId xmlns:p14="http://schemas.microsoft.com/office/powerpoint/2010/main" val="334323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4573"/>
            <a:ext cx="10515600" cy="6057033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u="sng" dirty="0">
                <a:solidFill>
                  <a:srgbClr val="C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2</a:t>
            </a:r>
            <a:r>
              <a:rPr lang="en-US" sz="4000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-Selection </a:t>
            </a:r>
            <a:r>
              <a:rPr lang="en-US" sz="4000" b="1" u="sng" dirty="0">
                <a:solidFill>
                  <a:srgbClr val="C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of pharmacokinetic </a:t>
            </a:r>
            <a:r>
              <a:rPr lang="en-US" sz="4000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equations:</a:t>
            </a:r>
            <a:endParaRPr lang="en-US" sz="4000" b="1" u="sng" dirty="0">
              <a:solidFill>
                <a:srgbClr val="C00000"/>
              </a:solidFill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[F (D/τ)] / CL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or                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600" b="1" dirty="0">
                <a:cs typeface="Arabic Typesetting" panose="03020402040406030203" pitchFamily="66" charset="-78"/>
              </a:rPr>
              <a:t>τ) /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600" b="1" dirty="0">
                <a:cs typeface="Arabic Typesetting" panose="03020402040406030203" pitchFamily="66" charset="-78"/>
              </a:rPr>
              <a:t>τ</a:t>
            </a:r>
            <a:r>
              <a:rPr lang="el-GR" sz="3600" b="1" dirty="0" smtClean="0">
                <a:cs typeface="Arabic Typesetting" panose="03020402040406030203" pitchFamily="66" charset="-78"/>
              </a:rPr>
              <a:t>)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</a:t>
            </a:r>
            <a:r>
              <a:rPr lang="el-GR" sz="3600" b="1" dirty="0" smtClean="0"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I.V intermittent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infusion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CL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……. for contiueous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I.V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infusion </a:t>
            </a:r>
          </a:p>
          <a:p>
            <a:pPr>
              <a:lnSpc>
                <a:spcPct val="100000"/>
              </a:lnSpc>
            </a:pPr>
            <a:endParaRPr lang="en-US" sz="24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in ng/mL=</a:t>
            </a:r>
            <a:r>
              <a:rPr lang="el-GR" sz="3600" b="1" dirty="0" smtClean="0">
                <a:cs typeface="Arabic Typesetting" panose="03020402040406030203" pitchFamily="66" charset="-78"/>
              </a:rPr>
              <a:t>μ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/L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12 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hr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….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adult and I.V injection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0.3 (bioavailability fraction for the oral dosage form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30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% for most patient populations and oral dosage forms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63498" y="2214390"/>
            <a:ext cx="1972019" cy="1740666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0</a:t>
            </a:r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=D/</a:t>
            </a:r>
            <a:r>
              <a:rPr lang="el-GR" sz="3600" b="1" dirty="0" smtClean="0">
                <a:solidFill>
                  <a:schemeClr val="tx1"/>
                </a:solidFill>
                <a:cs typeface="Arabic Typesetting" panose="03020402040406030203" pitchFamily="66" charset="-78"/>
              </a:rPr>
              <a:t>τ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9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4102"/>
            <a:ext cx="10515600" cy="2135007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1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HO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patient 2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days post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transplant surgery.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The patient’s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liver function tests are normal. Suggest an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initial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 dose designed to achieve a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steady-state cyclosporine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trough blood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concentration equal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to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250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88965"/>
            <a:ext cx="10515600" cy="370822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for adult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…………….. 6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mL/min/kg. </a:t>
            </a:r>
          </a:p>
          <a:p>
            <a:pPr>
              <a:lnSpc>
                <a:spcPct val="100000"/>
              </a:lnSpc>
            </a:pPr>
            <a:r>
              <a:rPr lang="sv-SE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6 mL/min/kg ⋅ 75 </a:t>
            </a:r>
            <a:r>
              <a:rPr lang="sv-SE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kg</a:t>
            </a:r>
            <a:r>
              <a:rPr lang="sv-SE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pt-BR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(60 </a:t>
            </a:r>
            <a:r>
              <a:rPr lang="pt-B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min/h / 1000 mL/L) = 27 </a:t>
            </a:r>
            <a:r>
              <a:rPr lang="pt-BR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L/h</a:t>
            </a:r>
          </a:p>
          <a:p>
            <a:pPr marL="0" indent="0">
              <a:lnSpc>
                <a:spcPct val="100000"/>
              </a:lnSpc>
              <a:buNone/>
            </a:pPr>
            <a:endParaRPr lang="pt-BR" sz="2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=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(250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⋅ 27 L/h ⋅ 12 h) / (0.3 ⋅ 1000 μg/mg)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=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270 mg, rounded to 300 mg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every 12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hours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IQ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ar-IQ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ملاحظة: </a:t>
            </a:r>
            <a:r>
              <a:rPr lang="ar-IQ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هذه المسئلة تم اعطاء التركيز </a:t>
            </a:r>
            <a:r>
              <a:rPr lang="ar-IQ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المطلوب</a:t>
            </a:r>
            <a:endParaRPr lang="en-US" sz="36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31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Same patient as in example 1,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now compute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an initial dose using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cyclosporine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2419"/>
            <a:ext cx="10515600" cy="4174543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  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200" b="1" dirty="0" smtClean="0">
                <a:cs typeface="Arabic Typesetting" panose="03020402040406030203" pitchFamily="66" charset="-78"/>
              </a:rPr>
              <a:t>τ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….. For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I.V intermittent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infusion</a:t>
            </a:r>
          </a:p>
          <a:p>
            <a:pPr marL="0" indent="0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l-GR" sz="3200" b="1" dirty="0" smtClean="0"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l-GR" sz="3200" b="1" dirty="0" smtClean="0">
                <a:cs typeface="Arabic Typesetting" panose="03020402040406030203" pitchFamily="66" charset="-78"/>
              </a:rPr>
              <a:t>=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(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250 μg/L ⋅ 27 L/h ⋅ 12 h) / (1000 μg/mg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81 mg, rounded to 75 mg every 12 hours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   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…..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contiueous I.V infusion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(250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⋅ 27 L/h) / (1000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= 6.8 mg/h, rounded to 7 mg/h.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813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Baskerville Old Face" panose="02020602080505020303" pitchFamily="18" charset="0"/>
              </a:rPr>
              <a:t>Literature-Based Recommended Dosing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602" y="2192357"/>
            <a:ext cx="10069417" cy="398460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  <a:p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Oral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doses of 8–18 mg/kg/d</a:t>
            </a:r>
          </a:p>
          <a:p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doses of 3–6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mg/kg/d</a:t>
            </a:r>
          </a:p>
          <a:p>
            <a:endParaRPr lang="en-US" sz="4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obese individuals (&gt;30% over ideal body weight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use ideal body weight.</a:t>
            </a:r>
            <a:endParaRPr lang="en-US" sz="4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818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88231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3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HO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patient 2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days post transplant surgery. The patient’s liver function tests are normal. Suggest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an </a:t>
            </a:r>
            <a:r>
              <a:rPr lang="en-US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initial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cyclosporine dose designed to achieve a steady-state cyclosporine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trough blood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concentration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within the therapeutic range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0829"/>
            <a:ext cx="10515600" cy="3888954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oral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doses of 8–18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mg/kg/d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Dose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8 mg/kg/d ⋅ 75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kg = 600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mg/d or 300 mg every 12 hours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intravenous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doses of 3–6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mg/kg/d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Dose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3 mg/kg/d ⋅ 75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kg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225 mg/d,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rounded to 200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mg/d or 100 mg every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12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hours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IQ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>
              <a:buNone/>
            </a:pPr>
            <a:r>
              <a:rPr lang="ar-IQ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ملاحظة: في هذه المسئلة </a:t>
            </a:r>
            <a:r>
              <a:rPr lang="ar-IQ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لم يعطى </a:t>
            </a:r>
            <a:r>
              <a:rPr lang="ar-IQ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التركيز </a:t>
            </a:r>
            <a:endParaRPr lang="en-US" sz="36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>
              <a:buNone/>
            </a:pP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25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5815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Baskerville Old Face" panose="02020602080505020303" pitchFamily="18" charset="0"/>
              </a:rPr>
              <a:t>Use of cyclosporine concentrations </a:t>
            </a:r>
            <a:r>
              <a:rPr lang="en-US" b="1" dirty="0" smtClean="0"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latin typeface="Baskerville Old Face" panose="02020602080505020303" pitchFamily="18" charset="0"/>
              </a:rPr>
            </a:br>
            <a:r>
              <a:rPr lang="en-US" b="1" dirty="0" smtClean="0">
                <a:latin typeface="Baskerville Old Face" panose="02020602080505020303" pitchFamily="18" charset="0"/>
              </a:rPr>
              <a:t>to </a:t>
            </a:r>
            <a:r>
              <a:rPr lang="en-US" b="1" dirty="0">
                <a:latin typeface="Baskerville Old Face" panose="02020602080505020303" pitchFamily="18" charset="0"/>
              </a:rPr>
              <a:t>alter doses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9589" y="3173834"/>
            <a:ext cx="8372821" cy="272770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1-Linear Pharmacokinetics Method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2-Pharmacokinetic Parameter Method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40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123440"/>
            <a:ext cx="9753600" cy="5486400"/>
          </a:xfrm>
          <a:prstGeom prst="rect">
            <a:avLst/>
          </a:prstGeom>
        </p:spPr>
      </p:pic>
      <p:sp>
        <p:nvSpPr>
          <p:cNvPr id="4" name="AutoShape 2" descr="Neoral sandimmune cap 100 mg - MagicPills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365125"/>
            <a:ext cx="10515600" cy="66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sz="4900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Cyclosporine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7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672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</a:rPr>
              <a:t>Linear Pharmacokinetics Method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8625" y="2467778"/>
            <a:ext cx="7061813" cy="269913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</a:t>
            </a: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4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4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4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r>
              <a:rPr lang="en-US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4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4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endParaRPr lang="en-US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</a:t>
            </a:r>
            <a:r>
              <a:rPr lang="en-US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(</a:t>
            </a:r>
            <a:r>
              <a:rPr lang="en-US" sz="4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4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4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4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4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endParaRPr lang="en-US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80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3177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5A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LK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recipient who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is receiving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400 mg every 12 hours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 capsules. He has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normal liver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function. The current steady-state cyclosporine blood concentration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equals </a:t>
            </a:r>
            <a:r>
              <a:rPr lang="en-US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375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Compute a cyclosporine dose that will provide a steady-state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concentration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200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09418"/>
            <a:ext cx="10515600" cy="316754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Dnew = (</a:t>
            </a:r>
            <a:r>
              <a:rPr lang="en-US" sz="40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40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40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(200 ng/mL / 375 ng/mL) 800 mg/d</a:t>
            </a: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=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427 mg/d, rounded to 400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mg/d</a:t>
            </a:r>
          </a:p>
          <a:p>
            <a:endParaRPr lang="en-US" dirty="0"/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new suggested dose would be 400 mg/d or 200 mg every 12 hours of cyclosporine</a:t>
            </a:r>
          </a:p>
        </p:txBody>
      </p:sp>
      <p:sp>
        <p:nvSpPr>
          <p:cNvPr id="8" name="Arc 7"/>
          <p:cNvSpPr/>
          <p:nvPr/>
        </p:nvSpPr>
        <p:spPr>
          <a:xfrm>
            <a:off x="5938093" y="3569465"/>
            <a:ext cx="616944" cy="738130"/>
          </a:xfrm>
          <a:prstGeom prst="arc">
            <a:avLst>
              <a:gd name="adj1" fmla="val 16200000"/>
              <a:gd name="adj2" fmla="val 16067119"/>
            </a:avLst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2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20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</a:rPr>
              <a:t>Pharmacokinetic Parameter Method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0375"/>
            <a:ext cx="10515600" cy="457144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It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allows the computation of an individual’s own, unique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pharmacokinetic constants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(actual CL) and uses those to calculate a dose that achieves desired cyclosporine concentrations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[F (D/</a:t>
            </a:r>
            <a:r>
              <a:rPr lang="el-GR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τ)] /</a:t>
            </a:r>
            <a:r>
              <a:rPr lang="el-GR" sz="4000" b="1" dirty="0" smtClean="0">
                <a:solidFill>
                  <a:srgbClr val="C00000"/>
                </a:solidFill>
                <a:cs typeface="Arabic Typesetting" panose="03020402040406030203" pitchFamily="66" charset="-78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or           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(D/</a:t>
            </a:r>
            <a:r>
              <a:rPr lang="el-GR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endParaRPr lang="en-US" sz="40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Cl 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sz="32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Then calculate the new dose using initial dose determination equations.</a:t>
            </a:r>
          </a:p>
        </p:txBody>
      </p:sp>
    </p:spTree>
    <p:extLst>
      <p:ext uri="{BB962C8B-B14F-4D97-AF65-F5344CB8AC3E}">
        <p14:creationId xmlns:p14="http://schemas.microsoft.com/office/powerpoint/2010/main" val="33346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564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7 LK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recipient who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is receiving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400 mg every 12 hours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 capsules. He has normal liver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function. The current steady-state cyclosporine blood concentration equals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375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Compute a cyclosporine dose that will provide a steady-state concentration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200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77807"/>
            <a:ext cx="10058400" cy="392214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[F(D/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τ)] / 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[0.3 ⋅ (400 mg/12 h) ⋅ 1000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g/mg] / (375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26.7 L/h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(200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 26.7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L/h ⋅ 12h) / (0.3 ⋅ 1000 μg/mg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214 mg, rounded to 200 mg every 12 hours.</a:t>
            </a:r>
          </a:p>
        </p:txBody>
      </p:sp>
    </p:spTree>
    <p:extLst>
      <p:ext uri="{BB962C8B-B14F-4D97-AF65-F5344CB8AC3E}">
        <p14:creationId xmlns:p14="http://schemas.microsoft.com/office/powerpoint/2010/main" val="244840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1508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8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FD is a 60-year-old, 85-kg (6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 in) male liver transplant patient who is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receiving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75 mg every 12 hours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intravenous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cyclosporine. The current steady-state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cyclosporine concentration equals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215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Compute a cyclosporine dose that will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provide a steady-state concentration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350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687" y="2588964"/>
            <a:ext cx="9970266" cy="358799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(D/</a:t>
            </a:r>
            <a:r>
              <a:rPr lang="el-G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[(75 mg/12 h) ⋅ 1000 </a:t>
            </a:r>
            <a:r>
              <a:rPr lang="el-GR" sz="3200" b="1" dirty="0">
                <a:cs typeface="Arabic Typesetting" panose="03020402040406030203" pitchFamily="66" charset="-78"/>
              </a:rPr>
              <a:t>μ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g/mg] / (215 </a:t>
            </a:r>
            <a:r>
              <a:rPr lang="el-GR" sz="3200" b="1" dirty="0">
                <a:cs typeface="Arabic Typesetting" panose="03020402040406030203" pitchFamily="66" charset="-78"/>
              </a:rPr>
              <a:t>μ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29.1 L/h. 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l-GR" sz="3200" b="1" dirty="0" smtClean="0">
                <a:cs typeface="Arabic Typesetting" panose="03020402040406030203" pitchFamily="66" charset="-78"/>
              </a:rPr>
              <a:t> </a:t>
            </a:r>
            <a:r>
              <a:rPr lang="el-G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(350 μ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 29.1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L/h ⋅ 12h) / 1000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μg/mg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122 mg, rounded to 125 mg every 12 hours.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142342" y="3613533"/>
            <a:ext cx="1156771" cy="471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31315" y="3799068"/>
            <a:ext cx="1680072" cy="5728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For unit conversion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632372" y="4434493"/>
            <a:ext cx="638979" cy="492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3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the patient in example 8 received cyclosporine as a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infusion at a rate of</a:t>
            </a:r>
            <a:b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6 mg/h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the equivalent clearance and dosage adjustment computations would be: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771" y="2037143"/>
            <a:ext cx="9937216" cy="426450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(6 mg/h ⋅ 1000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g/mg) / (215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27.9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L/h</a:t>
            </a:r>
          </a:p>
          <a:p>
            <a:pPr marL="0" indent="0">
              <a:buNone/>
            </a:pPr>
            <a:endParaRPr lang="en-US" sz="2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(350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⋅ 27.9 L/h) / (1000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9.8 mg/h, rounded to 10 mg/h</a:t>
            </a:r>
          </a:p>
        </p:txBody>
      </p:sp>
    </p:spTree>
    <p:extLst>
      <p:ext uri="{BB962C8B-B14F-4D97-AF65-F5344CB8AC3E}">
        <p14:creationId xmlns:p14="http://schemas.microsoft.com/office/powerpoint/2010/main" val="40692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857" y="2148289"/>
            <a:ext cx="9201875" cy="2030171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Algerian" panose="04020705040A02060702" pitchFamily="82" charset="0"/>
              </a:rPr>
              <a:t>Thank you</a:t>
            </a:r>
            <a:endParaRPr lang="en-US" sz="96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2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66219"/>
            <a:ext cx="10515600" cy="142447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Therapeutic </a:t>
            </a:r>
            <a:r>
              <a:rPr lang="en-US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and Toxic </a:t>
            </a:r>
            <a:r>
              <a:rPr lang="en-US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Concentrations </a:t>
            </a:r>
            <a:endParaRPr lang="en-US" dirty="0">
              <a:latin typeface="Baskerville Old Face" panose="02020602080505020303" pitchFamily="18" charset="0"/>
              <a:cs typeface="Aharoni" panose="02010803020104030203" pitchFamily="2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181340"/>
            <a:ext cx="10515600" cy="4098274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therapeutic range of cyclosporine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depend on: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type of assay used to measure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concentration.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blood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serum concentrations are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determined. 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endParaRPr lang="en-US" sz="1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Because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is bound to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RBCs,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blood concentrations are higher than simultaneously measured serum or plasma concentrations.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82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022" y="92597"/>
            <a:ext cx="11556607" cy="665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6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096" y="429658"/>
            <a:ext cx="10895682" cy="6183808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Desired cyclosporine concentrations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 time of administration differ 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between the various types of organ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transplants:</a:t>
            </a:r>
            <a:endParaRPr lang="en-US" sz="3600" b="1" dirty="0" smtClean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renal transplant patients:               </a:t>
            </a:r>
          </a:p>
          <a:p>
            <a:pPr algn="just">
              <a:lnSpc>
                <a:spcPct val="100000"/>
              </a:lnSpc>
            </a:pP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Delay cyclosporine therapy for a few days or until the kidney begins functioning to avoid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unwanted effects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on the newly transplanted organ. {cyclosporine can cause nephrotoxicity}.</a:t>
            </a:r>
          </a:p>
          <a:p>
            <a:pPr algn="just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Use lower cyclosporine concentrations to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avoid toxicity in the new renal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graft.</a:t>
            </a:r>
          </a:p>
          <a:p>
            <a:pPr algn="just"/>
            <a:endParaRPr lang="en-US" sz="14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patients with poor kidney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function:</a:t>
            </a:r>
          </a:p>
          <a:p>
            <a:pPr algn="just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Held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until after transplantation to avoid nephrotoxicity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0" indent="0" algn="just">
              <a:buNone/>
            </a:pPr>
            <a:endParaRPr lang="en-US" sz="8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other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solid organ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transplant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patients:</a:t>
            </a:r>
          </a:p>
          <a:p>
            <a:pPr algn="just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Therapy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may be started several hours (4–12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hours)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before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surgery.</a:t>
            </a: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64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875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Basic Clinical Pharmacokinetic Parameters </a:t>
            </a:r>
            <a:br>
              <a:rPr lang="en-US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</a:br>
            <a:endParaRPr lang="en-US" b="1" dirty="0">
              <a:latin typeface="Baskerville Old Face" panose="02020602080505020303" pitchFamily="18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793" y="2192358"/>
            <a:ext cx="11082967" cy="421596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almost completely (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&gt;99%) eliminated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by </a:t>
            </a:r>
            <a:r>
              <a:rPr lang="en-US" sz="36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hepatic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metabolism.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a low-to-moderate (~30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%) hepatic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extraction ratio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drug. 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Its hepatic clearance is influenced by unbound fraction in the blood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fB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), intrinsic clearance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Cl′int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), and liver blood flow (LBF). </a:t>
            </a:r>
          </a:p>
        </p:txBody>
      </p:sp>
    </p:spTree>
    <p:extLst>
      <p:ext uri="{BB962C8B-B14F-4D97-AF65-F5344CB8AC3E}">
        <p14:creationId xmlns:p14="http://schemas.microsoft.com/office/powerpoint/2010/main" val="362410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latin typeface="Baskerville Old Face" panose="02020602080505020303" pitchFamily="18" charset="0"/>
                <a:cs typeface="Aharoni" panose="02010803020104030203" pitchFamily="2" charset="-79"/>
              </a:rPr>
              <a:t>variability of cyclosporine conc.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4389"/>
            <a:ext cx="10515600" cy="396257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There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a large amount of </a:t>
            </a:r>
            <a:r>
              <a:rPr lang="en-US" sz="4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intrasubject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variability in cyclosporine concentrations obtained on a day-to-day basis, even when the patient should be at steady state. There are many reasons for this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variability: 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has low water solubility, </a:t>
            </a:r>
          </a:p>
          <a:p>
            <a:pPr lvl="0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Its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gastrointestinal absorption can be influenced by many variables.</a:t>
            </a:r>
          </a:p>
          <a:p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74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588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Versions of cyclosporine</a:t>
            </a:r>
            <a:endParaRPr lang="en-US" b="1" dirty="0">
              <a:latin typeface="Baskerville Old Face" panose="02020602080505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5749"/>
            <a:ext cx="10515600" cy="461606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1- Original dosage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form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Sandimmune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Novartis), </a:t>
            </a:r>
          </a:p>
          <a:p>
            <a:pPr marL="0" indent="0" algn="just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The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modified formulations, microemulsion (Neoral, Novartis)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- Absorbed faster (shorter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max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),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- Greater extent (higher AUC and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max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and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- More consistently (decreased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intrapatient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and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interpatient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variability). </a:t>
            </a:r>
          </a:p>
          <a:p>
            <a:pPr marL="0" indent="0" algn="just">
              <a:buNone/>
            </a:pP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just">
              <a:buNone/>
            </a:pP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They are not considered bioequivalent formulations and therefore should not be used interchangeably.</a:t>
            </a:r>
          </a:p>
          <a:p>
            <a:pPr marL="0" indent="0" algn="just">
              <a:buNone/>
            </a:pP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19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1513"/>
            <a:ext cx="10515600" cy="1988791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Microemulsion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version of the drug (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Neoral)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was marketed to improve bioavailability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via reducing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absorption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variability (10–30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% for Neoral versus 16–38% for </a:t>
            </a:r>
            <a:r>
              <a:rPr lang="en-US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Sandimmune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76143"/>
            <a:ext cx="10515600" cy="114418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Original version vs. microemulsion version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162566"/>
            <a:ext cx="10515600" cy="21426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available as capsules and solution in regular (25-mg, 50-mg, and 100-mg capsules; 100-mg/mL solution) and micro emulsion (25-mg and 100-mg capsules; 100-mg/mL solution) form. As well as for intravenous administration  50 mg/</a:t>
            </a:r>
            <a:r>
              <a:rPr lang="en-US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789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1460</Words>
  <Application>Microsoft Office PowerPoint</Application>
  <PresentationFormat>Widescreen</PresentationFormat>
  <Paragraphs>141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Arial Unicode MS</vt:lpstr>
      <vt:lpstr>Aharoni</vt:lpstr>
      <vt:lpstr>Algerian</vt:lpstr>
      <vt:lpstr>Andalus</vt:lpstr>
      <vt:lpstr>Angsana New</vt:lpstr>
      <vt:lpstr>Arabic Typesetting</vt:lpstr>
      <vt:lpstr>Arial</vt:lpstr>
      <vt:lpstr>Baskerville Old Face</vt:lpstr>
      <vt:lpstr>Calibri</vt:lpstr>
      <vt:lpstr>Calibri Light</vt:lpstr>
      <vt:lpstr>Segoe Print</vt:lpstr>
      <vt:lpstr>Wingdings</vt:lpstr>
      <vt:lpstr>Office Theme</vt:lpstr>
      <vt:lpstr>TDM of Cyclosporine </vt:lpstr>
      <vt:lpstr>Cyclosporine…</vt:lpstr>
      <vt:lpstr>Therapeutic and Toxic Concentrations </vt:lpstr>
      <vt:lpstr>PowerPoint Presentation</vt:lpstr>
      <vt:lpstr>PowerPoint Presentation</vt:lpstr>
      <vt:lpstr> Basic Clinical Pharmacokinetic Parameters  </vt:lpstr>
      <vt:lpstr>variability of cyclosporine conc.</vt:lpstr>
      <vt:lpstr>Versions of cyclosporine</vt:lpstr>
      <vt:lpstr>Original version vs. microemulsion version </vt:lpstr>
      <vt:lpstr>Clearance and half-life </vt:lpstr>
      <vt:lpstr>Volume of Distribution</vt:lpstr>
      <vt:lpstr>Initial Dosage Determination Methods </vt:lpstr>
      <vt:lpstr>Pharmacokinetic Dosing Method </vt:lpstr>
      <vt:lpstr>PowerPoint Presentation</vt:lpstr>
      <vt:lpstr>Example 1 HO is a 50-year-old, 75-kg (5 ft 10 in) male renal transplant patient 2 days post transplant surgery. The patient’s liver function tests are normal. Suggest an initial oral cyclosporine dose designed to achieve a steady-state cyclosporine trough blood concentration equal to 250 ng/mL. </vt:lpstr>
      <vt:lpstr>Same patient as in example 1, now compute an initial dose using intravenous cyclosporine.</vt:lpstr>
      <vt:lpstr>Literature-Based Recommended Dosing</vt:lpstr>
      <vt:lpstr>Example 3 HO is a 50-year-old, 75-kg (5 ft 10 in) male renal transplant patient 2 days post transplant surgery. The patient’s liver function tests are normal. Suggest an initial oral cyclosporine dose designed to achieve a steady-state cyclosporine trough blood concentration within the therapeutic range.</vt:lpstr>
      <vt:lpstr>Use of cyclosporine concentrations  to alter doses</vt:lpstr>
      <vt:lpstr>Linear Pharmacokinetics Method</vt:lpstr>
      <vt:lpstr>Example 5A LK is a 50-year-old, 75-kg (5 ft 10 in) male renal transplant recipient who is receiving 400 mg every 12 hours of oral cyclosporine capsules. He has normal liver function. The current steady-state cyclosporine blood concentration equals 375 ng/mL. Compute a cyclosporine dose that will provide a steady-state concentration of 200 ng/mL.</vt:lpstr>
      <vt:lpstr>Pharmacokinetic Parameter Method</vt:lpstr>
      <vt:lpstr>Example 7 LK is a 50-year-old, 75-kg (5 ft 10 in) male renal transplant recipient who is receiving 400 mg every 12 hours of oral cyclosporine capsules. He has normal liver function. The current steady-state cyclosporine blood concentration equals 375 ng/mL. Compute a cyclosporine dose that will provide a steady-state concentration of 200 ng/mL.</vt:lpstr>
      <vt:lpstr>Example 8 FD is a 60-year-old, 85-kg (6 ft 1 in) male liver transplant patient who is receiving 75 mg every 12 hours of intravenous cyclosporine. The current steady-state cyclosporine concentration equals 215 ng/mL. Compute a cyclosporine dose that will provide a steady-state concentration of 350 ng/mL.</vt:lpstr>
      <vt:lpstr>If the patient in example 8 received cyclosporine as a continuous infusion at a rate of 6 mg/h, the equivalent clearance and dosage adjustment computations would be: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Cyclosporine </dc:title>
  <dc:creator>HP HADEEL</dc:creator>
  <cp:lastModifiedBy>saif mousa</cp:lastModifiedBy>
  <cp:revision>50</cp:revision>
  <dcterms:created xsi:type="dcterms:W3CDTF">2019-04-27T14:47:32Z</dcterms:created>
  <dcterms:modified xsi:type="dcterms:W3CDTF">2020-06-26T12:19:57Z</dcterms:modified>
</cp:coreProperties>
</file>