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273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322" r:id="rId19"/>
    <p:sldId id="291" r:id="rId20"/>
    <p:sldId id="316" r:id="rId21"/>
    <p:sldId id="292" r:id="rId22"/>
    <p:sldId id="328" r:id="rId23"/>
    <p:sldId id="293" r:id="rId24"/>
    <p:sldId id="294" r:id="rId25"/>
    <p:sldId id="295" r:id="rId26"/>
    <p:sldId id="296" r:id="rId27"/>
    <p:sldId id="297" r:id="rId28"/>
    <p:sldId id="315" r:id="rId29"/>
    <p:sldId id="329" r:id="rId30"/>
    <p:sldId id="331" r:id="rId31"/>
    <p:sldId id="299" r:id="rId32"/>
    <p:sldId id="300" r:id="rId33"/>
    <p:sldId id="317" r:id="rId34"/>
    <p:sldId id="333" r:id="rId35"/>
    <p:sldId id="303" r:id="rId36"/>
    <p:sldId id="335" r:id="rId37"/>
    <p:sldId id="334" r:id="rId38"/>
    <p:sldId id="304" r:id="rId39"/>
    <p:sldId id="305" r:id="rId40"/>
    <p:sldId id="306" r:id="rId41"/>
    <p:sldId id="307" r:id="rId42"/>
    <p:sldId id="311" r:id="rId43"/>
    <p:sldId id="312" r:id="rId44"/>
    <p:sldId id="309" r:id="rId45"/>
    <p:sldId id="310" r:id="rId46"/>
    <p:sldId id="324" r:id="rId47"/>
    <p:sldId id="326" r:id="rId48"/>
    <p:sldId id="327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9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i="1" dirty="0" smtClean="0"/>
              <a:t>Aminoglycosides</a:t>
            </a:r>
            <a:endParaRPr lang="en-US" sz="7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Assistant lecturer :</a:t>
            </a:r>
          </a:p>
          <a:p>
            <a:r>
              <a:rPr lang="en-US" sz="5400" b="1" i="1" dirty="0">
                <a:solidFill>
                  <a:srgbClr val="FF0000"/>
                </a:solidFill>
              </a:rPr>
              <a:t>Noor Wafaa Hashim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0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Once daily dosage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daily administration of aminoglycosides is </a:t>
            </a:r>
            <a:r>
              <a:rPr lang="en-US" dirty="0" smtClean="0"/>
              <a:t>more convenient</a:t>
            </a:r>
            <a:r>
              <a:rPr lang="en-US" dirty="0"/>
              <a:t>, provides adequate serum concentrations, and </a:t>
            </a:r>
            <a:r>
              <a:rPr lang="en-US" dirty="0" smtClean="0"/>
              <a:t>in many </a:t>
            </a:r>
            <a:r>
              <a:rPr lang="en-US" dirty="0"/>
              <a:t>cases has largely superseded multiple daily </a:t>
            </a:r>
            <a:r>
              <a:rPr lang="en-US" dirty="0" smtClean="0"/>
              <a:t>dose regimens </a:t>
            </a:r>
            <a:r>
              <a:rPr lang="en-US" dirty="0"/>
              <a:t>(given in 2–3 divided doses during the 24 hours</a:t>
            </a:r>
            <a:r>
              <a:rPr lang="en-US" dirty="0" smtClean="0"/>
              <a:t>). Local </a:t>
            </a:r>
            <a:r>
              <a:rPr lang="en-US" dirty="0"/>
              <a:t>guidelines on dosage and serum concentrations </a:t>
            </a:r>
            <a:r>
              <a:rPr lang="en-US" dirty="0" smtClean="0"/>
              <a:t>should be consulted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1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once-daily, high-dose regimen of </a:t>
            </a:r>
            <a:r>
              <a:rPr lang="en-US" dirty="0" smtClean="0"/>
              <a:t>an aminoglycoside </a:t>
            </a:r>
            <a:r>
              <a:rPr lang="en-US" dirty="0"/>
              <a:t>should be </a:t>
            </a:r>
            <a:r>
              <a:rPr lang="en-US" dirty="0">
                <a:solidFill>
                  <a:srgbClr val="FF0000"/>
                </a:solidFill>
              </a:rPr>
              <a:t>avoided </a:t>
            </a:r>
            <a:r>
              <a:rPr lang="en-US" dirty="0"/>
              <a:t>in patients with endocarditis due to Gram-positive bacteria, </a:t>
            </a:r>
            <a:r>
              <a:rPr lang="en-US" dirty="0">
                <a:solidFill>
                  <a:srgbClr val="FF0000"/>
                </a:solidFill>
              </a:rPr>
              <a:t>HACEK</a:t>
            </a:r>
            <a:r>
              <a:rPr lang="en-US" dirty="0"/>
              <a:t> endocarditis, burns of more than 20% of the total body surface area, or creatinine clearance less than 20 mL/minute. There is insufficient evidence to recommend a once daily, high-dose regimen of an aminoglycoside in pregnancy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HACEK</a:t>
            </a:r>
            <a:r>
              <a:rPr lang="en-US" dirty="0" smtClean="0"/>
              <a:t>:(</a:t>
            </a:r>
            <a:r>
              <a:rPr lang="en-US" dirty="0" err="1" smtClean="0"/>
              <a:t>Hemophilus,Aggregatibacter,Cardiobacterium,Eikenella,Kingella</a:t>
            </a:r>
            <a:r>
              <a:rPr lang="en-US" dirty="0" smtClean="0"/>
              <a:t> )species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5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en-US" sz="4000" b="1" i="1" dirty="0"/>
              <a:t>Serum concentrations of </a:t>
            </a:r>
            <a:r>
              <a:rPr lang="en-US" sz="4000" b="1" i="1" dirty="0" smtClean="0"/>
              <a:t> Aminoglycosides</a:t>
            </a:r>
            <a:r>
              <a:rPr lang="en-US" b="1" i="1" dirty="0"/>
              <a:t/>
            </a:r>
            <a:br>
              <a:rPr lang="en-US" b="1" i="1" dirty="0"/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Serum </a:t>
            </a:r>
            <a:r>
              <a:rPr lang="en-US" dirty="0"/>
              <a:t>concentration monitoring avoids both excessive </a:t>
            </a:r>
            <a:r>
              <a:rPr lang="en-US" dirty="0" smtClean="0"/>
              <a:t>and subtherapeutic </a:t>
            </a:r>
            <a:r>
              <a:rPr lang="en-US" dirty="0"/>
              <a:t>concentrations thus preventing toxicity </a:t>
            </a:r>
            <a:r>
              <a:rPr lang="en-US" dirty="0" smtClean="0"/>
              <a:t>and ensuring </a:t>
            </a:r>
            <a:r>
              <a:rPr lang="en-US" dirty="0"/>
              <a:t>efficacy. Serum-aminoglycoside </a:t>
            </a:r>
            <a:r>
              <a:rPr lang="en-US" dirty="0" smtClean="0"/>
              <a:t>concentrations should </a:t>
            </a:r>
            <a:r>
              <a:rPr lang="en-US" dirty="0"/>
              <a:t>be monitored </a:t>
            </a:r>
            <a:r>
              <a:rPr lang="en-US" dirty="0" smtClean="0">
                <a:solidFill>
                  <a:srgbClr val="FF0000"/>
                </a:solidFill>
              </a:rPr>
              <a:t>in:</a:t>
            </a:r>
            <a:r>
              <a:rPr lang="en-US" dirty="0" smtClean="0"/>
              <a:t> </a:t>
            </a:r>
            <a:r>
              <a:rPr lang="en-US" dirty="0"/>
              <a:t>patients receiving </a:t>
            </a:r>
            <a:r>
              <a:rPr lang="en-US" dirty="0" smtClean="0"/>
              <a:t>parenteral aminoglycosides </a:t>
            </a:r>
            <a:r>
              <a:rPr lang="en-US" dirty="0"/>
              <a:t>and must be determined in the elderly, </a:t>
            </a:r>
            <a:r>
              <a:rPr lang="en-US" dirty="0" smtClean="0"/>
              <a:t>in obesity</a:t>
            </a:r>
            <a:r>
              <a:rPr lang="en-US" dirty="0"/>
              <a:t>, and in cystic fibrosis, or if high doses are </a:t>
            </a:r>
            <a:r>
              <a:rPr lang="en-US" dirty="0" smtClean="0"/>
              <a:t>being given</a:t>
            </a:r>
            <a:r>
              <a:rPr lang="en-US" dirty="0"/>
              <a:t>, or if there is renal impairment.</a:t>
            </a:r>
          </a:p>
        </p:txBody>
      </p:sp>
    </p:spTree>
    <p:extLst>
      <p:ext uri="{BB962C8B-B14F-4D97-AF65-F5344CB8AC3E}">
        <p14:creationId xmlns:p14="http://schemas.microsoft.com/office/powerpoint/2010/main" val="935321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dirty="0" smtClean="0"/>
              <a:t>CONTRA-INDICATIONS:</a:t>
            </a:r>
            <a:r>
              <a:rPr lang="fr-FR" dirty="0" smtClean="0"/>
              <a:t> </a:t>
            </a:r>
            <a:r>
              <a:rPr lang="fr-FR" dirty="0" err="1"/>
              <a:t>Myasthenia</a:t>
            </a:r>
            <a:r>
              <a:rPr lang="fr-FR" dirty="0"/>
              <a:t> gravis (</a:t>
            </a:r>
            <a:r>
              <a:rPr lang="fr-FR" dirty="0" err="1" smtClean="0"/>
              <a:t>aminoglycosides</a:t>
            </a:r>
            <a:r>
              <a:rPr lang="fr-FR" dirty="0"/>
              <a:t> </a:t>
            </a:r>
            <a:r>
              <a:rPr lang="en-US" dirty="0" smtClean="0"/>
              <a:t>may </a:t>
            </a:r>
            <a:r>
              <a:rPr lang="en-US" dirty="0"/>
              <a:t>impair neuromuscular transmission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CAUTIONS:</a:t>
            </a:r>
            <a:r>
              <a:rPr lang="en-US" dirty="0" smtClean="0"/>
              <a:t> </a:t>
            </a:r>
            <a:r>
              <a:rPr lang="en-US" dirty="0"/>
              <a:t>Care must be taken with dosage (the main </a:t>
            </a:r>
            <a:r>
              <a:rPr lang="en-US" dirty="0" smtClean="0"/>
              <a:t>side effects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aminoglycosides are </a:t>
            </a:r>
            <a:r>
              <a:rPr lang="en-US" dirty="0" smtClean="0"/>
              <a:t>dose-related).Conditions </a:t>
            </a:r>
            <a:r>
              <a:rPr lang="en-US" dirty="0"/>
              <a:t>characterised by muscular </a:t>
            </a:r>
            <a:r>
              <a:rPr lang="en-US" dirty="0" smtClean="0"/>
              <a:t>weakness (aminoglycosides </a:t>
            </a:r>
            <a:r>
              <a:rPr lang="en-US" dirty="0"/>
              <a:t>may impair </a:t>
            </a:r>
            <a:r>
              <a:rPr lang="en-US" dirty="0" smtClean="0"/>
              <a:t>neuromuscular transmission</a:t>
            </a:r>
            <a:r>
              <a:rPr lang="en-US" dirty="0"/>
              <a:t>) . if possible, dehydration should be </a:t>
            </a:r>
            <a:r>
              <a:rPr lang="en-US" dirty="0" smtClean="0"/>
              <a:t>corrected before </a:t>
            </a:r>
            <a:r>
              <a:rPr lang="en-US" dirty="0"/>
              <a:t>starting an aminoglycoside . whenever </a:t>
            </a:r>
            <a:r>
              <a:rPr lang="en-US" dirty="0" smtClean="0"/>
              <a:t>possible, parenteral </a:t>
            </a:r>
            <a:r>
              <a:rPr lang="en-US" dirty="0"/>
              <a:t>treatment should not exceed 7 </a:t>
            </a:r>
            <a:r>
              <a:rPr lang="en-US" dirty="0" smtClean="0"/>
              <a:t>days.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49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SIDE-EFFECTS</a:t>
            </a:r>
            <a:r>
              <a:rPr lang="en-US" dirty="0"/>
              <a:t> </a:t>
            </a:r>
            <a:r>
              <a:rPr lang="en-US" dirty="0" smtClean="0"/>
              <a:t>▶ </a:t>
            </a:r>
            <a:r>
              <a:rPr lang="en-US" dirty="0"/>
              <a:t>Common or very </a:t>
            </a:r>
            <a:r>
              <a:rPr lang="en-US" dirty="0" smtClean="0"/>
              <a:t>common: </a:t>
            </a:r>
            <a:r>
              <a:rPr lang="en-US" dirty="0"/>
              <a:t>Hearing </a:t>
            </a:r>
            <a:r>
              <a:rPr lang="en-US" dirty="0" smtClean="0"/>
              <a:t>impairment.</a:t>
            </a:r>
          </a:p>
          <a:p>
            <a:pPr marL="0" indent="0">
              <a:buNone/>
            </a:pPr>
            <a:r>
              <a:rPr lang="en-US" b="1" dirty="0" smtClean="0"/>
              <a:t>Nephrotoxicity</a:t>
            </a:r>
            <a:r>
              <a:rPr lang="en-US" dirty="0" smtClean="0"/>
              <a:t>: occurs </a:t>
            </a:r>
            <a:r>
              <a:rPr lang="en-US" dirty="0"/>
              <a:t>most commonly in patients with renal </a:t>
            </a:r>
            <a:r>
              <a:rPr lang="en-US" dirty="0" smtClean="0"/>
              <a:t>impairment, who </a:t>
            </a:r>
            <a:r>
              <a:rPr lang="en-US" dirty="0"/>
              <a:t>require reduced doses; monitoring is </a:t>
            </a:r>
            <a:r>
              <a:rPr lang="en-US" dirty="0" smtClean="0"/>
              <a:t>particularly important </a:t>
            </a:r>
            <a:r>
              <a:rPr lang="en-US" dirty="0"/>
              <a:t>in the elderly.</a:t>
            </a:r>
          </a:p>
        </p:txBody>
      </p:sp>
    </p:spTree>
    <p:extLst>
      <p:ext uri="{BB962C8B-B14F-4D97-AF65-F5344CB8AC3E}">
        <p14:creationId xmlns:p14="http://schemas.microsoft.com/office/powerpoint/2010/main" val="3631714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PREGNANCY:</a:t>
            </a:r>
            <a:r>
              <a:rPr lang="en-US" dirty="0" smtClean="0"/>
              <a:t> </a:t>
            </a:r>
            <a:r>
              <a:rPr lang="en-US" dirty="0"/>
              <a:t>There is a risk of auditory or vestibular </a:t>
            </a:r>
            <a:r>
              <a:rPr lang="en-US" dirty="0" smtClean="0"/>
              <a:t>nerve damage </a:t>
            </a:r>
            <a:r>
              <a:rPr lang="en-US" dirty="0"/>
              <a:t>in the infant when aminoglycosides are used </a:t>
            </a:r>
            <a:r>
              <a:rPr lang="en-US" dirty="0" smtClean="0"/>
              <a:t>in the </a:t>
            </a:r>
            <a:r>
              <a:rPr lang="en-US" dirty="0"/>
              <a:t>second and third trimesters of pregnancy. The risk </a:t>
            </a:r>
            <a:r>
              <a:rPr lang="en-US" dirty="0" smtClean="0"/>
              <a:t>is greatest </a:t>
            </a:r>
            <a:r>
              <a:rPr lang="en-US" dirty="0"/>
              <a:t>with streptomycin. The risk is probably very </a:t>
            </a:r>
            <a:r>
              <a:rPr lang="en-US" dirty="0" smtClean="0"/>
              <a:t>small with </a:t>
            </a:r>
            <a:r>
              <a:rPr lang="en-US" dirty="0"/>
              <a:t>gentamicin and tobramycin, but their use should </a:t>
            </a:r>
            <a:r>
              <a:rPr lang="en-US" dirty="0" smtClean="0"/>
              <a:t>be avoided </a:t>
            </a:r>
            <a:r>
              <a:rPr lang="en-US" dirty="0"/>
              <a:t>unless </a:t>
            </a:r>
            <a:r>
              <a:rPr lang="en-US" dirty="0" smtClean="0"/>
              <a:t>essential .Serum aminoglycoside</a:t>
            </a:r>
            <a:r>
              <a:rPr lang="en-US" dirty="0"/>
              <a:t> </a:t>
            </a:r>
            <a:r>
              <a:rPr lang="en-US" dirty="0" smtClean="0"/>
              <a:t>concentration </a:t>
            </a:r>
            <a:r>
              <a:rPr lang="en-US" dirty="0"/>
              <a:t>monitoring is </a:t>
            </a:r>
            <a:r>
              <a:rPr lang="en-US" dirty="0" smtClean="0"/>
              <a:t>essential during pregnancy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68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RENAL IMPAIRMENT: </a:t>
            </a:r>
            <a:r>
              <a:rPr lang="en-US" dirty="0"/>
              <a:t>Excretion of aminoglycosides </a:t>
            </a:r>
            <a:r>
              <a:rPr lang="en-US" dirty="0" smtClean="0"/>
              <a:t>is principally </a:t>
            </a:r>
            <a:r>
              <a:rPr lang="en-US" dirty="0"/>
              <a:t>via the kidney and accumulation occurs in </a:t>
            </a:r>
            <a:r>
              <a:rPr lang="en-US" dirty="0" smtClean="0"/>
              <a:t>renal impairment</a:t>
            </a:r>
            <a:r>
              <a:rPr lang="en-US" dirty="0"/>
              <a:t>. Ototoxicity and nephrotoxicity </a:t>
            </a:r>
            <a:r>
              <a:rPr lang="en-US" dirty="0" smtClean="0"/>
              <a:t>occur commonly </a:t>
            </a:r>
            <a:r>
              <a:rPr lang="en-US" dirty="0"/>
              <a:t>in patients with renal failure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fr-FR" b="1" i="1" dirty="0"/>
              <a:t>INTERACTIONS </a:t>
            </a:r>
            <a:r>
              <a:rPr lang="fr-FR" dirty="0"/>
              <a:t>→ Appendix </a:t>
            </a:r>
            <a:r>
              <a:rPr lang="fr-FR" dirty="0" smtClean="0"/>
              <a:t>1: </a:t>
            </a:r>
            <a:r>
              <a:rPr lang="fr-FR" dirty="0" err="1" smtClean="0"/>
              <a:t>aminoglycosides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8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Amikacin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INDICATIONS</a:t>
            </a:r>
            <a:r>
              <a:rPr lang="ar-IQ" b="1" i="1" dirty="0" smtClean="0"/>
              <a:t> </a:t>
            </a:r>
            <a:r>
              <a:rPr lang="en-US" b="1" i="1" dirty="0" smtClean="0"/>
              <a:t> AND DOSE</a:t>
            </a:r>
            <a:r>
              <a:rPr lang="en-US" dirty="0" smtClean="0"/>
              <a:t> :</a:t>
            </a:r>
            <a:r>
              <a:rPr lang="en-US" dirty="0"/>
              <a:t> </a:t>
            </a:r>
            <a:r>
              <a:rPr lang="en-US" dirty="0" smtClean="0"/>
              <a:t>Serious </a:t>
            </a:r>
            <a:r>
              <a:rPr lang="en-US" dirty="0"/>
              <a:t>Gram-negative infections resistant to </a:t>
            </a:r>
            <a:r>
              <a:rPr lang="en-US" dirty="0" smtClean="0"/>
              <a:t>gentamicin (multiple daily </a:t>
            </a:r>
            <a:r>
              <a:rPr lang="en-US" dirty="0"/>
              <a:t>dose regimen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BY I.M injection or by slow I.V injection or by I.V infusion  15 mg /kg in 2 divided doses </a:t>
            </a:r>
            <a:r>
              <a:rPr lang="en-US" dirty="0"/>
              <a:t>increased </a:t>
            </a:r>
            <a:r>
              <a:rPr lang="en-US" dirty="0" smtClean="0"/>
              <a:t>to 22.5 </a:t>
            </a:r>
            <a:r>
              <a:rPr lang="en-US" dirty="0"/>
              <a:t>mg/kg daily in 3 divided doses for up to 10 </a:t>
            </a:r>
            <a:r>
              <a:rPr lang="en-US" dirty="0" smtClean="0"/>
              <a:t>days, higher </a:t>
            </a:r>
            <a:r>
              <a:rPr lang="en-US" dirty="0"/>
              <a:t>dose to be used in severe </a:t>
            </a:r>
            <a:r>
              <a:rPr lang="en-US" dirty="0" err="1" smtClean="0"/>
              <a:t>infections;maximum</a:t>
            </a:r>
            <a:r>
              <a:rPr lang="en-US" dirty="0"/>
              <a:t> </a:t>
            </a:r>
            <a:r>
              <a:rPr lang="en-US" dirty="0" smtClean="0"/>
              <a:t>1.5 </a:t>
            </a:r>
            <a:r>
              <a:rPr lang="en-US" dirty="0"/>
              <a:t>g per day; maximum 15 g per </a:t>
            </a:r>
            <a:r>
              <a:rPr lang="en-US" dirty="0" smtClean="0"/>
              <a:t>course.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Serious Gram-negative infections resistant to </a:t>
            </a:r>
            <a:r>
              <a:rPr lang="en-US" dirty="0" smtClean="0"/>
              <a:t>gentamicin (once </a:t>
            </a:r>
            <a:r>
              <a:rPr lang="en-US" dirty="0"/>
              <a:t>daily dose regimen</a:t>
            </a:r>
            <a:r>
              <a:rPr lang="en-US" dirty="0" smtClean="0"/>
              <a:t>) by I.V infusion </a:t>
            </a:r>
            <a:r>
              <a:rPr lang="en-US" dirty="0"/>
              <a:t> </a:t>
            </a:r>
            <a:r>
              <a:rPr lang="en-US" dirty="0" smtClean="0"/>
              <a:t>▶ </a:t>
            </a:r>
            <a:r>
              <a:rPr lang="en-US" dirty="0"/>
              <a:t>Adult: Initially 15 mg/kg (max. per dose 1.5 g </a:t>
            </a:r>
            <a:r>
              <a:rPr lang="en-US" dirty="0" smtClean="0"/>
              <a:t>once daily</a:t>
            </a:r>
            <a:r>
              <a:rPr lang="en-US" dirty="0"/>
              <a:t>), dose to be adjusted according to </a:t>
            </a:r>
            <a:r>
              <a:rPr lang="en-US" dirty="0" smtClean="0"/>
              <a:t>serum </a:t>
            </a:r>
            <a:r>
              <a:rPr lang="en-US" dirty="0" err="1" smtClean="0"/>
              <a:t>amikacin</a:t>
            </a:r>
            <a:r>
              <a:rPr lang="en-US" dirty="0"/>
              <a:t> </a:t>
            </a:r>
            <a:r>
              <a:rPr lang="en-US" dirty="0" smtClean="0"/>
              <a:t>concentration</a:t>
            </a:r>
            <a:r>
              <a:rPr lang="en-US" dirty="0"/>
              <a:t>; maximum 15 g per </a:t>
            </a:r>
            <a:r>
              <a:rPr lang="en-US" dirty="0" smtClean="0"/>
              <a:t>course.</a:t>
            </a:r>
          </a:p>
        </p:txBody>
      </p:sp>
    </p:spTree>
    <p:extLst>
      <p:ext uri="{BB962C8B-B14F-4D97-AF65-F5344CB8AC3E}">
        <p14:creationId xmlns:p14="http://schemas.microsoft.com/office/powerpoint/2010/main" val="2778241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Amikacin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DOSES AT EXTREMES OF BODY-WEIGH:</a:t>
            </a:r>
          </a:p>
          <a:p>
            <a:pPr marL="0" indent="0">
              <a:buNone/>
            </a:pPr>
            <a:r>
              <a:rPr lang="en-US" dirty="0"/>
              <a:t>▶ To avoid excessive dosage in obese patients, use ideal weight for height to calculate dose and monitor serum </a:t>
            </a:r>
            <a:r>
              <a:rPr lang="en-US" dirty="0" err="1"/>
              <a:t>amikacin</a:t>
            </a:r>
            <a:r>
              <a:rPr lang="en-US" dirty="0"/>
              <a:t> concentration closely</a:t>
            </a:r>
          </a:p>
          <a:p>
            <a:pPr marL="0" indent="0">
              <a:buNone/>
            </a:pPr>
            <a:r>
              <a:rPr lang="fr-FR" b="1" i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042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Amikacin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DIRECTIONS </a:t>
            </a:r>
            <a:r>
              <a:rPr lang="en-US" b="1" i="1" dirty="0"/>
              <a:t>FOR ADMINISTRATION </a:t>
            </a:r>
            <a:r>
              <a:rPr lang="en-US" b="1" i="1" dirty="0" smtClean="0"/>
              <a:t>:</a:t>
            </a:r>
            <a:r>
              <a:rPr lang="en-US" dirty="0" smtClean="0"/>
              <a:t>For </a:t>
            </a:r>
            <a:r>
              <a:rPr lang="en-US" dirty="0"/>
              <a:t>intravenous </a:t>
            </a:r>
            <a:r>
              <a:rPr lang="en-US" dirty="0" smtClean="0"/>
              <a:t>infusion (</a:t>
            </a:r>
            <a:r>
              <a:rPr lang="en-US" dirty="0" err="1" smtClean="0"/>
              <a:t>Amikin</a:t>
            </a:r>
            <a:r>
              <a:rPr lang="en-US" dirty="0" smtClean="0"/>
              <a:t> </a:t>
            </a:r>
            <a:r>
              <a:rPr lang="en-US" dirty="0"/>
              <a:t>®); intermittent in Glucose 5% or Sodium </a:t>
            </a:r>
            <a:r>
              <a:rPr lang="en-US" dirty="0" smtClean="0"/>
              <a:t>chloride 0.9</a:t>
            </a:r>
            <a:r>
              <a:rPr lang="en-US" dirty="0"/>
              <a:t>%. To be given over 30 minutes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MEDICINAL FORMS:</a:t>
            </a:r>
            <a:endParaRPr lang="en-US" dirty="0" smtClean="0"/>
          </a:p>
          <a:p>
            <a:r>
              <a:rPr lang="en-US" dirty="0" smtClean="0"/>
              <a:t>Solution for injection: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Amikacin</a:t>
            </a:r>
            <a:r>
              <a:rPr lang="en-US" dirty="0" smtClean="0"/>
              <a:t> sulfate </a:t>
            </a:r>
            <a:r>
              <a:rPr lang="en-US" dirty="0"/>
              <a:t>250 mg per 1 ml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Amikacin</a:t>
            </a:r>
            <a:r>
              <a:rPr lang="en-US" dirty="0" smtClean="0"/>
              <a:t> 500mg/2ml </a:t>
            </a:r>
            <a:r>
              <a:rPr lang="en-US" dirty="0"/>
              <a:t>solution for injection </a:t>
            </a:r>
            <a:r>
              <a:rPr lang="en-US" dirty="0" smtClean="0"/>
              <a:t>vials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 smtClean="0"/>
              <a:t> </a:t>
            </a:r>
            <a:r>
              <a:rPr lang="en-US" dirty="0" err="1"/>
              <a:t>Amikacin</a:t>
            </a:r>
            <a:r>
              <a:rPr lang="en-US" dirty="0"/>
              <a:t> </a:t>
            </a:r>
            <a:r>
              <a:rPr lang="en-US" dirty="0" smtClean="0"/>
              <a:t>sulfate </a:t>
            </a:r>
            <a:r>
              <a:rPr lang="en-US" dirty="0"/>
              <a:t>50 mg per 1 </a:t>
            </a:r>
            <a:r>
              <a:rPr lang="en-US" dirty="0" smtClean="0"/>
              <a:t>ml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Amikin</a:t>
            </a:r>
            <a:r>
              <a:rPr lang="en-US" dirty="0" smtClean="0"/>
              <a:t> 100mg/2ml solution </a:t>
            </a:r>
            <a:r>
              <a:rPr lang="en-US" dirty="0"/>
              <a:t>for injection </a:t>
            </a:r>
            <a:r>
              <a:rPr lang="en-US" dirty="0" smtClean="0"/>
              <a:t>vials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3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http://dansensor.com/~/media/Images/Solutions/Vials.ashx?bc=ffffff&amp;mw=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0"/>
            <a:ext cx="6850742" cy="5791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85800" y="228600"/>
            <a:ext cx="7315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0" dirty="0" smtClean="0">
                <a:solidFill>
                  <a:schemeClr val="tx1"/>
                </a:solidFill>
                <a:latin typeface="Mistral" pitchFamily="66" charset="0"/>
              </a:rPr>
              <a:t>Aminoglycoside</a:t>
            </a:r>
            <a:endParaRPr lang="ar-IQ" sz="9000" dirty="0">
              <a:solidFill>
                <a:schemeClr val="tx1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1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drug3k.com/img4/amikin_11875_10_(big)_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3429000" cy="5181600"/>
          </a:xfrm>
          <a:prstGeom prst="rect">
            <a:avLst/>
          </a:prstGeom>
          <a:noFill/>
        </p:spPr>
      </p:pic>
      <p:pic>
        <p:nvPicPr>
          <p:cNvPr id="5" name="Picture 4" descr="http://www.fouda.com/sites/default/files/styles/product_detail/public/field/product/5060_28221b912c38db14-fd_0.jpg?itok=ODD4Q3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0"/>
            <a:ext cx="5105400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0985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Gentamicin indications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Septicaemia </a:t>
            </a:r>
            <a:r>
              <a:rPr lang="en-US" dirty="0"/>
              <a:t>| Meningitis and other CNS infections | </a:t>
            </a:r>
            <a:r>
              <a:rPr lang="en-US" dirty="0" smtClean="0"/>
              <a:t>Biliary tract</a:t>
            </a:r>
            <a:r>
              <a:rPr lang="en-US" dirty="0"/>
              <a:t> </a:t>
            </a:r>
            <a:r>
              <a:rPr lang="en-US" dirty="0" smtClean="0"/>
              <a:t>infection </a:t>
            </a:r>
            <a:r>
              <a:rPr lang="en-US" dirty="0"/>
              <a:t>| Acute pyelonephritis | Endocarditis </a:t>
            </a:r>
            <a:r>
              <a:rPr lang="en-US" dirty="0" smtClean="0"/>
              <a:t>|Pneumonia </a:t>
            </a:r>
            <a:r>
              <a:rPr lang="en-US" dirty="0"/>
              <a:t>in hospital patients | Adjunct in </a:t>
            </a:r>
            <a:r>
              <a:rPr lang="en-US" dirty="0" err="1" smtClean="0"/>
              <a:t>listerial</a:t>
            </a:r>
            <a:r>
              <a:rPr lang="en-US" dirty="0"/>
              <a:t> </a:t>
            </a:r>
            <a:r>
              <a:rPr lang="en-US" dirty="0" smtClean="0"/>
              <a:t>meningitis </a:t>
            </a:r>
            <a:r>
              <a:rPr lang="en-US" dirty="0"/>
              <a:t>| </a:t>
            </a:r>
            <a:r>
              <a:rPr lang="en-US" dirty="0" smtClean="0"/>
              <a:t>Prostatitis.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68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Gentamicin 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Gram-positive bacterial </a:t>
            </a:r>
            <a:r>
              <a:rPr lang="en-US" dirty="0" smtClean="0"/>
              <a:t>endocarditis(in  combination </a:t>
            </a:r>
            <a:r>
              <a:rPr lang="en-US" dirty="0"/>
              <a:t>with other antibacterials)</a:t>
            </a:r>
          </a:p>
          <a:p>
            <a:pPr marL="0" indent="0">
              <a:buNone/>
            </a:pPr>
            <a:r>
              <a:rPr lang="en-US" dirty="0" smtClean="0"/>
              <a:t>▶by I.M </a:t>
            </a:r>
            <a:r>
              <a:rPr lang="en-US" dirty="0" err="1" smtClean="0"/>
              <a:t>injection,or</a:t>
            </a:r>
            <a:r>
              <a:rPr lang="en-US" dirty="0" smtClean="0"/>
              <a:t> by slow I.V injection, or by I.V. infusion ▶ </a:t>
            </a:r>
            <a:r>
              <a:rPr lang="en-US" dirty="0"/>
              <a:t>Adult: 1 mg/kg every 12 hours, intravenous injection </a:t>
            </a:r>
            <a:r>
              <a:rPr lang="en-US" dirty="0" smtClean="0"/>
              <a:t>to be </a:t>
            </a:r>
            <a:r>
              <a:rPr lang="en-US" dirty="0"/>
              <a:t>administered over at least 3 minutes, to be given </a:t>
            </a:r>
            <a:r>
              <a:rPr lang="en-US" dirty="0" smtClean="0"/>
              <a:t>in a </a:t>
            </a:r>
            <a:r>
              <a:rPr lang="en-US" dirty="0"/>
              <a:t>multiple daily dose regimen</a:t>
            </a:r>
          </a:p>
        </p:txBody>
      </p:sp>
    </p:spTree>
    <p:extLst>
      <p:ext uri="{BB962C8B-B14F-4D97-AF65-F5344CB8AC3E}">
        <p14:creationId xmlns:p14="http://schemas.microsoft.com/office/powerpoint/2010/main" val="4212627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Gentamicin  indications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CNS infections (administered on expert </a:t>
            </a:r>
            <a:r>
              <a:rPr lang="en-US" dirty="0" smtClean="0"/>
              <a:t>advice)</a:t>
            </a:r>
          </a:p>
          <a:p>
            <a:r>
              <a:rPr lang="en-US" dirty="0"/>
              <a:t>Surgical </a:t>
            </a:r>
            <a:r>
              <a:rPr lang="en-US" dirty="0" smtClean="0"/>
              <a:t>prophylaxis</a:t>
            </a:r>
          </a:p>
          <a:p>
            <a:r>
              <a:rPr lang="en-US" dirty="0"/>
              <a:t>Surgical prophylaxis in joint replacement </a:t>
            </a:r>
            <a:r>
              <a:rPr lang="en-US" dirty="0" smtClean="0"/>
              <a:t>surgery</a:t>
            </a:r>
          </a:p>
          <a:p>
            <a:pPr marL="0" indent="0">
              <a:buNone/>
            </a:pPr>
            <a:r>
              <a:rPr lang="en-US" b="1" i="1" dirty="0"/>
              <a:t>DOSES AT EXTREMES OF </a:t>
            </a:r>
            <a:r>
              <a:rPr lang="en-US" b="1" i="1" dirty="0" smtClean="0"/>
              <a:t>BODY-WEIGHT: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With intramuscular use or intravenous </a:t>
            </a:r>
            <a:r>
              <a:rPr lang="en-US" dirty="0" err="1" smtClean="0"/>
              <a:t>use:To</a:t>
            </a:r>
            <a:r>
              <a:rPr lang="en-US" dirty="0" smtClean="0"/>
              <a:t> </a:t>
            </a:r>
            <a:r>
              <a:rPr lang="en-US" dirty="0"/>
              <a:t>avoid excessive dosage in obese patients, use </a:t>
            </a:r>
            <a:r>
              <a:rPr lang="en-US" dirty="0" smtClean="0"/>
              <a:t>ideal weight </a:t>
            </a:r>
            <a:r>
              <a:rPr lang="en-US" dirty="0"/>
              <a:t>for height to calculate parenteral dose </a:t>
            </a:r>
            <a:r>
              <a:rPr lang="en-US" dirty="0" smtClean="0"/>
              <a:t>and monitor </a:t>
            </a:r>
            <a:r>
              <a:rPr lang="en-US" dirty="0"/>
              <a:t>serum-gentamicin concentration closely.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81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Gentamicin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IMPORTANT SAFETY </a:t>
            </a:r>
            <a:r>
              <a:rPr lang="en-US" dirty="0" smtClean="0">
                <a:solidFill>
                  <a:srgbClr val="FF0000"/>
                </a:solidFill>
              </a:rPr>
              <a:t>INFORMATION:MHRA/CHM </a:t>
            </a:r>
            <a:r>
              <a:rPr lang="en-US" dirty="0">
                <a:solidFill>
                  <a:srgbClr val="FF0000"/>
                </a:solidFill>
              </a:rPr>
              <a:t>ADVICE: POTENTIAL FOR </a:t>
            </a:r>
            <a:r>
              <a:rPr lang="en-US" dirty="0" smtClean="0">
                <a:solidFill>
                  <a:srgbClr val="FF0000"/>
                </a:solidFill>
              </a:rPr>
              <a:t>HISTAMINE-RELATED ADVERSE </a:t>
            </a:r>
            <a:r>
              <a:rPr lang="en-US" dirty="0">
                <a:solidFill>
                  <a:srgbClr val="FF0000"/>
                </a:solidFill>
              </a:rPr>
              <a:t>DRUG REACTIONS WITH SOME BATCHES (</a:t>
            </a:r>
            <a:r>
              <a:rPr lang="en-US" dirty="0" smtClean="0">
                <a:solidFill>
                  <a:srgbClr val="FF0000"/>
                </a:solidFill>
              </a:rPr>
              <a:t>NOVEMBER 2017</a:t>
            </a:r>
            <a:r>
              <a:rPr lang="en-US" dirty="0"/>
              <a:t>)</a:t>
            </a:r>
          </a:p>
          <a:p>
            <a:r>
              <a:rPr lang="en-US" dirty="0"/>
              <a:t>Following reports that some batches of </a:t>
            </a:r>
            <a:r>
              <a:rPr lang="en-US" dirty="0" smtClean="0"/>
              <a:t>gentamicin </a:t>
            </a:r>
            <a:r>
              <a:rPr lang="en-US" dirty="0" err="1" smtClean="0"/>
              <a:t>sulphate</a:t>
            </a:r>
            <a:r>
              <a:rPr lang="en-US" dirty="0" smtClean="0"/>
              <a:t> </a:t>
            </a:r>
            <a:r>
              <a:rPr lang="en-US" dirty="0"/>
              <a:t>active pharmaceutical ingredient (API) used </a:t>
            </a:r>
            <a:r>
              <a:rPr lang="en-US" dirty="0" smtClean="0"/>
              <a:t>to manufacture </a:t>
            </a:r>
            <a:r>
              <a:rPr lang="en-US" dirty="0"/>
              <a:t>gentamicin may contain higher </a:t>
            </a:r>
            <a:r>
              <a:rPr lang="en-US" dirty="0" smtClean="0"/>
              <a:t>than expected </a:t>
            </a:r>
            <a:r>
              <a:rPr lang="en-US" dirty="0"/>
              <a:t>levels of histamine, which is a residual from </a:t>
            </a:r>
            <a:r>
              <a:rPr lang="en-US" dirty="0" smtClean="0"/>
              <a:t>the manufacturing </a:t>
            </a:r>
            <a:r>
              <a:rPr lang="en-US" dirty="0"/>
              <a:t>process, the MHRA advise to </a:t>
            </a:r>
            <a:r>
              <a:rPr lang="en-US" dirty="0" smtClean="0"/>
              <a:t>monitor patients </a:t>
            </a:r>
            <a:r>
              <a:rPr lang="en-US" dirty="0"/>
              <a:t>for signs of histamine-related adverse </a:t>
            </a:r>
            <a:r>
              <a:rPr lang="en-US" dirty="0" smtClean="0"/>
              <a:t>reactions; particular </a:t>
            </a:r>
            <a:r>
              <a:rPr lang="en-US" dirty="0"/>
              <a:t>caution is required in patients </a:t>
            </a:r>
            <a:r>
              <a:rPr lang="en-US" dirty="0" smtClean="0"/>
              <a:t>taking concomitant </a:t>
            </a:r>
            <a:r>
              <a:rPr lang="en-US" dirty="0"/>
              <a:t>drugs known to cause histamine release, </a:t>
            </a:r>
            <a:r>
              <a:rPr lang="en-US" dirty="0" smtClean="0"/>
              <a:t>in children</a:t>
            </a:r>
            <a:r>
              <a:rPr lang="en-US" dirty="0"/>
              <a:t>, and in patients with severe renal impairment.</a:t>
            </a:r>
          </a:p>
        </p:txBody>
      </p:sp>
    </p:spTree>
    <p:extLst>
      <p:ext uri="{BB962C8B-B14F-4D97-AF65-F5344CB8AC3E}">
        <p14:creationId xmlns:p14="http://schemas.microsoft.com/office/powerpoint/2010/main" val="4115460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Gentamicin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 </a:t>
            </a:r>
            <a:r>
              <a:rPr lang="en-US" b="1" i="1" dirty="0"/>
              <a:t>DIRECTIONS FOR </a:t>
            </a:r>
            <a:r>
              <a:rPr lang="en-US" b="1" i="1" dirty="0" smtClean="0"/>
              <a:t>ADMINISTRATION:</a:t>
            </a:r>
            <a:endParaRPr lang="en-US" b="1" i="1" dirty="0"/>
          </a:p>
          <a:p>
            <a:r>
              <a:rPr lang="en-US" dirty="0"/>
              <a:t>▶ With </a:t>
            </a:r>
            <a:r>
              <a:rPr lang="en-US" dirty="0" err="1"/>
              <a:t>intrathecal</a:t>
            </a:r>
            <a:r>
              <a:rPr lang="en-US" dirty="0"/>
              <a:t> use For </a:t>
            </a:r>
            <a:r>
              <a:rPr lang="en-US" dirty="0" err="1"/>
              <a:t>intrathecal</a:t>
            </a:r>
            <a:r>
              <a:rPr lang="en-US" dirty="0"/>
              <a:t> injection, </a:t>
            </a:r>
            <a:r>
              <a:rPr lang="en-US" dirty="0" smtClean="0"/>
              <a:t>use preservative-free </a:t>
            </a:r>
            <a:r>
              <a:rPr lang="en-US" dirty="0" err="1"/>
              <a:t>intrathecal</a:t>
            </a:r>
            <a:r>
              <a:rPr lang="en-US" dirty="0"/>
              <a:t> preparations only.</a:t>
            </a:r>
          </a:p>
          <a:p>
            <a:r>
              <a:rPr lang="en-US" dirty="0"/>
              <a:t>▶ With intravenous use For intravenous infusion (</a:t>
            </a:r>
            <a:r>
              <a:rPr lang="en-US" dirty="0" err="1"/>
              <a:t>Cidomycin</a:t>
            </a:r>
            <a:r>
              <a:rPr lang="en-US" dirty="0"/>
              <a:t> </a:t>
            </a:r>
            <a:r>
              <a:rPr lang="en-US" dirty="0" smtClean="0"/>
              <a:t>®); </a:t>
            </a:r>
            <a:r>
              <a:rPr lang="it-IT" dirty="0" smtClean="0"/>
              <a:t>Gentamicin </a:t>
            </a:r>
            <a:r>
              <a:rPr lang="it-IT" dirty="0"/>
              <a:t>paediatric injection, Beacon; </a:t>
            </a:r>
            <a:r>
              <a:rPr lang="it-IT" dirty="0" smtClean="0"/>
              <a:t>Gentamicin </a:t>
            </a:r>
            <a:r>
              <a:rPr lang="en-US" dirty="0" smtClean="0"/>
              <a:t>injection </a:t>
            </a:r>
            <a:r>
              <a:rPr lang="en-US" dirty="0" err="1"/>
              <a:t>Hospira</a:t>
            </a:r>
            <a:r>
              <a:rPr lang="en-US" dirty="0"/>
              <a:t>), give intermittently or via drip tubing </a:t>
            </a:r>
            <a:r>
              <a:rPr lang="en-US" dirty="0" smtClean="0"/>
              <a:t>in Glucose </a:t>
            </a:r>
            <a:r>
              <a:rPr lang="en-US" dirty="0"/>
              <a:t>5% or Sodium Chloride 0.9%. Suggested </a:t>
            </a:r>
            <a:r>
              <a:rPr lang="en-US" dirty="0" smtClean="0"/>
              <a:t>volume for </a:t>
            </a:r>
            <a:r>
              <a:rPr lang="en-US" dirty="0"/>
              <a:t>intermittent infusion 50–100 ml given </a:t>
            </a:r>
            <a:r>
              <a:rPr lang="en-US" dirty="0" smtClean="0"/>
              <a:t>over20–30 </a:t>
            </a:r>
            <a:r>
              <a:rPr lang="en-US" dirty="0"/>
              <a:t>minutes (given over 60 minutes for once daily </a:t>
            </a:r>
            <a:r>
              <a:rPr lang="en-US" dirty="0" smtClean="0"/>
              <a:t>dose regimen</a:t>
            </a:r>
            <a:r>
              <a:rPr lang="en-US" dirty="0"/>
              <a:t>).</a:t>
            </a:r>
          </a:p>
          <a:p>
            <a:r>
              <a:rPr lang="en-US" b="1" i="1" dirty="0" smtClean="0"/>
              <a:t> </a:t>
            </a:r>
            <a:r>
              <a:rPr lang="en-US" b="1" i="1" dirty="0"/>
              <a:t>PRESCRIBING AND DISPENSING </a:t>
            </a:r>
            <a:r>
              <a:rPr lang="en-US" b="1" i="1" dirty="0" smtClean="0"/>
              <a:t>INFORMATION:</a:t>
            </a:r>
            <a:endParaRPr lang="en-US" b="1" i="1" dirty="0"/>
          </a:p>
          <a:p>
            <a:r>
              <a:rPr lang="en-US" dirty="0"/>
              <a:t>▶ With intravenous use Local guidelines may vary in the dosing</a:t>
            </a:r>
          </a:p>
          <a:p>
            <a:r>
              <a:rPr lang="en-US" dirty="0"/>
              <a:t>advice provided for once daily administration.</a:t>
            </a:r>
          </a:p>
          <a:p>
            <a:r>
              <a:rPr lang="en-US" dirty="0"/>
              <a:t>▶ With </a:t>
            </a:r>
            <a:r>
              <a:rPr lang="en-US" dirty="0" err="1"/>
              <a:t>intrathecal</a:t>
            </a:r>
            <a:r>
              <a:rPr lang="en-US" dirty="0"/>
              <a:t> use Only preservative-free </a:t>
            </a:r>
            <a:r>
              <a:rPr lang="en-US" dirty="0" err="1" smtClean="0"/>
              <a:t>intrathecal</a:t>
            </a:r>
            <a:r>
              <a:rPr lang="en-US" dirty="0"/>
              <a:t> </a:t>
            </a:r>
            <a:r>
              <a:rPr lang="en-US" dirty="0" smtClean="0"/>
              <a:t>preparation </a:t>
            </a:r>
            <a:r>
              <a:rPr lang="en-US" dirty="0"/>
              <a:t>should be used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71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Gentamicin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smtClean="0"/>
              <a:t>MEDICINAL FORMS:</a:t>
            </a:r>
            <a:endParaRPr lang="en-US" dirty="0"/>
          </a:p>
          <a:p>
            <a:r>
              <a:rPr lang="en-US" dirty="0"/>
              <a:t>Solution for </a:t>
            </a:r>
            <a:r>
              <a:rPr lang="en-US" dirty="0" smtClean="0"/>
              <a:t>injection: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Gentamicin </a:t>
            </a:r>
            <a:r>
              <a:rPr lang="it-IT" dirty="0" smtClean="0"/>
              <a:t>(as </a:t>
            </a:r>
            <a:r>
              <a:rPr lang="it-IT" dirty="0"/>
              <a:t>Gentamicin sulfate) </a:t>
            </a:r>
            <a:r>
              <a:rPr lang="it-IT" dirty="0">
                <a:solidFill>
                  <a:srgbClr val="FF0000"/>
                </a:solidFill>
              </a:rPr>
              <a:t>5 mg per 1 ml </a:t>
            </a:r>
          </a:p>
          <a:p>
            <a:r>
              <a:rPr lang="it-IT" dirty="0"/>
              <a:t>Gentamicin </a:t>
            </a:r>
            <a:r>
              <a:rPr lang="en-US" dirty="0" err="1" smtClean="0"/>
              <a:t>Intrathecal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5mg/1ml</a:t>
            </a:r>
            <a:r>
              <a:rPr lang="en-US" dirty="0"/>
              <a:t> solution </a:t>
            </a:r>
            <a:r>
              <a:rPr lang="en-US" dirty="0" smtClean="0"/>
              <a:t>for injection </a:t>
            </a:r>
            <a:r>
              <a:rPr lang="en-US" dirty="0"/>
              <a:t>ampoules </a:t>
            </a:r>
            <a:r>
              <a:rPr lang="en-US" dirty="0" smtClean="0"/>
              <a:t>| </a:t>
            </a:r>
            <a:r>
              <a:rPr lang="en-US" dirty="0"/>
              <a:t>(Hospital only)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Gentamicin(as </a:t>
            </a:r>
            <a:r>
              <a:rPr lang="it-IT" dirty="0"/>
              <a:t>Gentamicin sulfate) </a:t>
            </a:r>
            <a:r>
              <a:rPr lang="it-IT" dirty="0">
                <a:solidFill>
                  <a:srgbClr val="FF0000"/>
                </a:solidFill>
              </a:rPr>
              <a:t>10 mg per </a:t>
            </a:r>
            <a:r>
              <a:rPr lang="it-IT" dirty="0" smtClean="0">
                <a:solidFill>
                  <a:srgbClr val="FF0000"/>
                </a:solidFill>
              </a:rPr>
              <a:t>1ml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Gentamicin </a:t>
            </a:r>
            <a:r>
              <a:rPr lang="fr-FR" dirty="0" smtClean="0"/>
              <a:t>20mg/2ml </a:t>
            </a:r>
            <a:r>
              <a:rPr lang="fr-FR" dirty="0"/>
              <a:t>solution for injection ampoules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73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Gentamicin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Gentamicin </a:t>
            </a:r>
            <a:r>
              <a:rPr lang="en-US" dirty="0" err="1"/>
              <a:t>Paediatric</a:t>
            </a:r>
            <a:r>
              <a:rPr lang="en-US" dirty="0"/>
              <a:t> 20mg/2ml solution for injection </a:t>
            </a:r>
            <a:r>
              <a:rPr lang="en-US" dirty="0">
                <a:solidFill>
                  <a:srgbClr val="FF0000"/>
                </a:solidFill>
              </a:rPr>
              <a:t>vials </a:t>
            </a:r>
            <a:endParaRPr lang="it-IT" dirty="0" smtClean="0"/>
          </a:p>
          <a:p>
            <a:r>
              <a:rPr lang="it-IT" dirty="0" smtClean="0"/>
              <a:t> Gentamicin </a:t>
            </a:r>
            <a:r>
              <a:rPr lang="en-US" dirty="0" smtClean="0"/>
              <a:t>80mg/2ml </a:t>
            </a:r>
            <a:r>
              <a:rPr lang="en-US" dirty="0"/>
              <a:t>solution for injection </a:t>
            </a:r>
            <a:r>
              <a:rPr lang="en-US" dirty="0" smtClean="0">
                <a:solidFill>
                  <a:srgbClr val="FF0000"/>
                </a:solidFill>
              </a:rPr>
              <a:t>vials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Gentamicin 80mg/2ml solution for injection </a:t>
            </a:r>
            <a:r>
              <a:rPr lang="en-US" dirty="0">
                <a:solidFill>
                  <a:srgbClr val="FF0000"/>
                </a:solidFill>
              </a:rPr>
              <a:t>ampoules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Infusion:</a:t>
            </a:r>
            <a:endParaRPr lang="it-IT" dirty="0"/>
          </a:p>
          <a:p>
            <a:r>
              <a:rPr lang="it-IT" dirty="0"/>
              <a:t>Gentamicin </a:t>
            </a:r>
            <a:r>
              <a:rPr lang="da-DK" dirty="0"/>
              <a:t>80mg/80ml infusion bags</a:t>
            </a:r>
          </a:p>
          <a:p>
            <a:r>
              <a:rPr lang="it-IT" dirty="0"/>
              <a:t>Gentamicin </a:t>
            </a:r>
            <a:r>
              <a:rPr lang="da-DK" dirty="0"/>
              <a:t>240mg/80ml infusion bags </a:t>
            </a:r>
          </a:p>
          <a:p>
            <a:r>
              <a:rPr lang="en-US" dirty="0"/>
              <a:t>Gentamicin 360mg/120ml infusion bags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21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images-its.chemistdirect.co.uk/Genticin-Injection-Ampoule-2ml-14596.jpg?o=mHbxp2kK206OXA6C4qxw3Eo2nMwj&amp;V=8lX1&amp;w=297&amp;h=297&amp;q=7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3771900" cy="3771900"/>
          </a:xfrm>
          <a:prstGeom prst="rect">
            <a:avLst/>
          </a:prstGeom>
          <a:noFill/>
        </p:spPr>
      </p:pic>
      <p:pic>
        <p:nvPicPr>
          <p:cNvPr id="6" name="Picture 6" descr="http://www.clinicalpharmacology.com/apps/images/photo_us_h/027/gent004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8600"/>
            <a:ext cx="4419600" cy="3086355"/>
          </a:xfrm>
          <a:prstGeom prst="rect">
            <a:avLst/>
          </a:prstGeom>
          <a:noFill/>
        </p:spPr>
      </p:pic>
      <p:pic>
        <p:nvPicPr>
          <p:cNvPr id="7" name="Picture 4" descr="http://img.hisupplier.com/var/userImages/2011-05/24/182209231_Gentamicin_Sulfate_Injection_20mg_120mg_Antibiotic_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307405"/>
            <a:ext cx="5562600" cy="35505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561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Neomycin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INDICATIONS </a:t>
            </a:r>
            <a:r>
              <a:rPr lang="en-US" b="1" i="1" dirty="0"/>
              <a:t>AND </a:t>
            </a:r>
            <a:r>
              <a:rPr lang="en-US" b="1" i="1" dirty="0" smtClean="0"/>
              <a:t>DOSE:</a:t>
            </a:r>
            <a:endParaRPr lang="en-US" b="1" i="1" dirty="0"/>
          </a:p>
          <a:p>
            <a:r>
              <a:rPr lang="en-US" dirty="0"/>
              <a:t>Bowel sterilisation before </a:t>
            </a:r>
            <a:r>
              <a:rPr lang="en-US" dirty="0" smtClean="0"/>
              <a:t>surgery▶ </a:t>
            </a:r>
            <a:r>
              <a:rPr lang="en-US" dirty="0"/>
              <a:t>BY </a:t>
            </a:r>
            <a:r>
              <a:rPr lang="en-US" dirty="0" smtClean="0"/>
              <a:t>MOUTH ▶ </a:t>
            </a:r>
            <a:r>
              <a:rPr lang="en-US" dirty="0"/>
              <a:t>Adult: 1 g every 1 hour for 4 hours, then 1 g </a:t>
            </a:r>
            <a:r>
              <a:rPr lang="en-US" dirty="0" smtClean="0"/>
              <a:t>every 4 </a:t>
            </a:r>
            <a:r>
              <a:rPr lang="en-US" dirty="0"/>
              <a:t>hours for 2–3 </a:t>
            </a:r>
            <a:r>
              <a:rPr lang="en-US" dirty="0" smtClean="0"/>
              <a:t>days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Hepatic </a:t>
            </a:r>
            <a:r>
              <a:rPr lang="en-US" dirty="0" smtClean="0"/>
              <a:t>coma▶ </a:t>
            </a:r>
            <a:r>
              <a:rPr lang="en-US" dirty="0"/>
              <a:t>BY </a:t>
            </a:r>
            <a:r>
              <a:rPr lang="en-US" dirty="0" smtClean="0"/>
              <a:t>MOUTH ▶ </a:t>
            </a:r>
            <a:r>
              <a:rPr lang="en-US" dirty="0"/>
              <a:t>Adult: Up to 4 g daily in divided doses usually </a:t>
            </a:r>
            <a:r>
              <a:rPr lang="en-US" dirty="0" smtClean="0"/>
              <a:t>for 5–7 </a:t>
            </a:r>
            <a:r>
              <a:rPr lang="en-US" dirty="0"/>
              <a:t>days</a:t>
            </a:r>
          </a:p>
        </p:txBody>
      </p:sp>
    </p:spTree>
    <p:extLst>
      <p:ext uri="{BB962C8B-B14F-4D97-AF65-F5344CB8AC3E}">
        <p14:creationId xmlns:p14="http://schemas.microsoft.com/office/powerpoint/2010/main" val="1608083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These include amikacin </a:t>
            </a:r>
            <a:r>
              <a:rPr lang="it-IT" dirty="0" smtClean="0"/>
              <a:t>, </a:t>
            </a:r>
            <a:r>
              <a:rPr lang="it-IT" dirty="0"/>
              <a:t>gentamicin </a:t>
            </a:r>
            <a:r>
              <a:rPr lang="it-IT" dirty="0" smtClean="0"/>
              <a:t>, neomycin </a:t>
            </a:r>
            <a:r>
              <a:rPr lang="en-US" dirty="0" smtClean="0"/>
              <a:t>sulfate, </a:t>
            </a:r>
            <a:r>
              <a:rPr lang="en-US" dirty="0"/>
              <a:t>streptomycin </a:t>
            </a:r>
            <a:r>
              <a:rPr lang="en-US" dirty="0" smtClean="0"/>
              <a:t>, </a:t>
            </a:r>
            <a:r>
              <a:rPr lang="en-US" dirty="0"/>
              <a:t>and tobramycin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All are bactericidal and active against some </a:t>
            </a:r>
            <a:r>
              <a:rPr lang="en-US" dirty="0" smtClean="0"/>
              <a:t>Gram-positive and </a:t>
            </a:r>
            <a:r>
              <a:rPr lang="en-US" dirty="0"/>
              <a:t>many Gram-negative organisms. </a:t>
            </a:r>
            <a:endParaRPr lang="en-US" dirty="0" smtClean="0"/>
          </a:p>
          <a:p>
            <a:r>
              <a:rPr lang="en-US" dirty="0" err="1" smtClean="0"/>
              <a:t>Amikacin</a:t>
            </a:r>
            <a:r>
              <a:rPr lang="en-US" dirty="0"/>
              <a:t>, </a:t>
            </a:r>
            <a:r>
              <a:rPr lang="en-US" dirty="0" smtClean="0"/>
              <a:t>gentamicin, and </a:t>
            </a:r>
            <a:r>
              <a:rPr lang="en-US" dirty="0"/>
              <a:t>tobramycin are also active against </a:t>
            </a:r>
            <a:r>
              <a:rPr lang="en-US" i="1" dirty="0" smtClean="0"/>
              <a:t>Pseudomonas </a:t>
            </a:r>
            <a:r>
              <a:rPr lang="en-US" i="1" dirty="0" err="1" smtClean="0"/>
              <a:t>aeruginosa</a:t>
            </a:r>
            <a:r>
              <a:rPr lang="en-US" i="1" dirty="0" smtClean="0"/>
              <a:t> </a:t>
            </a:r>
            <a:r>
              <a:rPr lang="en-US" dirty="0" smtClean="0"/>
              <a:t>; </a:t>
            </a:r>
            <a:r>
              <a:rPr lang="en-US" dirty="0">
                <a:solidFill>
                  <a:srgbClr val="FF0000"/>
                </a:solidFill>
              </a:rPr>
              <a:t>streptomycin</a:t>
            </a:r>
            <a:r>
              <a:rPr lang="en-US" dirty="0"/>
              <a:t> is active against </a:t>
            </a:r>
            <a:r>
              <a:rPr lang="en-US" i="1" dirty="0" smtClean="0"/>
              <a:t>Mycobacterium tuberculosis</a:t>
            </a:r>
            <a:r>
              <a:rPr lang="en-US" dirty="0" smtClean="0"/>
              <a:t> </a:t>
            </a:r>
            <a:r>
              <a:rPr lang="en-US" dirty="0"/>
              <a:t>and is now almost entirely reserved </a:t>
            </a:r>
            <a:r>
              <a:rPr lang="en-US" dirty="0" smtClean="0"/>
              <a:t>for tuberculosis.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26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Neomycin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CONTRA-INDICATIONS:</a:t>
            </a:r>
            <a:r>
              <a:rPr lang="en-US" dirty="0" smtClean="0"/>
              <a:t> </a:t>
            </a:r>
            <a:r>
              <a:rPr lang="en-US" dirty="0"/>
              <a:t>Intestinal obstruction . </a:t>
            </a:r>
            <a:r>
              <a:rPr lang="en-US" dirty="0" smtClean="0"/>
              <a:t>Myasthenia gravis </a:t>
            </a:r>
            <a:r>
              <a:rPr lang="en-US" dirty="0"/>
              <a:t>(aminoglycosides may impair </a:t>
            </a:r>
            <a:r>
              <a:rPr lang="en-US" dirty="0" smtClean="0"/>
              <a:t>neuromuscular transmission</a:t>
            </a:r>
            <a:r>
              <a:rPr lang="en-US" dirty="0"/>
              <a:t>)</a:t>
            </a:r>
          </a:p>
          <a:p>
            <a:r>
              <a:rPr lang="en-US" b="1" i="1" dirty="0" smtClean="0"/>
              <a:t>CAUTIONS: </a:t>
            </a:r>
            <a:r>
              <a:rPr lang="en-US" dirty="0"/>
              <a:t>Avoid prolonged </a:t>
            </a:r>
            <a:r>
              <a:rPr lang="en-US" dirty="0" smtClean="0"/>
              <a:t>use.</a:t>
            </a:r>
          </a:p>
          <a:p>
            <a:r>
              <a:rPr lang="en-US" dirty="0" smtClean="0"/>
              <a:t>It is </a:t>
            </a:r>
            <a:r>
              <a:rPr lang="en-US" i="1" dirty="0" smtClean="0">
                <a:solidFill>
                  <a:srgbClr val="FF0000"/>
                </a:solidFill>
              </a:rPr>
              <a:t>too </a:t>
            </a:r>
            <a:r>
              <a:rPr lang="en-US" i="1" dirty="0">
                <a:solidFill>
                  <a:srgbClr val="FF0000"/>
                </a:solidFill>
              </a:rPr>
              <a:t>toxic </a:t>
            </a:r>
            <a:r>
              <a:rPr lang="en-US" dirty="0" smtClean="0"/>
              <a:t>for systemic </a:t>
            </a:r>
            <a:r>
              <a:rPr lang="en-US" dirty="0"/>
              <a:t>use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60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Neomycin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SIDE-EFFECTS</a:t>
            </a:r>
            <a:r>
              <a:rPr lang="en-US" dirty="0" smtClean="0"/>
              <a:t> :the </a:t>
            </a:r>
            <a:r>
              <a:rPr lang="en-US" dirty="0"/>
              <a:t>same side effects as other</a:t>
            </a:r>
          </a:p>
          <a:p>
            <a:pPr marL="0" indent="0">
              <a:buNone/>
            </a:pPr>
            <a:r>
              <a:rPr lang="en-US" dirty="0"/>
              <a:t>aminoglycosides</a:t>
            </a:r>
            <a:r>
              <a:rPr lang="en-US" dirty="0" smtClean="0"/>
              <a:t>, but, </a:t>
            </a:r>
            <a:r>
              <a:rPr lang="en-US" dirty="0"/>
              <a:t>it is poorly absorbed after </a:t>
            </a:r>
            <a:r>
              <a:rPr lang="en-US" dirty="0" smtClean="0"/>
              <a:t>oral administration.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PREGNANCY </a:t>
            </a:r>
            <a:r>
              <a:rPr lang="en-US" dirty="0"/>
              <a:t>There is a risk of auditory or vestibular </a:t>
            </a:r>
            <a:r>
              <a:rPr lang="en-US" dirty="0" smtClean="0"/>
              <a:t>nerve damage </a:t>
            </a:r>
            <a:r>
              <a:rPr lang="en-US" dirty="0"/>
              <a:t>in the infant when aminoglycosides are used </a:t>
            </a:r>
            <a:r>
              <a:rPr lang="en-US" dirty="0" smtClean="0"/>
              <a:t>in the </a:t>
            </a:r>
            <a:r>
              <a:rPr lang="en-US" dirty="0"/>
              <a:t>second and third trimesters of pregnancy.</a:t>
            </a:r>
          </a:p>
          <a:p>
            <a:pPr marL="0" indent="0">
              <a:buNone/>
            </a:pPr>
            <a:r>
              <a:rPr lang="en-US" b="1" i="1" dirty="0" smtClean="0"/>
              <a:t>HEPATIC </a:t>
            </a:r>
            <a:r>
              <a:rPr lang="en-US" b="1" i="1" dirty="0"/>
              <a:t>IMPAIRMENT </a:t>
            </a:r>
            <a:r>
              <a:rPr lang="en-US" dirty="0"/>
              <a:t>Absorbed from </a:t>
            </a:r>
            <a:r>
              <a:rPr lang="en-US" dirty="0" smtClean="0"/>
              <a:t>gastro-intestinal tract </a:t>
            </a:r>
            <a:r>
              <a:rPr lang="en-US" dirty="0"/>
              <a:t>in liver disease—increased risk of ototoxicity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23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Neomycin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RENAL IMPAIRMENT: </a:t>
            </a:r>
            <a:r>
              <a:rPr lang="en-US" dirty="0"/>
              <a:t>Avoid–risk of ototoxicity </a:t>
            </a:r>
            <a:r>
              <a:rPr lang="en-US" dirty="0" smtClean="0"/>
              <a:t>and nephrotoxicity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i="1" dirty="0" smtClean="0"/>
              <a:t>MONITORING REQUIREMENTS: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Renal function should be assessed before starting </a:t>
            </a:r>
            <a:r>
              <a:rPr lang="en-US" dirty="0" smtClean="0"/>
              <a:t>an aminoglycoside </a:t>
            </a:r>
            <a:r>
              <a:rPr lang="en-US" dirty="0"/>
              <a:t>and during treatment.</a:t>
            </a:r>
          </a:p>
          <a:p>
            <a:pPr marL="0" indent="0">
              <a:buNone/>
            </a:pPr>
            <a:r>
              <a:rPr lang="en-US" dirty="0"/>
              <a:t>▶ Auditory and vestibular function should also be </a:t>
            </a:r>
            <a:r>
              <a:rPr lang="en-US" dirty="0" smtClean="0"/>
              <a:t>monitored during </a:t>
            </a:r>
            <a:r>
              <a:rPr lang="en-US" dirty="0"/>
              <a:t>treatment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i="1" dirty="0"/>
              <a:t>MEDICINAL </a:t>
            </a:r>
            <a:r>
              <a:rPr lang="en-US" b="1" i="1" dirty="0" smtClean="0"/>
              <a:t>FORMS: </a:t>
            </a:r>
            <a:r>
              <a:rPr lang="en-US" dirty="0" smtClean="0"/>
              <a:t>Tablet Neomycin </a:t>
            </a:r>
            <a:r>
              <a:rPr lang="en-US" dirty="0"/>
              <a:t>sulfate 500 </a:t>
            </a:r>
            <a:r>
              <a:rPr lang="en-US" dirty="0" smtClean="0"/>
              <a:t>mg.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37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www.waterjel.com/assets/images/products/large_265px/creams-ointments/ointments/neomycin/neomycin-144-pack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3057525" cy="5257800"/>
          </a:xfrm>
          <a:prstGeom prst="rect">
            <a:avLst/>
          </a:prstGeom>
          <a:noFill/>
        </p:spPr>
      </p:pic>
      <p:pic>
        <p:nvPicPr>
          <p:cNvPr id="5" name="Picture 6" descr="http://2.imimg.com/data2/QW/RO/MY-3601498/neomycin-250x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124200"/>
            <a:ext cx="5238750" cy="2876550"/>
          </a:xfrm>
          <a:prstGeom prst="rect">
            <a:avLst/>
          </a:prstGeom>
          <a:noFill/>
        </p:spPr>
      </p:pic>
      <p:pic>
        <p:nvPicPr>
          <p:cNvPr id="6" name="Picture 4" descr="http://www.ccmberhad.com/GUI/images/products_pharma/ethical/dermatological/neomyc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719918"/>
            <a:ext cx="5238750" cy="2404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97152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STREPTOMYCIN INDICATIONS AND </a:t>
            </a:r>
            <a:r>
              <a:rPr lang="en-US" sz="4000" b="1" i="1" dirty="0">
                <a:solidFill>
                  <a:srgbClr val="FF0000"/>
                </a:solidFill>
              </a:rPr>
              <a:t>DOSE</a:t>
            </a:r>
            <a:r>
              <a:rPr lang="en-US" dirty="0"/>
              <a:t/>
            </a:r>
            <a:br>
              <a:rPr lang="en-US" dirty="0"/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Tuberculosis</a:t>
            </a:r>
            <a:r>
              <a:rPr lang="en-US" b="1" i="1" dirty="0"/>
              <a:t>, resistant to other treatment, in </a:t>
            </a:r>
            <a:r>
              <a:rPr lang="en-US" b="1" i="1" dirty="0" smtClean="0"/>
              <a:t>combination with </a:t>
            </a:r>
            <a:r>
              <a:rPr lang="en-US" b="1" i="1" dirty="0"/>
              <a:t>other </a:t>
            </a:r>
            <a:r>
              <a:rPr lang="en-US" b="1" i="1" dirty="0" smtClean="0"/>
              <a:t>drugs </a:t>
            </a:r>
            <a:r>
              <a:rPr lang="en-US" dirty="0" smtClean="0"/>
              <a:t>▶ by deep I.M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Adult: 15 mg/kg daily (max. per dose 1 g), reduce </a:t>
            </a:r>
            <a:r>
              <a:rPr lang="en-US" dirty="0" smtClean="0"/>
              <a:t>dose in </a:t>
            </a:r>
            <a:r>
              <a:rPr lang="en-US" dirty="0"/>
              <a:t>those under 50 kg and those over 40 </a:t>
            </a:r>
            <a:r>
              <a:rPr lang="en-US" dirty="0" smtClean="0"/>
              <a:t>years</a:t>
            </a:r>
          </a:p>
          <a:p>
            <a:pPr marL="0" indent="0">
              <a:buNone/>
            </a:pPr>
            <a:r>
              <a:rPr lang="en-US" b="1" dirty="0" smtClean="0"/>
              <a:t>Adjunct </a:t>
            </a:r>
            <a:r>
              <a:rPr lang="en-US" b="1" dirty="0"/>
              <a:t>to doxycycline in brucellosis (administered </a:t>
            </a:r>
            <a:r>
              <a:rPr lang="en-US" b="1" dirty="0" smtClean="0"/>
              <a:t>on expert </a:t>
            </a:r>
            <a:r>
              <a:rPr lang="en-US" b="1" dirty="0"/>
              <a:t>advice</a:t>
            </a:r>
            <a:r>
              <a:rPr lang="en-US" b="1" dirty="0" smtClean="0"/>
              <a:t>):</a:t>
            </a:r>
            <a:r>
              <a:rPr lang="en-US" dirty="0" smtClean="0"/>
              <a:t>▶by deep I.M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Adult: (consult local protocol)</a:t>
            </a:r>
          </a:p>
          <a:p>
            <a:pPr marL="0" indent="0">
              <a:buNone/>
            </a:pPr>
            <a:r>
              <a:rPr lang="en-US" dirty="0"/>
              <a:t>Enterococcal endocarditis</a:t>
            </a:r>
          </a:p>
          <a:p>
            <a:pPr marL="0" indent="0">
              <a:buNone/>
            </a:pPr>
            <a:r>
              <a:rPr lang="en-US" dirty="0"/>
              <a:t>▶ Adult: (consult local protocol)</a:t>
            </a:r>
          </a:p>
        </p:txBody>
      </p:sp>
    </p:spTree>
    <p:extLst>
      <p:ext uri="{BB962C8B-B14F-4D97-AF65-F5344CB8AC3E}">
        <p14:creationId xmlns:p14="http://schemas.microsoft.com/office/powerpoint/2010/main" val="7842478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Streptomycin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IMPORTANT SAFETY </a:t>
            </a:r>
            <a:r>
              <a:rPr lang="en-US" dirty="0" smtClean="0">
                <a:solidFill>
                  <a:srgbClr val="FF0000"/>
                </a:solidFill>
              </a:rPr>
              <a:t>INFORMATION</a:t>
            </a:r>
            <a:r>
              <a:rPr lang="en-US" dirty="0"/>
              <a:t> </a:t>
            </a:r>
            <a:r>
              <a:rPr lang="en-US" dirty="0" smtClean="0"/>
              <a:t>Side-effects </a:t>
            </a:r>
            <a:r>
              <a:rPr lang="en-US" dirty="0"/>
              <a:t>increase after a cumulative dose of 100 </a:t>
            </a:r>
            <a:r>
              <a:rPr lang="en-US" dirty="0" smtClean="0"/>
              <a:t>g, which </a:t>
            </a:r>
            <a:r>
              <a:rPr lang="en-US" dirty="0"/>
              <a:t>should only be exceeded in </a:t>
            </a:r>
            <a:r>
              <a:rPr lang="en-US" dirty="0" smtClean="0"/>
              <a:t>exceptional circumstances.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SIDE-EFFECTS: </a:t>
            </a:r>
            <a:r>
              <a:rPr lang="en-US" dirty="0"/>
              <a:t>Hypersensitivity . oral paraesthesia</a:t>
            </a:r>
          </a:p>
          <a:p>
            <a:pPr marL="0" indent="0">
              <a:buNone/>
            </a:pPr>
            <a:r>
              <a:rPr lang="en-US" b="1" i="1" dirty="0" smtClean="0"/>
              <a:t>RENAL </a:t>
            </a:r>
            <a:r>
              <a:rPr lang="en-US" b="1" i="1" smtClean="0"/>
              <a:t>IMPAIRMENT:</a:t>
            </a:r>
            <a:r>
              <a:rPr lang="en-US" smtClean="0"/>
              <a:t>Should</a:t>
            </a:r>
            <a:r>
              <a:rPr lang="en-US" dirty="0" smtClean="0"/>
              <a:t> </a:t>
            </a:r>
            <a:r>
              <a:rPr lang="en-US" dirty="0"/>
              <a:t>preferably be avoided. </a:t>
            </a:r>
            <a:r>
              <a:rPr lang="en-US" dirty="0" smtClean="0"/>
              <a:t>If essential</a:t>
            </a:r>
            <a:r>
              <a:rPr lang="en-US" dirty="0"/>
              <a:t>, use with great care and consider dose reduction.</a:t>
            </a:r>
          </a:p>
          <a:p>
            <a:pPr marL="0" indent="0">
              <a:buNone/>
            </a:pPr>
            <a:r>
              <a:rPr lang="en-US" b="1" i="1" dirty="0" smtClean="0"/>
              <a:t>MONITORING REQUIREMENTS:</a:t>
            </a:r>
            <a:r>
              <a:rPr lang="en-US" dirty="0" smtClean="0"/>
              <a:t>▶ </a:t>
            </a:r>
            <a:r>
              <a:rPr lang="en-US" dirty="0"/>
              <a:t>One-hour (‘peak’) concentration should be 15–40 </a:t>
            </a:r>
            <a:r>
              <a:rPr lang="en-US" dirty="0" smtClean="0"/>
              <a:t>mg/</a:t>
            </a:r>
            <a:r>
              <a:rPr lang="en-US" dirty="0" err="1" smtClean="0"/>
              <a:t>litre</a:t>
            </a:r>
            <a:r>
              <a:rPr lang="en-US" dirty="0" smtClean="0"/>
              <a:t>; pre-dose </a:t>
            </a:r>
            <a:r>
              <a:rPr lang="en-US" dirty="0"/>
              <a:t>(‘trough’) concentration should be less </a:t>
            </a:r>
            <a:r>
              <a:rPr lang="en-US" dirty="0" smtClean="0"/>
              <a:t>than 5 </a:t>
            </a:r>
            <a:r>
              <a:rPr lang="en-US" dirty="0"/>
              <a:t>mg/</a:t>
            </a:r>
            <a:r>
              <a:rPr lang="en-US" dirty="0" err="1"/>
              <a:t>litre</a:t>
            </a:r>
            <a:r>
              <a:rPr lang="en-US" dirty="0"/>
              <a:t> (less than 1 mg/</a:t>
            </a:r>
            <a:r>
              <a:rPr lang="en-US" dirty="0" err="1"/>
              <a:t>litre</a:t>
            </a:r>
            <a:r>
              <a:rPr lang="en-US" dirty="0"/>
              <a:t> in renal impairment or </a:t>
            </a:r>
            <a:r>
              <a:rPr lang="en-US" dirty="0" smtClean="0"/>
              <a:t>in those </a:t>
            </a:r>
            <a:r>
              <a:rPr lang="en-US" dirty="0"/>
              <a:t>over 50 years).</a:t>
            </a:r>
          </a:p>
          <a:p>
            <a:pPr marL="0" indent="0">
              <a:buNone/>
            </a:pPr>
            <a:r>
              <a:rPr lang="en-US" b="1" i="1" dirty="0" smtClean="0"/>
              <a:t>MEDICINAL FORMS:</a:t>
            </a:r>
            <a:r>
              <a:rPr lang="en-US" dirty="0"/>
              <a:t> </a:t>
            </a:r>
            <a:r>
              <a:rPr lang="en-US" dirty="0" smtClean="0"/>
              <a:t>powder </a:t>
            </a:r>
            <a:r>
              <a:rPr lang="en-US" dirty="0"/>
              <a:t>for solution for </a:t>
            </a:r>
            <a:r>
              <a:rPr lang="en-US" dirty="0" smtClean="0"/>
              <a:t>injection.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74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382000" cy="6324600"/>
          </a:xfrm>
        </p:spPr>
      </p:pic>
    </p:spTree>
    <p:extLst>
      <p:ext uri="{BB962C8B-B14F-4D97-AF65-F5344CB8AC3E}">
        <p14:creationId xmlns:p14="http://schemas.microsoft.com/office/powerpoint/2010/main" val="2283126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Tobramycin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 </a:t>
            </a:r>
            <a:r>
              <a:rPr lang="en-US" b="1" i="1" dirty="0"/>
              <a:t>INDICATIONS AND </a:t>
            </a:r>
            <a:r>
              <a:rPr lang="en-US" b="1" i="1" dirty="0" smtClean="0"/>
              <a:t>DOSE: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Septicaemia | Meningitis and other CNS infections | </a:t>
            </a:r>
            <a:r>
              <a:rPr lang="en-US" dirty="0" smtClean="0"/>
              <a:t>Biliary tract</a:t>
            </a:r>
            <a:r>
              <a:rPr lang="en-US" dirty="0"/>
              <a:t> </a:t>
            </a:r>
            <a:r>
              <a:rPr lang="en-US" dirty="0" smtClean="0"/>
              <a:t>infection </a:t>
            </a:r>
            <a:r>
              <a:rPr lang="en-US" dirty="0"/>
              <a:t>| Acute pyelonephritis or prostatitis </a:t>
            </a:r>
            <a:r>
              <a:rPr lang="en-US" dirty="0" smtClean="0"/>
              <a:t>| Pneumonia </a:t>
            </a:r>
            <a:r>
              <a:rPr lang="en-US" dirty="0"/>
              <a:t>in hospital patients</a:t>
            </a:r>
          </a:p>
          <a:p>
            <a:pPr marL="0" indent="0">
              <a:buNone/>
            </a:pPr>
            <a:r>
              <a:rPr lang="en-US" dirty="0"/>
              <a:t>▶ BY INTRAMUSCULAR INJECTION, OR BY SLOW </a:t>
            </a:r>
            <a:r>
              <a:rPr lang="en-US" dirty="0" smtClean="0"/>
              <a:t>INTRAVENOUS INJECTION</a:t>
            </a:r>
            <a:r>
              <a:rPr lang="en-US" dirty="0"/>
              <a:t>, OR BY INTRAVENOUS INFUSION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Adult: </a:t>
            </a:r>
            <a:r>
              <a:rPr lang="en-US" dirty="0"/>
              <a:t>3 mg/kg daily in 3 divided doses; increased </a:t>
            </a:r>
            <a:r>
              <a:rPr lang="en-US" dirty="0" smtClean="0"/>
              <a:t>if necessary </a:t>
            </a:r>
            <a:r>
              <a:rPr lang="en-US" dirty="0"/>
              <a:t>up to 5 mg/kg daily in 3–4 divided </a:t>
            </a:r>
            <a:r>
              <a:rPr lang="en-US" dirty="0" smtClean="0"/>
              <a:t>doses, increased </a:t>
            </a:r>
            <a:r>
              <a:rPr lang="en-US" dirty="0"/>
              <a:t>dose used in severe infection; dose to </a:t>
            </a:r>
            <a:r>
              <a:rPr lang="en-US" dirty="0" smtClean="0"/>
              <a:t>be reduced </a:t>
            </a:r>
            <a:r>
              <a:rPr lang="en-US" dirty="0"/>
              <a:t>back to 3 mg/kg daily as soon as </a:t>
            </a:r>
            <a:r>
              <a:rPr lang="en-US" dirty="0" smtClean="0"/>
              <a:t>clinically indicated.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44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Tobramycin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Chronic </a:t>
            </a:r>
            <a:r>
              <a:rPr lang="en-US" i="1" dirty="0"/>
              <a:t>Pseudomonas </a:t>
            </a:r>
            <a:r>
              <a:rPr lang="en-US" i="1" dirty="0" err="1"/>
              <a:t>aeruginosa</a:t>
            </a:r>
            <a:r>
              <a:rPr lang="en-US" dirty="0"/>
              <a:t> infection in </a:t>
            </a:r>
            <a:r>
              <a:rPr lang="en-US" dirty="0" smtClean="0"/>
              <a:t>patients with </a:t>
            </a:r>
            <a:r>
              <a:rPr lang="en-US" dirty="0"/>
              <a:t>cystic fibrosis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▶ BY INHALATION OF NEBULISED SOLUTION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Adult:</a:t>
            </a:r>
            <a:r>
              <a:rPr lang="en-US" dirty="0"/>
              <a:t> 300 mg every 12 hours for 28 days, </a:t>
            </a:r>
            <a:r>
              <a:rPr lang="en-US" dirty="0" smtClean="0"/>
              <a:t>subsequent courses </a:t>
            </a:r>
            <a:r>
              <a:rPr lang="en-US" dirty="0"/>
              <a:t>repeated after 28-day interval </a:t>
            </a:r>
            <a:r>
              <a:rPr lang="en-US" dirty="0" smtClean="0"/>
              <a:t>without tobramycin </a:t>
            </a:r>
            <a:r>
              <a:rPr lang="en-US" dirty="0"/>
              <a:t>nebuliser </a:t>
            </a:r>
            <a:r>
              <a:rPr lang="en-US" dirty="0" smtClean="0"/>
              <a:t>solution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▶ </a:t>
            </a:r>
            <a:r>
              <a:rPr lang="en-US" dirty="0">
                <a:solidFill>
                  <a:srgbClr val="FF0000"/>
                </a:solidFill>
              </a:rPr>
              <a:t>BY INHALATION OF POWDER</a:t>
            </a:r>
          </a:p>
          <a:p>
            <a:pPr marL="0" indent="0">
              <a:buNone/>
            </a:pPr>
            <a:r>
              <a:rPr lang="en-US" dirty="0"/>
              <a:t>▶ Adult: 112 mg every 12 hours for 28 days, </a:t>
            </a:r>
            <a:r>
              <a:rPr lang="en-US" dirty="0" smtClean="0"/>
              <a:t>subsequent courses </a:t>
            </a:r>
            <a:r>
              <a:rPr lang="en-US" dirty="0"/>
              <a:t>repeated after 28-day interval </a:t>
            </a:r>
            <a:r>
              <a:rPr lang="en-US" dirty="0" smtClean="0"/>
              <a:t>without tobramycin </a:t>
            </a:r>
            <a:r>
              <a:rPr lang="en-US" dirty="0"/>
              <a:t>inhalation powder</a:t>
            </a:r>
          </a:p>
        </p:txBody>
      </p:sp>
    </p:spTree>
    <p:extLst>
      <p:ext uri="{BB962C8B-B14F-4D97-AF65-F5344CB8AC3E}">
        <p14:creationId xmlns:p14="http://schemas.microsoft.com/office/powerpoint/2010/main" val="93562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Tobramycin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Urinary-tract infection: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BY INTRAMUSCULAR INJECTION</a:t>
            </a:r>
          </a:p>
          <a:p>
            <a:pPr marL="0" indent="0">
              <a:buNone/>
            </a:pPr>
            <a:r>
              <a:rPr lang="en-US" dirty="0"/>
              <a:t>▶ Adult: 2–3 mg/kg for 1 dose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DOSES </a:t>
            </a:r>
            <a:r>
              <a:rPr lang="en-US" b="1" dirty="0"/>
              <a:t>AT EXTREMES OF </a:t>
            </a:r>
            <a:r>
              <a:rPr lang="en-US" b="1" dirty="0" smtClean="0"/>
              <a:t>BODY-WEIGHT: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▶ To avoid excessive dosage in obese patients, use </a:t>
            </a:r>
            <a:r>
              <a:rPr lang="en-US" dirty="0" smtClean="0"/>
              <a:t>ideal weight </a:t>
            </a:r>
            <a:r>
              <a:rPr lang="en-US" dirty="0"/>
              <a:t>for height to calculate parenteral dose </a:t>
            </a:r>
            <a:r>
              <a:rPr lang="en-US" dirty="0" smtClean="0"/>
              <a:t>and monitor </a:t>
            </a:r>
            <a:r>
              <a:rPr lang="en-US" dirty="0"/>
              <a:t>serum-tobramycin concentration closely.</a:t>
            </a:r>
          </a:p>
        </p:txBody>
      </p:sp>
    </p:spTree>
    <p:extLst>
      <p:ext uri="{BB962C8B-B14F-4D97-AF65-F5344CB8AC3E}">
        <p14:creationId xmlns:p14="http://schemas.microsoft.com/office/powerpoint/2010/main" val="383928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aminoglycosides are not absorbed from the </a:t>
            </a:r>
            <a:r>
              <a:rPr lang="en-US" dirty="0" smtClean="0"/>
              <a:t>gut(although </a:t>
            </a:r>
            <a:r>
              <a:rPr lang="en-US" dirty="0"/>
              <a:t>there is a risk of absorption in inflammatory </a:t>
            </a:r>
            <a:r>
              <a:rPr lang="en-US" dirty="0" smtClean="0"/>
              <a:t>bowel disease </a:t>
            </a:r>
            <a:r>
              <a:rPr lang="en-US" dirty="0"/>
              <a:t>and liver failure) and must therefore be given </a:t>
            </a:r>
            <a:r>
              <a:rPr lang="en-US" dirty="0" smtClean="0"/>
              <a:t>by injection </a:t>
            </a:r>
            <a:r>
              <a:rPr lang="en-US" dirty="0"/>
              <a:t>for systemic infections.</a:t>
            </a:r>
          </a:p>
          <a:p>
            <a:r>
              <a:rPr lang="en-US" dirty="0">
                <a:solidFill>
                  <a:srgbClr val="FF0000"/>
                </a:solidFill>
              </a:rPr>
              <a:t>Gentamicin </a:t>
            </a:r>
            <a:r>
              <a:rPr lang="en-US" dirty="0"/>
              <a:t>is the aminoglycoside of choice in the UK </a:t>
            </a:r>
            <a:r>
              <a:rPr lang="en-US" dirty="0" smtClean="0"/>
              <a:t>and is </a:t>
            </a:r>
            <a:r>
              <a:rPr lang="en-US" dirty="0"/>
              <a:t>used widely for the treatment of serious </a:t>
            </a:r>
            <a:r>
              <a:rPr lang="en-US" dirty="0" smtClean="0"/>
              <a:t>infections.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07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Tobramycin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CAUTIONS:</a:t>
            </a:r>
          </a:p>
          <a:p>
            <a:pPr marL="0" indent="0">
              <a:buNone/>
            </a:pPr>
            <a:r>
              <a:rPr lang="en-US" dirty="0" smtClean="0"/>
              <a:t>▶ </a:t>
            </a:r>
            <a:r>
              <a:rPr lang="en-US" dirty="0"/>
              <a:t>When used by inhalation Conditions characterised </a:t>
            </a:r>
            <a:r>
              <a:rPr lang="en-US" dirty="0" err="1" smtClean="0"/>
              <a:t>bymuscular</a:t>
            </a:r>
            <a:r>
              <a:rPr lang="en-US" dirty="0" smtClean="0"/>
              <a:t> </a:t>
            </a:r>
            <a:r>
              <a:rPr lang="en-US" dirty="0"/>
              <a:t>weakness—may impair </a:t>
            </a:r>
            <a:r>
              <a:rPr lang="en-US" dirty="0" smtClean="0"/>
              <a:t>neuromuscular transmission </a:t>
            </a:r>
            <a:r>
              <a:rPr lang="en-US" dirty="0"/>
              <a:t>. history of prolonged previous </a:t>
            </a:r>
            <a:r>
              <a:rPr lang="en-US" dirty="0" smtClean="0"/>
              <a:t>or concomitant </a:t>
            </a:r>
            <a:r>
              <a:rPr lang="en-US" dirty="0"/>
              <a:t>intravenous aminoglycosides—increased </a:t>
            </a:r>
            <a:r>
              <a:rPr lang="en-US" dirty="0" smtClean="0"/>
              <a:t>risk of </a:t>
            </a:r>
            <a:r>
              <a:rPr lang="en-US" dirty="0"/>
              <a:t>ototoxicity . renal impairment—limited </a:t>
            </a:r>
            <a:r>
              <a:rPr lang="en-US" dirty="0" smtClean="0"/>
              <a:t>information available </a:t>
            </a:r>
            <a:r>
              <a:rPr lang="en-US" dirty="0"/>
              <a:t>. severe </a:t>
            </a:r>
            <a:r>
              <a:rPr lang="en-US" dirty="0" err="1"/>
              <a:t>haemoptysis</a:t>
            </a:r>
            <a:r>
              <a:rPr lang="en-US" dirty="0"/>
              <a:t>—risk of </a:t>
            </a:r>
            <a:r>
              <a:rPr lang="en-US" dirty="0" smtClean="0"/>
              <a:t>further </a:t>
            </a:r>
            <a:r>
              <a:rPr lang="en-US" dirty="0" err="1" smtClean="0"/>
              <a:t>haemorrhage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445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Tobramycin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SIDE-EFFECTS</a:t>
            </a:r>
            <a:r>
              <a:rPr lang="en-US" dirty="0"/>
              <a:t> </a:t>
            </a:r>
            <a:r>
              <a:rPr lang="en-US" dirty="0" smtClean="0"/>
              <a:t>▶ </a:t>
            </a:r>
            <a:r>
              <a:rPr lang="en-US" b="1" dirty="0"/>
              <a:t>Common or very common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b="1" dirty="0"/>
              <a:t>When used by </a:t>
            </a:r>
            <a:r>
              <a:rPr lang="en-US" b="1" dirty="0" smtClean="0"/>
              <a:t>inhalation: </a:t>
            </a:r>
            <a:r>
              <a:rPr lang="en-US" dirty="0"/>
              <a:t>Dysphonia . increased risk </a:t>
            </a:r>
            <a:r>
              <a:rPr lang="en-US" dirty="0" smtClean="0"/>
              <a:t>of infection </a:t>
            </a:r>
            <a:r>
              <a:rPr lang="en-US" dirty="0"/>
              <a:t>. malaise . respiratory disorder . </a:t>
            </a:r>
            <a:r>
              <a:rPr lang="en-US" dirty="0" smtClean="0"/>
              <a:t>Sputum </a:t>
            </a:r>
            <a:r>
              <a:rPr lang="en-US" dirty="0" err="1" smtClean="0"/>
              <a:t>discolouration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b="1" dirty="0"/>
              <a:t>Frequency not known</a:t>
            </a:r>
          </a:p>
          <a:p>
            <a:pPr marL="0" indent="0">
              <a:buNone/>
            </a:pPr>
            <a:r>
              <a:rPr lang="en-US" dirty="0"/>
              <a:t>▶ When used by </a:t>
            </a:r>
            <a:r>
              <a:rPr lang="en-US" dirty="0" smtClean="0"/>
              <a:t>inhalation: </a:t>
            </a:r>
            <a:r>
              <a:rPr lang="en-US" dirty="0" err="1"/>
              <a:t>Aphonia</a:t>
            </a:r>
            <a:r>
              <a:rPr lang="en-US" dirty="0"/>
              <a:t> . </a:t>
            </a:r>
            <a:r>
              <a:rPr lang="en-US" dirty="0" err="1"/>
              <a:t>oropharyngeal</a:t>
            </a:r>
            <a:r>
              <a:rPr lang="en-US" dirty="0"/>
              <a:t> </a:t>
            </a:r>
            <a:r>
              <a:rPr lang="en-US" dirty="0" smtClean="0"/>
              <a:t>pain . Taste altered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b="1" dirty="0"/>
              <a:t>With parenteral </a:t>
            </a:r>
            <a:r>
              <a:rPr lang="en-US" b="1" dirty="0" smtClean="0"/>
              <a:t>use</a:t>
            </a:r>
            <a:r>
              <a:rPr lang="en-US" dirty="0" smtClean="0"/>
              <a:t>: </a:t>
            </a:r>
            <a:r>
              <a:rPr lang="en-US" dirty="0" err="1"/>
              <a:t>Diarrhoea</a:t>
            </a:r>
            <a:r>
              <a:rPr lang="en-US" dirty="0"/>
              <a:t> . disorientation . dizziness </a:t>
            </a:r>
            <a:r>
              <a:rPr lang="en-US" dirty="0" smtClean="0"/>
              <a:t>. </a:t>
            </a:r>
            <a:r>
              <a:rPr lang="en-US" dirty="0" err="1" smtClean="0"/>
              <a:t>exfoliative</a:t>
            </a:r>
            <a:r>
              <a:rPr lang="en-US" dirty="0" smtClean="0"/>
              <a:t> </a:t>
            </a:r>
            <a:r>
              <a:rPr lang="en-US" dirty="0"/>
              <a:t>dermatitis . </a:t>
            </a:r>
            <a:r>
              <a:rPr lang="en-US" dirty="0" err="1"/>
              <a:t>granulocytopenia</a:t>
            </a:r>
            <a:r>
              <a:rPr lang="en-US" dirty="0"/>
              <a:t> . </a:t>
            </a:r>
            <a:r>
              <a:rPr lang="en-US" dirty="0" err="1"/>
              <a:t>leucocytosis</a:t>
            </a:r>
            <a:r>
              <a:rPr lang="en-US" dirty="0"/>
              <a:t> </a:t>
            </a:r>
            <a:r>
              <a:rPr lang="en-US" dirty="0" smtClean="0"/>
              <a:t>. leucopenia </a:t>
            </a:r>
            <a:r>
              <a:rPr lang="en-US" dirty="0"/>
              <a:t>. nerve disorders . thrombocytopenia . </a:t>
            </a:r>
            <a:r>
              <a:rPr lang="en-US" dirty="0" smtClean="0"/>
              <a:t>Urine abnormalities </a:t>
            </a:r>
            <a:r>
              <a:rPr lang="en-US" dirty="0"/>
              <a:t>. </a:t>
            </a:r>
            <a:r>
              <a:rPr lang="en-US" dirty="0" smtClean="0"/>
              <a:t>Vertigo.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99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1" dirty="0"/>
              <a:t>MONITORING </a:t>
            </a:r>
            <a:r>
              <a:rPr lang="en-US" sz="2400" b="1" i="1" dirty="0" smtClean="0"/>
              <a:t>REQUIREMENTS </a:t>
            </a:r>
            <a:r>
              <a:rPr lang="en-US" sz="3600" b="1" i="1" dirty="0" smtClean="0"/>
              <a:t>of Tobramycin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▶ </a:t>
            </a:r>
            <a:r>
              <a:rPr lang="en-US" dirty="0">
                <a:solidFill>
                  <a:srgbClr val="FF0000"/>
                </a:solidFill>
              </a:rPr>
              <a:t>With intramuscular use or intravenous </a:t>
            </a:r>
            <a:r>
              <a:rPr lang="en-US" dirty="0"/>
              <a:t>use One-hour (‘peak</a:t>
            </a:r>
            <a:r>
              <a:rPr lang="en-US" dirty="0" smtClean="0"/>
              <a:t>’) serum </a:t>
            </a:r>
            <a:r>
              <a:rPr lang="en-US" dirty="0"/>
              <a:t>concentration should not exceed 10 mg/</a:t>
            </a:r>
            <a:r>
              <a:rPr lang="en-US" dirty="0" err="1"/>
              <a:t>litre</a:t>
            </a:r>
            <a:r>
              <a:rPr lang="en-US" dirty="0"/>
              <a:t>; </a:t>
            </a:r>
            <a:r>
              <a:rPr lang="en-US" dirty="0" err="1" smtClean="0"/>
              <a:t>predose</a:t>
            </a:r>
            <a:r>
              <a:rPr lang="en-US" dirty="0" smtClean="0"/>
              <a:t>(‘</a:t>
            </a:r>
            <a:r>
              <a:rPr lang="en-US" dirty="0"/>
              <a:t>trough’) concentration should be less </a:t>
            </a:r>
            <a:r>
              <a:rPr lang="en-US" dirty="0" smtClean="0"/>
              <a:t>than 2 </a:t>
            </a:r>
            <a:r>
              <a:rPr lang="en-US" dirty="0"/>
              <a:t>mg/</a:t>
            </a:r>
            <a:r>
              <a:rPr lang="en-US" dirty="0" err="1"/>
              <a:t>litre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▶ </a:t>
            </a:r>
            <a:r>
              <a:rPr lang="en-US" dirty="0">
                <a:solidFill>
                  <a:srgbClr val="FF0000"/>
                </a:solidFill>
              </a:rPr>
              <a:t>When used by inhalation </a:t>
            </a:r>
            <a:r>
              <a:rPr lang="en-US" dirty="0"/>
              <a:t>Measure lung function before </a:t>
            </a:r>
            <a:r>
              <a:rPr lang="en-US" dirty="0" smtClean="0"/>
              <a:t>and after </a:t>
            </a:r>
            <a:r>
              <a:rPr lang="en-US" dirty="0"/>
              <a:t>initial dose of tobramycin and monitor </a:t>
            </a:r>
            <a:r>
              <a:rPr lang="en-US" dirty="0" smtClean="0"/>
              <a:t>for bronchospasm</a:t>
            </a:r>
            <a:r>
              <a:rPr lang="en-US" dirty="0"/>
              <a:t>; if bronchospasm occurs in a patient </a:t>
            </a:r>
            <a:r>
              <a:rPr lang="en-US" dirty="0" smtClean="0"/>
              <a:t>not using </a:t>
            </a:r>
            <a:r>
              <a:rPr lang="en-US" dirty="0"/>
              <a:t>a bronchodilator, repeat test using </a:t>
            </a:r>
            <a:r>
              <a:rPr lang="en-US" dirty="0" smtClean="0"/>
              <a:t>bronchodilator .Manufacturer </a:t>
            </a:r>
            <a:r>
              <a:rPr lang="en-US" dirty="0"/>
              <a:t>advises monitor renal function </a:t>
            </a:r>
            <a:r>
              <a:rPr lang="en-US" dirty="0" err="1" smtClean="0"/>
              <a:t>beforetreatment</a:t>
            </a:r>
            <a:r>
              <a:rPr lang="en-US" dirty="0" smtClean="0"/>
              <a:t> </a:t>
            </a:r>
            <a:r>
              <a:rPr lang="en-US" dirty="0"/>
              <a:t>and then annually</a:t>
            </a:r>
          </a:p>
        </p:txBody>
      </p:sp>
    </p:spTree>
    <p:extLst>
      <p:ext uri="{BB962C8B-B14F-4D97-AF65-F5344CB8AC3E}">
        <p14:creationId xmlns:p14="http://schemas.microsoft.com/office/powerpoint/2010/main" val="5476231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2700" b="1" i="1" dirty="0"/>
              <a:t>DIRECTIONS FOR </a:t>
            </a:r>
            <a:r>
              <a:rPr lang="en-US" sz="2700" b="1" i="1" dirty="0" smtClean="0"/>
              <a:t>ADMINISTRATION </a:t>
            </a:r>
            <a:r>
              <a:rPr lang="en-US" sz="3600" b="1" i="1" dirty="0" smtClean="0"/>
              <a:t>of Tobramycin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▶ </a:t>
            </a:r>
            <a:r>
              <a:rPr lang="en-US" dirty="0"/>
              <a:t>With intravenous use For intravenous infusion (</a:t>
            </a:r>
            <a:r>
              <a:rPr lang="en-US" dirty="0" err="1"/>
              <a:t>Nebcin</a:t>
            </a:r>
            <a:r>
              <a:rPr lang="en-US" dirty="0"/>
              <a:t> </a:t>
            </a:r>
            <a:r>
              <a:rPr lang="en-US" dirty="0" smtClean="0"/>
              <a:t>®); intermittent </a:t>
            </a:r>
            <a:r>
              <a:rPr lang="en-US" dirty="0"/>
              <a:t>or via drip tubing in Glucose 5% or </a:t>
            </a:r>
            <a:r>
              <a:rPr lang="en-US" dirty="0" smtClean="0"/>
              <a:t>Sodium chloride </a:t>
            </a:r>
            <a:r>
              <a:rPr lang="en-US" dirty="0"/>
              <a:t>0.9%. For adult intermittent infusion </a:t>
            </a:r>
            <a:r>
              <a:rPr lang="en-US" dirty="0" smtClean="0"/>
              <a:t>suggested volume </a:t>
            </a:r>
            <a:r>
              <a:rPr lang="en-US" dirty="0"/>
              <a:t>50–100mL given over 20–60 minutes.</a:t>
            </a:r>
          </a:p>
          <a:p>
            <a:pPr marL="0" indent="0">
              <a:buNone/>
            </a:pPr>
            <a:r>
              <a:rPr lang="en-US" dirty="0"/>
              <a:t>▶ When used by inhalation Other inhaled drugs should </a:t>
            </a:r>
            <a:r>
              <a:rPr lang="en-US" dirty="0" smtClean="0"/>
              <a:t>be administered </a:t>
            </a:r>
            <a:r>
              <a:rPr lang="en-US" dirty="0"/>
              <a:t>before tobramycin.</a:t>
            </a:r>
          </a:p>
          <a:p>
            <a:pPr marL="0" indent="0">
              <a:buNone/>
            </a:pPr>
            <a:r>
              <a:rPr lang="en-US" b="1" i="1" dirty="0" smtClean="0"/>
              <a:t>PATIENT </a:t>
            </a:r>
            <a:r>
              <a:rPr lang="en-US" b="1" i="1" dirty="0"/>
              <a:t>AND CARER </a:t>
            </a:r>
            <a:r>
              <a:rPr lang="en-US" b="1" i="1" dirty="0" smtClean="0"/>
              <a:t>ADVICE: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▶ When used by inhalation Patient </a:t>
            </a:r>
            <a:r>
              <a:rPr lang="en-US" dirty="0" err="1"/>
              <a:t>counselling</a:t>
            </a:r>
            <a:r>
              <a:rPr lang="en-US" dirty="0"/>
              <a:t> is advised </a:t>
            </a:r>
            <a:r>
              <a:rPr lang="en-US" dirty="0" smtClean="0"/>
              <a:t>for Tobramycin </a:t>
            </a:r>
            <a:r>
              <a:rPr lang="en-US" dirty="0"/>
              <a:t>dry powder for inhalation (administration).</a:t>
            </a:r>
          </a:p>
          <a:p>
            <a:pPr marL="0" indent="0">
              <a:buNone/>
            </a:pPr>
            <a:r>
              <a:rPr lang="en-US" dirty="0"/>
              <a:t>VANTOBRA ® NEBULISER SOLUTION Manufacturer advises</a:t>
            </a:r>
          </a:p>
          <a:p>
            <a:pPr marL="0" indent="0">
              <a:buNone/>
            </a:pPr>
            <a:r>
              <a:rPr lang="en-US" dirty="0"/>
              <a:t>if a dose is more than 6 hours late, the missed dose should</a:t>
            </a:r>
          </a:p>
          <a:p>
            <a:pPr marL="0" indent="0">
              <a:buNone/>
            </a:pPr>
            <a:r>
              <a:rPr lang="en-US" dirty="0"/>
              <a:t>not be taken and the next dose should be taken at </a:t>
            </a:r>
            <a:r>
              <a:rPr lang="en-US" dirty="0" smtClean="0"/>
              <a:t>the normal </a:t>
            </a:r>
            <a:r>
              <a:rPr lang="en-US" dirty="0"/>
              <a:t>time.</a:t>
            </a:r>
          </a:p>
        </p:txBody>
      </p:sp>
    </p:spTree>
    <p:extLst>
      <p:ext uri="{BB962C8B-B14F-4D97-AF65-F5344CB8AC3E}">
        <p14:creationId xmlns:p14="http://schemas.microsoft.com/office/powerpoint/2010/main" val="34726653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Tobramycin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RENAL IMPAIRMENT</a:t>
            </a:r>
            <a:r>
              <a:rPr lang="en-US" dirty="0" smtClean="0"/>
              <a:t>▶ </a:t>
            </a:r>
            <a:r>
              <a:rPr lang="en-US" dirty="0"/>
              <a:t>When used by inhalation Manufacturer advises </a:t>
            </a:r>
            <a:r>
              <a:rPr lang="en-US" dirty="0" smtClean="0"/>
              <a:t>monitor serum-tobramycin concentration.</a:t>
            </a:r>
          </a:p>
          <a:p>
            <a:pPr marL="0" indent="0">
              <a:buNone/>
            </a:pPr>
            <a:r>
              <a:rPr lang="en-US" b="1" i="1" dirty="0" smtClean="0"/>
              <a:t>MEDICINAL FORMS:</a:t>
            </a:r>
          </a:p>
          <a:p>
            <a:r>
              <a:rPr lang="en-US" dirty="0">
                <a:solidFill>
                  <a:srgbClr val="FF0000"/>
                </a:solidFill>
              </a:rPr>
              <a:t>Solution for </a:t>
            </a:r>
            <a:r>
              <a:rPr lang="en-US" dirty="0" smtClean="0">
                <a:solidFill>
                  <a:srgbClr val="FF0000"/>
                </a:solidFill>
              </a:rPr>
              <a:t>injection </a:t>
            </a:r>
            <a:r>
              <a:rPr lang="en-US" dirty="0" smtClean="0"/>
              <a:t>▶ Tobramycin </a:t>
            </a:r>
            <a:r>
              <a:rPr lang="en-US" dirty="0"/>
              <a:t>(as Tobramycin sulfate) 40 mg per 1 ml </a:t>
            </a:r>
            <a:r>
              <a:rPr lang="en-US" dirty="0" smtClean="0"/>
              <a:t>solution </a:t>
            </a:r>
            <a:r>
              <a:rPr lang="en-US" dirty="0"/>
              <a:t>for injection </a:t>
            </a:r>
            <a:r>
              <a:rPr lang="en-US" dirty="0">
                <a:solidFill>
                  <a:srgbClr val="FF0000"/>
                </a:solidFill>
              </a:rPr>
              <a:t>vials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665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Tobramycin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Inhalation </a:t>
            </a:r>
            <a:r>
              <a:rPr lang="en-US" dirty="0" smtClean="0">
                <a:solidFill>
                  <a:srgbClr val="FF0000"/>
                </a:solidFill>
              </a:rPr>
              <a:t>powder </a:t>
            </a:r>
            <a:r>
              <a:rPr lang="en-US" dirty="0" smtClean="0"/>
              <a:t>:Tobramycin 28mg </a:t>
            </a:r>
            <a:r>
              <a:rPr lang="en-US" dirty="0"/>
              <a:t>inhalation powder </a:t>
            </a:r>
            <a:r>
              <a:rPr lang="en-US" dirty="0" smtClean="0"/>
              <a:t>capsules with device.</a:t>
            </a:r>
          </a:p>
          <a:p>
            <a:r>
              <a:rPr lang="en-US" dirty="0">
                <a:solidFill>
                  <a:srgbClr val="FF0000"/>
                </a:solidFill>
              </a:rPr>
              <a:t>Nebuliser </a:t>
            </a:r>
            <a:r>
              <a:rPr lang="en-US" dirty="0" smtClean="0">
                <a:solidFill>
                  <a:srgbClr val="FF0000"/>
                </a:solidFill>
              </a:rPr>
              <a:t>liquid:</a:t>
            </a:r>
          </a:p>
          <a:p>
            <a:r>
              <a:rPr lang="it-IT" dirty="0" smtClean="0"/>
              <a:t>Tobramycin </a:t>
            </a:r>
            <a:r>
              <a:rPr lang="it-IT" dirty="0"/>
              <a:t>60 mg per 1 </a:t>
            </a:r>
            <a:r>
              <a:rPr lang="it-IT" dirty="0" smtClean="0"/>
              <a:t>ml ampoule</a:t>
            </a:r>
          </a:p>
          <a:p>
            <a:r>
              <a:rPr lang="en-US" dirty="0"/>
              <a:t>Tobramycin 75 mg per 1 ml </a:t>
            </a:r>
            <a:r>
              <a:rPr lang="en-US" dirty="0" smtClean="0"/>
              <a:t>ampoule</a:t>
            </a:r>
          </a:p>
          <a:p>
            <a:r>
              <a:rPr lang="en-US" dirty="0"/>
              <a:t>Tobramycin 100 mg per 1 ml </a:t>
            </a:r>
            <a:r>
              <a:rPr lang="en-US" dirty="0" smtClean="0"/>
              <a:t>ampoule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880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www.shopmedvet.com/images/uploads/5754_29860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6705600" cy="601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2331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dailymed.nlm.nih.gov/dailymed/archives/image.cfm?archiveid=13035&amp;type=img&amp;name=tobi-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"/>
            <a:ext cx="6934200" cy="609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86604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81" y="2186547"/>
            <a:ext cx="3486637" cy="3353268"/>
          </a:xfrm>
        </p:spPr>
      </p:pic>
    </p:spTree>
    <p:extLst>
      <p:ext uri="{BB962C8B-B14F-4D97-AF65-F5344CB8AC3E}">
        <p14:creationId xmlns:p14="http://schemas.microsoft.com/office/powerpoint/2010/main" val="166016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has </a:t>
            </a:r>
            <a:r>
              <a:rPr lang="en-US" dirty="0" smtClean="0"/>
              <a:t>a broad </a:t>
            </a:r>
            <a:r>
              <a:rPr lang="en-US" dirty="0"/>
              <a:t>spectrum but is </a:t>
            </a:r>
            <a:r>
              <a:rPr lang="en-US" dirty="0">
                <a:solidFill>
                  <a:srgbClr val="FF0000"/>
                </a:solidFill>
              </a:rPr>
              <a:t>inactive</a:t>
            </a:r>
            <a:r>
              <a:rPr lang="en-US" dirty="0"/>
              <a:t> against anaerobes and </a:t>
            </a:r>
            <a:r>
              <a:rPr lang="en-US" dirty="0" smtClean="0"/>
              <a:t>has poor </a:t>
            </a:r>
            <a:r>
              <a:rPr lang="en-US" dirty="0"/>
              <a:t>activity against </a:t>
            </a:r>
            <a:r>
              <a:rPr lang="en-US" dirty="0" err="1"/>
              <a:t>haemolytic</a:t>
            </a:r>
            <a:r>
              <a:rPr lang="en-US" dirty="0"/>
              <a:t> streptococci </a:t>
            </a:r>
            <a:r>
              <a:rPr lang="en-US" dirty="0" smtClean="0"/>
              <a:t>and pneumococci</a:t>
            </a:r>
            <a:r>
              <a:rPr lang="en-US" dirty="0"/>
              <a:t>. When used for the ‘blind’ therapy </a:t>
            </a:r>
            <a:r>
              <a:rPr lang="en-US" dirty="0" smtClean="0"/>
              <a:t>of undiagnosed </a:t>
            </a:r>
            <a:r>
              <a:rPr lang="en-US" dirty="0"/>
              <a:t>serious infections it is </a:t>
            </a:r>
            <a:r>
              <a:rPr lang="en-US" dirty="0" smtClean="0"/>
              <a:t>usually given in conjunction </a:t>
            </a:r>
            <a:r>
              <a:rPr lang="en-US" dirty="0"/>
              <a:t>with a penicillin or </a:t>
            </a:r>
            <a:r>
              <a:rPr lang="en-US" dirty="0" smtClean="0"/>
              <a:t>metronidazole or 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1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Gentamicin</a:t>
            </a:r>
            <a:r>
              <a:rPr lang="en-US" dirty="0"/>
              <a:t> is used together with another antibiotic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the treatment of endocarditis. Streptomycin may be </a:t>
            </a:r>
            <a:r>
              <a:rPr lang="en-US" dirty="0" smtClean="0"/>
              <a:t>   used as </a:t>
            </a:r>
            <a:r>
              <a:rPr lang="en-US" dirty="0"/>
              <a:t>an alternative in </a:t>
            </a:r>
            <a:r>
              <a:rPr lang="en-US" dirty="0" smtClean="0"/>
              <a:t>gentamicin- </a:t>
            </a:r>
          </a:p>
          <a:p>
            <a:pPr marL="0" indent="0">
              <a:buNone/>
            </a:pPr>
            <a:r>
              <a:rPr lang="en-US" dirty="0" smtClean="0"/>
              <a:t>resistant </a:t>
            </a:r>
            <a:r>
              <a:rPr lang="en-US" dirty="0" err="1" smtClean="0"/>
              <a:t>enterococcal</a:t>
            </a:r>
            <a:r>
              <a:rPr lang="en-US" dirty="0" smtClean="0"/>
              <a:t> endocarditis.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Loading and maintenance doses of gentamicin may be</a:t>
            </a:r>
          </a:p>
          <a:p>
            <a:pPr marL="0" indent="0">
              <a:buNone/>
            </a:pPr>
            <a:r>
              <a:rPr lang="en-US" dirty="0" smtClean="0"/>
              <a:t>calculated </a:t>
            </a:r>
            <a:r>
              <a:rPr lang="en-US" dirty="0"/>
              <a:t>on the basis of the patient’s weight and renal</a:t>
            </a:r>
          </a:p>
          <a:p>
            <a:pPr marL="0" indent="0">
              <a:buNone/>
            </a:pPr>
            <a:r>
              <a:rPr lang="en-US" dirty="0"/>
              <a:t>function (e.g. using a </a:t>
            </a:r>
            <a:r>
              <a:rPr lang="en-US" dirty="0" err="1"/>
              <a:t>nomogram</a:t>
            </a:r>
            <a:r>
              <a:rPr lang="en-US" dirty="0"/>
              <a:t>); adjustments are then</a:t>
            </a:r>
          </a:p>
          <a:p>
            <a:pPr marL="0" indent="0">
              <a:buNone/>
            </a:pPr>
            <a:r>
              <a:rPr lang="en-US" dirty="0"/>
              <a:t>made according to serum-gentamicin </a:t>
            </a:r>
            <a:r>
              <a:rPr lang="en-US" dirty="0" smtClean="0"/>
              <a:t>concentrations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3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doses </a:t>
            </a:r>
            <a:r>
              <a:rPr lang="en-US" dirty="0"/>
              <a:t>are occasionally indicated for serious </a:t>
            </a:r>
            <a:r>
              <a:rPr lang="en-US" dirty="0" smtClean="0"/>
              <a:t>infections, especially </a:t>
            </a:r>
            <a:r>
              <a:rPr lang="en-US" dirty="0"/>
              <a:t>in the neonate, in the patient with cystic </a:t>
            </a:r>
            <a:r>
              <a:rPr lang="en-US" dirty="0" smtClean="0"/>
              <a:t>fibrosis, or </a:t>
            </a:r>
            <a:r>
              <a:rPr lang="en-US" dirty="0"/>
              <a:t>in the </a:t>
            </a:r>
            <a:r>
              <a:rPr lang="en-US" dirty="0" err="1"/>
              <a:t>immunocompromised</a:t>
            </a:r>
            <a:r>
              <a:rPr lang="en-US" dirty="0"/>
              <a:t> patient. Whenever </a:t>
            </a:r>
            <a:r>
              <a:rPr lang="en-US" dirty="0" smtClean="0"/>
              <a:t>possible treatment </a:t>
            </a:r>
            <a:r>
              <a:rPr lang="en-US" dirty="0"/>
              <a:t>should not exceed 7 days.</a:t>
            </a:r>
          </a:p>
          <a:p>
            <a:r>
              <a:rPr lang="en-US" dirty="0" err="1">
                <a:solidFill>
                  <a:srgbClr val="FF0000"/>
                </a:solidFill>
              </a:rPr>
              <a:t>Amikacin</a:t>
            </a:r>
            <a:r>
              <a:rPr lang="en-US" dirty="0">
                <a:solidFill>
                  <a:srgbClr val="FF0000"/>
                </a:solidFill>
              </a:rPr>
              <a:t> i</a:t>
            </a:r>
            <a:r>
              <a:rPr lang="en-US" dirty="0"/>
              <a:t>s more stable than gentamicin to </a:t>
            </a:r>
            <a:r>
              <a:rPr lang="en-US" dirty="0" smtClean="0"/>
              <a:t>enzyme inactivation</a:t>
            </a:r>
            <a:r>
              <a:rPr lang="en-US" dirty="0"/>
              <a:t>. </a:t>
            </a:r>
            <a:r>
              <a:rPr lang="en-US" dirty="0" err="1">
                <a:solidFill>
                  <a:srgbClr val="FF0000"/>
                </a:solidFill>
              </a:rPr>
              <a:t>Amikacin</a:t>
            </a:r>
            <a:r>
              <a:rPr lang="en-US" dirty="0"/>
              <a:t> is used in the treatment of </a:t>
            </a:r>
            <a:r>
              <a:rPr lang="en-US" dirty="0" smtClean="0"/>
              <a:t>serious infections </a:t>
            </a:r>
            <a:r>
              <a:rPr lang="en-US" dirty="0"/>
              <a:t>caused by gentamicin-resistant </a:t>
            </a:r>
            <a:r>
              <a:rPr lang="en-US" dirty="0" smtClean="0"/>
              <a:t>Gram-negative bacilli.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6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Tobramycin</a:t>
            </a:r>
            <a:r>
              <a:rPr lang="en-US" dirty="0"/>
              <a:t> has similar activity to gentamicin. It is </a:t>
            </a:r>
            <a:r>
              <a:rPr lang="en-US" dirty="0" smtClean="0"/>
              <a:t>slightly more </a:t>
            </a:r>
            <a:r>
              <a:rPr lang="en-US" dirty="0"/>
              <a:t>active against Ps. </a:t>
            </a:r>
            <a:r>
              <a:rPr lang="en-US" dirty="0" err="1"/>
              <a:t>aeruginosa</a:t>
            </a:r>
            <a:r>
              <a:rPr lang="en-US" dirty="0"/>
              <a:t> but shows less </a:t>
            </a:r>
            <a:r>
              <a:rPr lang="en-US" dirty="0" smtClean="0"/>
              <a:t>activity against </a:t>
            </a:r>
            <a:r>
              <a:rPr lang="en-US" dirty="0"/>
              <a:t>certain other Gram-negative bacteria. </a:t>
            </a:r>
            <a:r>
              <a:rPr lang="en-US" dirty="0" smtClean="0"/>
              <a:t>Tobramycin can </a:t>
            </a:r>
            <a:r>
              <a:rPr lang="en-US" dirty="0"/>
              <a:t>be administered by nebuliser or by inhalation </a:t>
            </a:r>
            <a:r>
              <a:rPr lang="en-US" dirty="0" smtClean="0"/>
              <a:t>of powder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/>
              <a:t>a cyclical basis (28 days of tobramycin followed by </a:t>
            </a:r>
            <a:r>
              <a:rPr lang="en-US" dirty="0" smtClean="0"/>
              <a:t>a 28-day </a:t>
            </a:r>
            <a:r>
              <a:rPr lang="en-US" dirty="0"/>
              <a:t>tobramycin-free interval) for the treatment </a:t>
            </a:r>
            <a:r>
              <a:rPr lang="en-US" dirty="0" smtClean="0"/>
              <a:t>of chronic </a:t>
            </a:r>
            <a:r>
              <a:rPr lang="en-US" dirty="0"/>
              <a:t>pulmonary Ps. </a:t>
            </a:r>
            <a:r>
              <a:rPr lang="en-US" dirty="0" err="1"/>
              <a:t>aeruginosa</a:t>
            </a:r>
            <a:r>
              <a:rPr lang="en-US" dirty="0"/>
              <a:t> infection in cystic fibrosis; </a:t>
            </a:r>
            <a:r>
              <a:rPr lang="en-US" dirty="0" smtClean="0"/>
              <a:t>however, resistance </a:t>
            </a:r>
            <a:r>
              <a:rPr lang="en-US" dirty="0"/>
              <a:t>may develop and some patients do not respond to </a:t>
            </a:r>
            <a:r>
              <a:rPr lang="en-US" dirty="0" smtClean="0"/>
              <a:t>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48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Aminoglycosides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Neomycin sulfate </a:t>
            </a:r>
            <a:r>
              <a:rPr lang="en-US" dirty="0"/>
              <a:t>is too toxic for parenteral </a:t>
            </a:r>
            <a:r>
              <a:rPr lang="en-US" dirty="0" smtClean="0"/>
              <a:t>administration and </a:t>
            </a:r>
            <a:r>
              <a:rPr lang="en-US" dirty="0"/>
              <a:t>can only be used for infections of the skin or </a:t>
            </a:r>
            <a:r>
              <a:rPr lang="en-US" dirty="0" smtClean="0"/>
              <a:t>mucous membranes </a:t>
            </a:r>
            <a:r>
              <a:rPr lang="en-US" dirty="0"/>
              <a:t>or to reduce the bacterial population of </a:t>
            </a:r>
            <a:r>
              <a:rPr lang="en-US" dirty="0" smtClean="0"/>
              <a:t>the colon </a:t>
            </a:r>
            <a:r>
              <a:rPr lang="en-US" dirty="0"/>
              <a:t>prior to bowel surgery or in hepatic failure. </a:t>
            </a:r>
            <a:r>
              <a:rPr lang="en-US" dirty="0" smtClean="0"/>
              <a:t>Oral administration </a:t>
            </a:r>
            <a:r>
              <a:rPr lang="en-US" dirty="0"/>
              <a:t>may lead to </a:t>
            </a:r>
            <a:r>
              <a:rPr lang="en-US" dirty="0" smtClean="0"/>
              <a:t>malabsorption . </a:t>
            </a:r>
            <a:r>
              <a:rPr lang="en-US" dirty="0"/>
              <a:t>Small amounts </a:t>
            </a:r>
            <a:r>
              <a:rPr lang="en-US" dirty="0" smtClean="0"/>
              <a:t>of neomycin </a:t>
            </a:r>
            <a:r>
              <a:rPr lang="en-US" dirty="0"/>
              <a:t>sulfate may be absorbed from the gut in </a:t>
            </a:r>
            <a:r>
              <a:rPr lang="en-US" dirty="0" smtClean="0"/>
              <a:t>patients with </a:t>
            </a:r>
            <a:r>
              <a:rPr lang="en-US" dirty="0"/>
              <a:t>hepatic failure and, as these patients may also </a:t>
            </a:r>
            <a:r>
              <a:rPr lang="en-US" dirty="0" smtClean="0"/>
              <a:t>be uremic , cumulation </a:t>
            </a:r>
            <a:r>
              <a:rPr lang="en-US" dirty="0"/>
              <a:t>may occur with resultant ototoxicity.</a:t>
            </a:r>
          </a:p>
        </p:txBody>
      </p:sp>
    </p:spTree>
    <p:extLst>
      <p:ext uri="{BB962C8B-B14F-4D97-AF65-F5344CB8AC3E}">
        <p14:creationId xmlns:p14="http://schemas.microsoft.com/office/powerpoint/2010/main" val="2798296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2415</Words>
  <Application>Microsoft Office PowerPoint</Application>
  <PresentationFormat>On-screen Show (4:3)</PresentationFormat>
  <Paragraphs>183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Aminoglycosides</vt:lpstr>
      <vt:lpstr>PowerPoint Presentation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Once daily dosage</vt:lpstr>
      <vt:lpstr>Aminoglycosides</vt:lpstr>
      <vt:lpstr>Serum concentrations of  Aminoglycosides </vt:lpstr>
      <vt:lpstr>Aminoglycosides</vt:lpstr>
      <vt:lpstr>Aminoglycosides</vt:lpstr>
      <vt:lpstr>Aminoglycosides</vt:lpstr>
      <vt:lpstr>Aminoglycosides</vt:lpstr>
      <vt:lpstr>Amikacin</vt:lpstr>
      <vt:lpstr>Amikacin</vt:lpstr>
      <vt:lpstr>Amikacin</vt:lpstr>
      <vt:lpstr>PowerPoint Presentation</vt:lpstr>
      <vt:lpstr>Gentamicin indications</vt:lpstr>
      <vt:lpstr>Gentamicin indications</vt:lpstr>
      <vt:lpstr>Gentamicin  indications </vt:lpstr>
      <vt:lpstr>Gentamicin </vt:lpstr>
      <vt:lpstr>Gentamicin </vt:lpstr>
      <vt:lpstr>Gentamicin </vt:lpstr>
      <vt:lpstr>Gentamicin </vt:lpstr>
      <vt:lpstr>PowerPoint Presentation</vt:lpstr>
      <vt:lpstr>Neomycin</vt:lpstr>
      <vt:lpstr>Neomycin</vt:lpstr>
      <vt:lpstr>Neomycin</vt:lpstr>
      <vt:lpstr>Neomycin</vt:lpstr>
      <vt:lpstr>PowerPoint Presentation</vt:lpstr>
      <vt:lpstr>STREPTOMYCIN INDICATIONS AND DOSE </vt:lpstr>
      <vt:lpstr> Streptomycin </vt:lpstr>
      <vt:lpstr>PowerPoint Presentation</vt:lpstr>
      <vt:lpstr>Tobramycin</vt:lpstr>
      <vt:lpstr>Tobramycin</vt:lpstr>
      <vt:lpstr>Tobramycin</vt:lpstr>
      <vt:lpstr>Tobramycin</vt:lpstr>
      <vt:lpstr>Tobramycin</vt:lpstr>
      <vt:lpstr>MONITORING REQUIREMENTS of Tobramycin</vt:lpstr>
      <vt:lpstr> DIRECTIONS FOR ADMINISTRATION of Tobramycin  </vt:lpstr>
      <vt:lpstr>Tobramycin</vt:lpstr>
      <vt:lpstr>Tobramycin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alzizafoon</dc:creator>
  <cp:lastModifiedBy>DR.Ahmed Saker</cp:lastModifiedBy>
  <cp:revision>42</cp:revision>
  <dcterms:created xsi:type="dcterms:W3CDTF">2006-08-16T00:00:00Z</dcterms:created>
  <dcterms:modified xsi:type="dcterms:W3CDTF">2020-06-22T03:37:55Z</dcterms:modified>
</cp:coreProperties>
</file>