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  <p:sldId id="263" r:id="rId5"/>
    <p:sldId id="265" r:id="rId6"/>
    <p:sldId id="267" r:id="rId7"/>
    <p:sldId id="269" r:id="rId8"/>
    <p:sldId id="271" r:id="rId9"/>
    <p:sldId id="273" r:id="rId10"/>
    <p:sldId id="275" r:id="rId11"/>
    <p:sldId id="277" r:id="rId12"/>
    <p:sldId id="279" r:id="rId13"/>
    <p:sldId id="281" r:id="rId14"/>
    <p:sldId id="283" r:id="rId15"/>
    <p:sldId id="285" r:id="rId16"/>
    <p:sldId id="287" r:id="rId17"/>
    <p:sldId id="290" r:id="rId18"/>
    <p:sldId id="291" r:id="rId19"/>
    <p:sldId id="293" r:id="rId20"/>
    <p:sldId id="295" r:id="rId21"/>
    <p:sldId id="297" r:id="rId22"/>
    <p:sldId id="299" r:id="rId23"/>
    <p:sldId id="301" r:id="rId24"/>
    <p:sldId id="303" r:id="rId25"/>
    <p:sldId id="305" r:id="rId26"/>
    <p:sldId id="307" r:id="rId27"/>
    <p:sldId id="309" r:id="rId28"/>
    <p:sldId id="310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371600"/>
            <a:ext cx="7772400" cy="1470025"/>
          </a:xfrm>
        </p:spPr>
        <p:txBody>
          <a:bodyPr>
            <a:normAutofit/>
          </a:bodyPr>
          <a:lstStyle/>
          <a:p>
            <a:r>
              <a:rPr lang="en-US" sz="7200" b="1" i="1" dirty="0" smtClean="0"/>
              <a:t>Tetracyclines</a:t>
            </a:r>
            <a:endParaRPr lang="en-US" sz="72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FF0000"/>
                </a:solidFill>
              </a:rPr>
              <a:t>Assistant lecturer :</a:t>
            </a:r>
          </a:p>
          <a:p>
            <a:r>
              <a:rPr lang="en-US" sz="5400" b="1" i="1" dirty="0">
                <a:solidFill>
                  <a:srgbClr val="FF0000"/>
                </a:solidFill>
              </a:rPr>
              <a:t>Noor Wafaa Hashim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072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Doxycycline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 smtClean="0"/>
              <a:t>INDICATIONS AND DOSE: </a:t>
            </a:r>
            <a:r>
              <a:rPr lang="en-US" dirty="0" smtClean="0"/>
              <a:t>Susceptible </a:t>
            </a:r>
            <a:r>
              <a:rPr lang="en-US" dirty="0"/>
              <a:t>infections (e.g. chlamydia, rickettsia </a:t>
            </a:r>
            <a:r>
              <a:rPr lang="en-US" dirty="0" smtClean="0"/>
              <a:t>and mycoplasma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/>
              <a:t>▶ BY MOUTH USING IMMEDIATE-RELEASE MEDICINES</a:t>
            </a:r>
          </a:p>
          <a:p>
            <a:pPr marL="0" indent="0">
              <a:buNone/>
            </a:pPr>
            <a:r>
              <a:rPr lang="en-US" dirty="0"/>
              <a:t>▶ </a:t>
            </a:r>
            <a:r>
              <a:rPr lang="en-US" dirty="0">
                <a:solidFill>
                  <a:srgbClr val="FF0000"/>
                </a:solidFill>
              </a:rPr>
              <a:t>Child 12–17 years</a:t>
            </a:r>
            <a:r>
              <a:rPr lang="en-US" dirty="0"/>
              <a:t>: Initially 200 mg daily for 1 dose, </a:t>
            </a:r>
            <a:r>
              <a:rPr lang="en-US" dirty="0" smtClean="0"/>
              <a:t>then maintenance </a:t>
            </a:r>
            <a:r>
              <a:rPr lang="en-US" dirty="0"/>
              <a:t>100 mg once daily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▶ Adult: </a:t>
            </a:r>
            <a:r>
              <a:rPr lang="en-US" dirty="0"/>
              <a:t>Initially 200 mg daily for 1 dose, </a:t>
            </a:r>
            <a:r>
              <a:rPr lang="en-US" dirty="0" smtClean="0"/>
              <a:t>then maintenance </a:t>
            </a:r>
            <a:r>
              <a:rPr lang="en-US" dirty="0"/>
              <a:t>100 mg once </a:t>
            </a:r>
            <a:r>
              <a:rPr lang="en-US" dirty="0" smtClean="0"/>
              <a:t>daily.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946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Doxycycline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/>
              <a:t>Acute </a:t>
            </a:r>
            <a:r>
              <a:rPr lang="en-US" b="1" i="1" dirty="0" smtClean="0"/>
              <a:t>sinusitis:</a:t>
            </a:r>
            <a:endParaRPr lang="en-US" b="1" i="1" dirty="0"/>
          </a:p>
          <a:p>
            <a:pPr marL="0" indent="0">
              <a:buNone/>
            </a:pPr>
            <a:r>
              <a:rPr lang="en-US" dirty="0"/>
              <a:t>▶ BY MOUTH USING IMMEDIATE-RELEASE MEDICINES</a:t>
            </a:r>
          </a:p>
          <a:p>
            <a:pPr marL="0" indent="0">
              <a:buNone/>
            </a:pPr>
            <a:r>
              <a:rPr lang="en-US" dirty="0"/>
              <a:t>▶ </a:t>
            </a:r>
            <a:r>
              <a:rPr lang="en-US" dirty="0">
                <a:solidFill>
                  <a:srgbClr val="FF0000"/>
                </a:solidFill>
              </a:rPr>
              <a:t>Child 12–17 years</a:t>
            </a:r>
            <a:r>
              <a:rPr lang="en-US" dirty="0"/>
              <a:t>: Initially 200 mg daily for 1 dose, </a:t>
            </a:r>
            <a:r>
              <a:rPr lang="en-US" dirty="0" smtClean="0"/>
              <a:t>then maintenance </a:t>
            </a:r>
            <a:r>
              <a:rPr lang="en-US" dirty="0"/>
              <a:t>100 mg once daily for 4 days</a:t>
            </a:r>
          </a:p>
          <a:p>
            <a:pPr marL="0" indent="0">
              <a:buNone/>
            </a:pPr>
            <a:r>
              <a:rPr lang="en-US" dirty="0"/>
              <a:t>▶ </a:t>
            </a:r>
            <a:r>
              <a:rPr lang="en-US" dirty="0">
                <a:solidFill>
                  <a:srgbClr val="FF0000"/>
                </a:solidFill>
              </a:rPr>
              <a:t>Adult</a:t>
            </a:r>
            <a:r>
              <a:rPr lang="en-US" dirty="0"/>
              <a:t>: Initially 200 mg daily for 1 dose, </a:t>
            </a:r>
            <a:r>
              <a:rPr lang="en-US" dirty="0" smtClean="0"/>
              <a:t>then maintenance </a:t>
            </a:r>
            <a:r>
              <a:rPr lang="en-US" dirty="0"/>
              <a:t>100 mg once daily for 4 days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5107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Doxycycline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i="1" dirty="0"/>
              <a:t>Severe </a:t>
            </a:r>
            <a:r>
              <a:rPr lang="en-US" b="1" i="1" dirty="0" smtClean="0"/>
              <a:t>infections: </a:t>
            </a:r>
            <a:r>
              <a:rPr lang="en-US" dirty="0"/>
              <a:t>(including refractory </a:t>
            </a:r>
            <a:r>
              <a:rPr lang="en-US" dirty="0" smtClean="0"/>
              <a:t>urinary-tract infections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▶ BY MOUTH USING IMMEDIATE-RELEASE MEDICINES</a:t>
            </a:r>
          </a:p>
          <a:p>
            <a:pPr marL="0" indent="0">
              <a:buNone/>
            </a:pPr>
            <a:r>
              <a:rPr lang="en-US" dirty="0"/>
              <a:t>▶ </a:t>
            </a:r>
            <a:r>
              <a:rPr lang="en-US" dirty="0">
                <a:solidFill>
                  <a:srgbClr val="FF0000"/>
                </a:solidFill>
              </a:rPr>
              <a:t>Child 12–17 years</a:t>
            </a:r>
            <a:r>
              <a:rPr lang="en-US" dirty="0"/>
              <a:t>: 200 mg daily</a:t>
            </a:r>
          </a:p>
          <a:p>
            <a:pPr marL="0" indent="0">
              <a:buNone/>
            </a:pPr>
            <a:r>
              <a:rPr lang="en-US" dirty="0"/>
              <a:t>▶ </a:t>
            </a:r>
            <a:r>
              <a:rPr lang="en-US" dirty="0">
                <a:solidFill>
                  <a:srgbClr val="FF0000"/>
                </a:solidFill>
              </a:rPr>
              <a:t>Adult:</a:t>
            </a:r>
            <a:r>
              <a:rPr lang="en-US" dirty="0"/>
              <a:t> 200 mg once daily</a:t>
            </a:r>
          </a:p>
          <a:p>
            <a:pPr marL="0" indent="0">
              <a:buNone/>
            </a:pPr>
            <a:r>
              <a:rPr lang="en-US" b="1" i="1" dirty="0" smtClean="0"/>
              <a:t>Acne:</a:t>
            </a:r>
            <a:endParaRPr lang="en-US" b="1" i="1" dirty="0"/>
          </a:p>
          <a:p>
            <a:pPr marL="0" indent="0">
              <a:buNone/>
            </a:pPr>
            <a:r>
              <a:rPr lang="en-US" dirty="0"/>
              <a:t>▶ BY MOUTH USING IMMEDIATE-RELEASE MEDICINES</a:t>
            </a:r>
          </a:p>
          <a:p>
            <a:pPr marL="0" indent="0">
              <a:buNone/>
            </a:pPr>
            <a:r>
              <a:rPr lang="en-US" dirty="0"/>
              <a:t>▶ </a:t>
            </a:r>
            <a:r>
              <a:rPr lang="en-US" dirty="0">
                <a:solidFill>
                  <a:srgbClr val="FF0000"/>
                </a:solidFill>
              </a:rPr>
              <a:t>Child 12–17 years</a:t>
            </a:r>
            <a:r>
              <a:rPr lang="en-US" dirty="0"/>
              <a:t>: 100 mg once daily</a:t>
            </a:r>
          </a:p>
          <a:p>
            <a:pPr marL="0" indent="0">
              <a:buNone/>
            </a:pPr>
            <a:r>
              <a:rPr lang="en-US" dirty="0"/>
              <a:t>▶ </a:t>
            </a:r>
            <a:r>
              <a:rPr lang="en-US" dirty="0">
                <a:solidFill>
                  <a:srgbClr val="FF0000"/>
                </a:solidFill>
              </a:rPr>
              <a:t>Adult</a:t>
            </a:r>
            <a:r>
              <a:rPr lang="en-US" dirty="0"/>
              <a:t>: 100 mg once daily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374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Other indications of doxycycline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Rosacea</a:t>
            </a:r>
            <a:r>
              <a:rPr lang="en-US" dirty="0"/>
              <a:t>, </a:t>
            </a:r>
            <a:r>
              <a:rPr lang="en-US" dirty="0" err="1"/>
              <a:t>Papulopustular</a:t>
            </a:r>
            <a:r>
              <a:rPr lang="en-US" dirty="0"/>
              <a:t> facial rosacea (without ocular involvement), Early syphilis, Late latent syphilis, </a:t>
            </a:r>
            <a:r>
              <a:rPr lang="en-US" dirty="0" err="1"/>
              <a:t>Neurosyphilis</a:t>
            </a:r>
            <a:r>
              <a:rPr lang="en-US" dirty="0"/>
              <a:t>, Uncomplicated genital chlamydia | Non-</a:t>
            </a:r>
            <a:r>
              <a:rPr lang="en-US" dirty="0" err="1"/>
              <a:t>gonococcal</a:t>
            </a:r>
            <a:r>
              <a:rPr lang="en-US" dirty="0"/>
              <a:t> urethritis, Pelvic inflammatory disease, Lyme disease (under expert supervision).</a:t>
            </a:r>
          </a:p>
        </p:txBody>
      </p:sp>
    </p:spTree>
    <p:extLst>
      <p:ext uri="{BB962C8B-B14F-4D97-AF65-F5344CB8AC3E}">
        <p14:creationId xmlns:p14="http://schemas.microsoft.com/office/powerpoint/2010/main" val="17087204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Doxycycline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Also </a:t>
            </a:r>
            <a:r>
              <a:rPr lang="en-US" dirty="0" smtClean="0"/>
              <a:t>used in treatment and prophylaxis of anthrax, </a:t>
            </a:r>
            <a:r>
              <a:rPr lang="en-US" dirty="0"/>
              <a:t>Prophylaxis of </a:t>
            </a:r>
            <a:r>
              <a:rPr lang="en-US" dirty="0" smtClean="0"/>
              <a:t>malaria,</a:t>
            </a:r>
            <a:r>
              <a:rPr lang="en-US" dirty="0"/>
              <a:t> Adjunct to quinine in treatment of </a:t>
            </a:r>
            <a:r>
              <a:rPr lang="en-US" dirty="0" smtClean="0"/>
              <a:t>Plasmodium falciparum malaria,</a:t>
            </a:r>
            <a:r>
              <a:rPr lang="en-US" dirty="0"/>
              <a:t> Periodontitis (as an adjunct to gingival scaling and </a:t>
            </a:r>
            <a:r>
              <a:rPr lang="en-US" dirty="0" smtClean="0"/>
              <a:t>root planning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1294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Doxycycline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 smtClean="0"/>
              <a:t>CAUTIONS</a:t>
            </a:r>
            <a:r>
              <a:rPr lang="en-US" dirty="0" smtClean="0"/>
              <a:t> :Alcohol </a:t>
            </a:r>
            <a:r>
              <a:rPr lang="en-US" dirty="0"/>
              <a:t>dependence</a:t>
            </a:r>
          </a:p>
          <a:p>
            <a:pPr marL="0" indent="0">
              <a:buNone/>
            </a:pPr>
            <a:r>
              <a:rPr lang="fr-FR" b="1" i="1" dirty="0" smtClean="0"/>
              <a:t>INTERACTIONS</a:t>
            </a:r>
            <a:r>
              <a:rPr lang="fr-FR" dirty="0" smtClean="0"/>
              <a:t> </a:t>
            </a:r>
            <a:r>
              <a:rPr lang="fr-FR" dirty="0"/>
              <a:t>→ Appendix 1: tetracyclines</a:t>
            </a:r>
          </a:p>
          <a:p>
            <a:pPr marL="0" indent="0">
              <a:buNone/>
            </a:pPr>
            <a:r>
              <a:rPr lang="en-US" b="1" i="1" dirty="0" smtClean="0"/>
              <a:t>SIDE-EFFECTS:</a:t>
            </a:r>
            <a:r>
              <a:rPr lang="en-US" dirty="0" smtClean="0"/>
              <a:t>▶ </a:t>
            </a:r>
            <a:r>
              <a:rPr lang="en-US" dirty="0"/>
              <a:t>Common or very </a:t>
            </a:r>
            <a:r>
              <a:rPr lang="en-US" dirty="0" smtClean="0"/>
              <a:t>common: </a:t>
            </a:r>
            <a:r>
              <a:rPr lang="en-US" dirty="0" err="1" smtClean="0"/>
              <a:t>Dyspnoea</a:t>
            </a:r>
            <a:r>
              <a:rPr lang="en-US" dirty="0" smtClean="0"/>
              <a:t>. hypotension .</a:t>
            </a:r>
            <a:r>
              <a:rPr lang="pt-BR" dirty="0" smtClean="0"/>
              <a:t>peripheral </a:t>
            </a:r>
            <a:r>
              <a:rPr lang="pt-BR" dirty="0"/>
              <a:t>oedema . serum sickness . </a:t>
            </a:r>
            <a:r>
              <a:rPr lang="pt-BR" dirty="0" smtClean="0"/>
              <a:t>Tachycardia.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0868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Doxycycline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b="1" i="1" dirty="0" smtClean="0"/>
              <a:t>PREGNANCY</a:t>
            </a:r>
            <a:r>
              <a:rPr lang="en-US" dirty="0" smtClean="0"/>
              <a:t>: </a:t>
            </a:r>
            <a:r>
              <a:rPr lang="en-US" dirty="0"/>
              <a:t>When travel to </a:t>
            </a:r>
            <a:r>
              <a:rPr lang="en-US" dirty="0" err="1"/>
              <a:t>malarious</a:t>
            </a:r>
            <a:r>
              <a:rPr lang="en-US" dirty="0"/>
              <a:t> areas </a:t>
            </a:r>
            <a:r>
              <a:rPr lang="en-US" dirty="0" smtClean="0"/>
              <a:t>is unavoidable </a:t>
            </a:r>
            <a:r>
              <a:rPr lang="en-US" dirty="0"/>
              <a:t>during pregnancy, doxycycline can be </a:t>
            </a:r>
            <a:r>
              <a:rPr lang="en-US" dirty="0" smtClean="0"/>
              <a:t>used for </a:t>
            </a:r>
            <a:r>
              <a:rPr lang="en-US" dirty="0"/>
              <a:t>malaria prophylaxis if other regimens are </a:t>
            </a:r>
            <a:r>
              <a:rPr lang="en-US" dirty="0" smtClean="0"/>
              <a:t>unsuitable, and </a:t>
            </a:r>
            <a:r>
              <a:rPr lang="en-US" dirty="0"/>
              <a:t>if the entire course of doxycycline can be </a:t>
            </a:r>
            <a:r>
              <a:rPr lang="en-US" dirty="0" smtClean="0"/>
              <a:t>completed before </a:t>
            </a:r>
            <a:r>
              <a:rPr lang="en-US" dirty="0"/>
              <a:t>15 weeks’ gestation.</a:t>
            </a:r>
          </a:p>
          <a:p>
            <a:pPr marL="0" indent="0">
              <a:buNone/>
            </a:pPr>
            <a:r>
              <a:rPr lang="en-US" b="1" i="1" dirty="0" smtClean="0"/>
              <a:t>RENAL IMPAIRMENT: </a:t>
            </a:r>
            <a:r>
              <a:rPr lang="en-US" dirty="0"/>
              <a:t>Use with </a:t>
            </a:r>
            <a:r>
              <a:rPr lang="en-US" dirty="0" smtClean="0"/>
              <a:t>caution.</a:t>
            </a:r>
            <a:endParaRPr lang="en-US" dirty="0"/>
          </a:p>
          <a:p>
            <a:pPr marL="0" indent="0">
              <a:buNone/>
            </a:pPr>
            <a:r>
              <a:rPr lang="en-US" b="1" i="1" dirty="0" smtClean="0"/>
              <a:t>MONITORING </a:t>
            </a:r>
            <a:r>
              <a:rPr lang="en-US" b="1" i="1" dirty="0"/>
              <a:t>REQUIREMENTS </a:t>
            </a:r>
            <a:r>
              <a:rPr lang="en-US" b="1" i="1" dirty="0" smtClean="0"/>
              <a:t>:</a:t>
            </a:r>
            <a:r>
              <a:rPr lang="en-US" dirty="0" smtClean="0"/>
              <a:t>When </a:t>
            </a:r>
            <a:r>
              <a:rPr lang="en-US" dirty="0"/>
              <a:t>used for </a:t>
            </a:r>
            <a:r>
              <a:rPr lang="en-US" dirty="0" smtClean="0"/>
              <a:t>periodontitis, monitor </a:t>
            </a:r>
            <a:r>
              <a:rPr lang="en-US" dirty="0"/>
              <a:t>for superficial fungal infection, particularly </a:t>
            </a:r>
            <a:r>
              <a:rPr lang="en-US" dirty="0" smtClean="0"/>
              <a:t>if predisposition </a:t>
            </a:r>
            <a:r>
              <a:rPr lang="en-US" dirty="0"/>
              <a:t>to oral candidiasis.</a:t>
            </a:r>
          </a:p>
        </p:txBody>
      </p:sp>
    </p:spTree>
    <p:extLst>
      <p:ext uri="{BB962C8B-B14F-4D97-AF65-F5344CB8AC3E}">
        <p14:creationId xmlns:p14="http://schemas.microsoft.com/office/powerpoint/2010/main" val="10063585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Doxycycline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 smtClean="0"/>
              <a:t>DIRECTIONS </a:t>
            </a:r>
            <a:r>
              <a:rPr lang="en-US" b="1" i="1" dirty="0"/>
              <a:t>FOR ADMINISTRATION </a:t>
            </a:r>
            <a:r>
              <a:rPr lang="en-US" b="1" i="1" dirty="0" smtClean="0"/>
              <a:t>:</a:t>
            </a:r>
            <a:r>
              <a:rPr lang="en-US" dirty="0" smtClean="0"/>
              <a:t>Capsules </a:t>
            </a:r>
            <a:r>
              <a:rPr lang="en-US" dirty="0"/>
              <a:t>and </a:t>
            </a:r>
            <a:r>
              <a:rPr lang="en-US" dirty="0" smtClean="0"/>
              <a:t>Tablets should </a:t>
            </a:r>
            <a:r>
              <a:rPr lang="en-US" dirty="0"/>
              <a:t>be swallowed whole with plenty of fluid, </a:t>
            </a:r>
            <a:r>
              <a:rPr lang="en-US" dirty="0" smtClean="0"/>
              <a:t>while sitting </a:t>
            </a:r>
            <a:r>
              <a:rPr lang="en-US" dirty="0"/>
              <a:t>or standing. Capsules should be taken during meals.</a:t>
            </a:r>
          </a:p>
          <a:p>
            <a:pPr marL="0" indent="0">
              <a:buNone/>
            </a:pPr>
            <a:r>
              <a:rPr lang="en-US" b="1" i="1" dirty="0" smtClean="0"/>
              <a:t>PATIENT </a:t>
            </a:r>
            <a:r>
              <a:rPr lang="en-US" b="1" i="1" dirty="0"/>
              <a:t>AND CARER ADVICE </a:t>
            </a:r>
            <a:r>
              <a:rPr lang="en-US" b="1" i="1" dirty="0" smtClean="0"/>
              <a:t>:</a:t>
            </a:r>
            <a:r>
              <a:rPr lang="en-US" dirty="0" smtClean="0"/>
              <a:t>Photosensitivity </a:t>
            </a:r>
            <a:r>
              <a:rPr lang="en-US" dirty="0"/>
              <a:t>Patients should be advised to </a:t>
            </a:r>
            <a:r>
              <a:rPr lang="en-US" dirty="0" smtClean="0"/>
              <a:t>avoid exposure </a:t>
            </a:r>
            <a:r>
              <a:rPr lang="en-US" dirty="0"/>
              <a:t>to sunlight or sun lamps.</a:t>
            </a:r>
          </a:p>
        </p:txBody>
      </p:sp>
    </p:spTree>
    <p:extLst>
      <p:ext uri="{BB962C8B-B14F-4D97-AF65-F5344CB8AC3E}">
        <p14:creationId xmlns:p14="http://schemas.microsoft.com/office/powerpoint/2010/main" val="6645119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Doxycycline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MEDICINAL FORMS: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Tablet </a:t>
            </a:r>
            <a:r>
              <a:rPr lang="en-US" dirty="0" smtClean="0"/>
              <a:t>CAUTIONARY </a:t>
            </a:r>
            <a:r>
              <a:rPr lang="en-US" dirty="0"/>
              <a:t>AND ADVISORY LABELS </a:t>
            </a:r>
            <a:r>
              <a:rPr lang="en-US" dirty="0" smtClean="0"/>
              <a:t>(6</a:t>
            </a:r>
            <a:r>
              <a:rPr lang="en-US" dirty="0"/>
              <a:t>, 11, </a:t>
            </a:r>
            <a:r>
              <a:rPr lang="en-US" dirty="0" smtClean="0"/>
              <a:t>27)▶ Doxycycline </a:t>
            </a:r>
            <a:r>
              <a:rPr lang="en-US" dirty="0"/>
              <a:t>(as Doxycycline hyclate) 20 </a:t>
            </a:r>
            <a:r>
              <a:rPr lang="en-US" dirty="0" smtClean="0"/>
              <a:t>mg </a:t>
            </a:r>
            <a:endParaRPr lang="en-US" b="1" i="1" dirty="0" smtClean="0"/>
          </a:p>
          <a:p>
            <a:r>
              <a:rPr lang="en-US" dirty="0">
                <a:solidFill>
                  <a:srgbClr val="FF0000"/>
                </a:solidFill>
              </a:rPr>
              <a:t>Dispersible </a:t>
            </a:r>
            <a:r>
              <a:rPr lang="en-US" dirty="0" smtClean="0">
                <a:solidFill>
                  <a:srgbClr val="FF0000"/>
                </a:solidFill>
              </a:rPr>
              <a:t>tablet</a:t>
            </a:r>
            <a:r>
              <a:rPr lang="en-US" dirty="0" smtClean="0"/>
              <a:t> CAUTIONARY </a:t>
            </a:r>
            <a:r>
              <a:rPr lang="en-US" dirty="0"/>
              <a:t>AND ADVISORY LABELS </a:t>
            </a:r>
            <a:r>
              <a:rPr lang="en-US" dirty="0" smtClean="0"/>
              <a:t>(6</a:t>
            </a:r>
            <a:r>
              <a:rPr lang="en-US" dirty="0"/>
              <a:t>, 9, 11, </a:t>
            </a:r>
            <a:r>
              <a:rPr lang="en-US" dirty="0" smtClean="0"/>
              <a:t>13)▶ </a:t>
            </a:r>
            <a:r>
              <a:rPr lang="fr-FR" dirty="0" smtClean="0"/>
              <a:t>Doxycycline (as Doxycycline </a:t>
            </a:r>
            <a:r>
              <a:rPr lang="fr-FR" dirty="0"/>
              <a:t>monohydrate) 100 </a:t>
            </a:r>
            <a:r>
              <a:rPr lang="fr-FR" dirty="0" smtClean="0"/>
              <a:t>mg.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8293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Doxycycline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Modified-release </a:t>
            </a:r>
            <a:r>
              <a:rPr lang="en-US" dirty="0" smtClean="0">
                <a:solidFill>
                  <a:srgbClr val="FF0000"/>
                </a:solidFill>
              </a:rPr>
              <a:t>capsule </a:t>
            </a:r>
            <a:r>
              <a:rPr lang="en-US" dirty="0" smtClean="0"/>
              <a:t>CAUTIONARY </a:t>
            </a:r>
            <a:r>
              <a:rPr lang="en-US" dirty="0"/>
              <a:t>AND ADVISORY LABELS </a:t>
            </a:r>
            <a:r>
              <a:rPr lang="en-US" dirty="0" smtClean="0"/>
              <a:t>(6</a:t>
            </a:r>
            <a:r>
              <a:rPr lang="en-US" dirty="0"/>
              <a:t>, 11, </a:t>
            </a:r>
            <a:r>
              <a:rPr lang="en-US" dirty="0" smtClean="0"/>
              <a:t>27)▶</a:t>
            </a:r>
            <a:r>
              <a:rPr lang="fr-FR" dirty="0" smtClean="0"/>
              <a:t>Doxycycline (as </a:t>
            </a:r>
            <a:r>
              <a:rPr lang="fr-FR" dirty="0"/>
              <a:t>Doxycycline </a:t>
            </a:r>
            <a:r>
              <a:rPr lang="fr-FR" dirty="0" smtClean="0"/>
              <a:t>monohydrate) 40 mg.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Capsule </a:t>
            </a:r>
            <a:r>
              <a:rPr lang="en-US" dirty="0" smtClean="0"/>
              <a:t>CAUTIONARY </a:t>
            </a:r>
            <a:r>
              <a:rPr lang="en-US" dirty="0"/>
              <a:t>AND ADVISORY LABELS </a:t>
            </a:r>
            <a:r>
              <a:rPr lang="en-US" dirty="0" smtClean="0"/>
              <a:t>(6</a:t>
            </a:r>
            <a:r>
              <a:rPr lang="en-US" dirty="0"/>
              <a:t>, 9, 11, </a:t>
            </a:r>
            <a:r>
              <a:rPr lang="en-US" dirty="0" smtClean="0"/>
              <a:t>27)</a:t>
            </a:r>
            <a:r>
              <a:rPr lang="en-US" dirty="0"/>
              <a:t> </a:t>
            </a:r>
            <a:r>
              <a:rPr lang="en-US" dirty="0" smtClean="0"/>
              <a:t>▶ </a:t>
            </a:r>
            <a:r>
              <a:rPr lang="fr-FR" dirty="0" smtClean="0"/>
              <a:t>Doxycycline </a:t>
            </a:r>
            <a:r>
              <a:rPr lang="fr-FR" dirty="0"/>
              <a:t>(as Doxycycline hyclate) 50 </a:t>
            </a:r>
            <a:r>
              <a:rPr lang="fr-FR" dirty="0" smtClean="0"/>
              <a:t>mg, 100 mg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95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ttp://authorstream.s3.amazonaws.com/content/2092388_63529737943400125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04800"/>
            <a:ext cx="8305799" cy="5821363"/>
          </a:xfrm>
          <a:prstGeom prst="rect">
            <a:avLst/>
          </a:prstGeom>
          <a:noFill/>
        </p:spPr>
      </p:pic>
      <p:pic>
        <p:nvPicPr>
          <p:cNvPr id="5" name="Picture 6" descr="http://pavilioncompounding.com/blog/wp-content/uploads/2012/07/2008-03-06-at-05-49-43-e1341678498457-300x19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3886200"/>
            <a:ext cx="6705600" cy="2209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622055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 descr="http://drugline.info/img/drug/vibramycin-100-mg-kapseln-33903_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2982"/>
            <a:ext cx="4343400" cy="3200400"/>
          </a:xfrm>
          <a:prstGeom prst="rect">
            <a:avLst/>
          </a:prstGeom>
          <a:noFill/>
        </p:spPr>
      </p:pic>
      <p:pic>
        <p:nvPicPr>
          <p:cNvPr id="5" name="Picture 4" descr="https://encrypted-tbn2.gstatic.com/images?q=tbn:ANd9GcRGamabpx4mPRf3bAsUP0cdyzxrEKmaldeMsO4EpgDzXcEGuu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276600"/>
            <a:ext cx="4114800" cy="3308299"/>
          </a:xfrm>
          <a:prstGeom prst="rect">
            <a:avLst/>
          </a:prstGeom>
          <a:noFill/>
        </p:spPr>
      </p:pic>
      <p:pic>
        <p:nvPicPr>
          <p:cNvPr id="6" name="Picture 6" descr="http://2.bp.blogspot.com/-3ALkxf9ejKA/UB7ebj9vX7I/AAAAAAAAAv0/IVMaEWg4KJQ/s1600/Vibramyci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457200"/>
            <a:ext cx="4343400" cy="5638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56294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Tetracycline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b="1" i="1" dirty="0"/>
              <a:t>INDICATIONS AND </a:t>
            </a:r>
            <a:r>
              <a:rPr lang="en-US" b="1" i="1" dirty="0" smtClean="0"/>
              <a:t>DOSE:</a:t>
            </a:r>
            <a:endParaRPr lang="en-US" b="1" i="1" dirty="0"/>
          </a:p>
          <a:p>
            <a:pPr marL="0" indent="0">
              <a:buNone/>
            </a:pPr>
            <a:r>
              <a:rPr lang="en-US" dirty="0"/>
              <a:t>Susceptible infections (e.g. chlamydia, </a:t>
            </a:r>
            <a:r>
              <a:rPr lang="en-US" dirty="0" smtClean="0"/>
              <a:t>rickettsia, mycoplasma):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▶ BY MOUTH</a:t>
            </a:r>
          </a:p>
          <a:p>
            <a:pPr marL="0" indent="0">
              <a:buNone/>
            </a:pPr>
            <a:r>
              <a:rPr lang="en-US" dirty="0"/>
              <a:t>▶ </a:t>
            </a:r>
            <a:r>
              <a:rPr lang="en-US" dirty="0">
                <a:solidFill>
                  <a:srgbClr val="FF0000"/>
                </a:solidFill>
              </a:rPr>
              <a:t>Child 12–17 years</a:t>
            </a:r>
            <a:r>
              <a:rPr lang="en-US" dirty="0"/>
              <a:t>: 250 mg 4 times a day, increased </a:t>
            </a:r>
            <a:r>
              <a:rPr lang="en-US" dirty="0" smtClean="0"/>
              <a:t>if necessary </a:t>
            </a:r>
            <a:r>
              <a:rPr lang="en-US" dirty="0"/>
              <a:t>to 500 mg 3–4 times a day, increased </a:t>
            </a:r>
            <a:r>
              <a:rPr lang="en-US" dirty="0" smtClean="0"/>
              <a:t>dose used </a:t>
            </a:r>
            <a:r>
              <a:rPr lang="en-US" dirty="0"/>
              <a:t>in severe infections</a:t>
            </a:r>
          </a:p>
          <a:p>
            <a:pPr marL="0" indent="0">
              <a:buNone/>
            </a:pPr>
            <a:r>
              <a:rPr lang="en-US" dirty="0"/>
              <a:t>▶ </a:t>
            </a:r>
            <a:r>
              <a:rPr lang="en-US" dirty="0">
                <a:solidFill>
                  <a:srgbClr val="FF0000"/>
                </a:solidFill>
              </a:rPr>
              <a:t>Adult</a:t>
            </a:r>
            <a:r>
              <a:rPr lang="en-US" dirty="0"/>
              <a:t>: 250 mg 4 times a day, increased if necessary </a:t>
            </a:r>
            <a:r>
              <a:rPr lang="en-US" dirty="0" smtClean="0"/>
              <a:t>to 500 </a:t>
            </a:r>
            <a:r>
              <a:rPr lang="en-US" dirty="0"/>
              <a:t>mg 3–4 times a day, increased dose used in </a:t>
            </a:r>
            <a:r>
              <a:rPr lang="en-US" dirty="0" smtClean="0"/>
              <a:t>severe infections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5909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Tetracycline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4600" b="1" i="1" dirty="0" smtClean="0"/>
              <a:t>Acne</a:t>
            </a:r>
            <a:r>
              <a:rPr lang="en-US" sz="4600" b="1" i="1" dirty="0"/>
              <a:t> </a:t>
            </a:r>
            <a:r>
              <a:rPr lang="en-US" dirty="0" smtClean="0"/>
              <a:t>▶ </a:t>
            </a:r>
            <a:r>
              <a:rPr lang="en-US" dirty="0"/>
              <a:t>BY </a:t>
            </a:r>
            <a:r>
              <a:rPr lang="en-US" dirty="0" smtClean="0"/>
              <a:t>MOUTH:</a:t>
            </a: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▶ Child 12–17 years</a:t>
            </a:r>
            <a:r>
              <a:rPr lang="en-US" dirty="0"/>
              <a:t>: 500 mg twice daily for at </a:t>
            </a:r>
            <a:r>
              <a:rPr lang="en-US" dirty="0" smtClean="0"/>
              <a:t>least 3 </a:t>
            </a:r>
            <a:r>
              <a:rPr lang="en-US" dirty="0"/>
              <a:t>months, if there is no improvement after the </a:t>
            </a:r>
            <a:r>
              <a:rPr lang="en-US" dirty="0" smtClean="0"/>
              <a:t>first 3 </a:t>
            </a:r>
            <a:r>
              <a:rPr lang="en-US" dirty="0"/>
              <a:t>months another oral antibacterial should be </a:t>
            </a:r>
            <a:r>
              <a:rPr lang="en-US" dirty="0" smtClean="0"/>
              <a:t>used, maximum </a:t>
            </a:r>
            <a:r>
              <a:rPr lang="en-US" dirty="0"/>
              <a:t>improvement usually occurs after 4 </a:t>
            </a:r>
            <a:r>
              <a:rPr lang="en-US" dirty="0" smtClean="0"/>
              <a:t>to </a:t>
            </a:r>
            <a:r>
              <a:rPr lang="en-US" dirty="0"/>
              <a:t>6 months but in more severe cases treatment may </a:t>
            </a:r>
            <a:r>
              <a:rPr lang="en-US" dirty="0" smtClean="0"/>
              <a:t>need to </a:t>
            </a:r>
            <a:r>
              <a:rPr lang="en-US" dirty="0"/>
              <a:t>be continued for 2 years or longer</a:t>
            </a:r>
          </a:p>
          <a:p>
            <a:pPr marL="0" indent="0">
              <a:buNone/>
            </a:pPr>
            <a:r>
              <a:rPr lang="en-US" dirty="0"/>
              <a:t>▶ </a:t>
            </a:r>
            <a:r>
              <a:rPr lang="en-US" dirty="0">
                <a:solidFill>
                  <a:srgbClr val="FF0000"/>
                </a:solidFill>
              </a:rPr>
              <a:t>Adult:</a:t>
            </a:r>
            <a:r>
              <a:rPr lang="en-US" dirty="0"/>
              <a:t> 500 mg twice daily for at least 3 months, if there</a:t>
            </a:r>
          </a:p>
          <a:p>
            <a:pPr marL="0" indent="0">
              <a:buNone/>
            </a:pPr>
            <a:r>
              <a:rPr lang="en-US" dirty="0"/>
              <a:t>is no improvement after the first 3 months another </a:t>
            </a:r>
            <a:r>
              <a:rPr lang="en-US" dirty="0" smtClean="0"/>
              <a:t>oral antibacterial </a:t>
            </a:r>
            <a:r>
              <a:rPr lang="en-US" dirty="0"/>
              <a:t>should be used, maximum </a:t>
            </a:r>
            <a:r>
              <a:rPr lang="en-US" dirty="0" smtClean="0"/>
              <a:t>improvement usually </a:t>
            </a:r>
            <a:r>
              <a:rPr lang="en-US" dirty="0"/>
              <a:t>occurs after 4 to 6 months but in more </a:t>
            </a:r>
            <a:r>
              <a:rPr lang="en-US" dirty="0" smtClean="0"/>
              <a:t>severe cases </a:t>
            </a:r>
            <a:r>
              <a:rPr lang="en-US" dirty="0"/>
              <a:t>treatment may need to be continued for 2 </a:t>
            </a:r>
            <a:r>
              <a:rPr lang="en-US" dirty="0" smtClean="0"/>
              <a:t>years or longer.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998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Tetracycline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i="1" dirty="0"/>
              <a:t>Diabetic diarrhoea in </a:t>
            </a:r>
            <a:r>
              <a:rPr lang="it-IT" b="1" i="1" dirty="0" smtClean="0"/>
              <a:t>autonomic neuropathy: </a:t>
            </a:r>
            <a:r>
              <a:rPr lang="it-IT" dirty="0" smtClean="0"/>
              <a:t>(</a:t>
            </a:r>
            <a:r>
              <a:rPr lang="en-US" dirty="0" smtClean="0"/>
              <a:t>UNLICENSED USE)▶ </a:t>
            </a:r>
            <a:r>
              <a:rPr lang="en-US" dirty="0"/>
              <a:t>BY MOUTH</a:t>
            </a:r>
          </a:p>
          <a:p>
            <a:pPr marL="0" indent="0">
              <a:buNone/>
            </a:pPr>
            <a:r>
              <a:rPr lang="en-US" dirty="0"/>
              <a:t>▶ </a:t>
            </a:r>
            <a:r>
              <a:rPr lang="en-US" dirty="0">
                <a:solidFill>
                  <a:srgbClr val="FF0000"/>
                </a:solidFill>
              </a:rPr>
              <a:t>Adult</a:t>
            </a:r>
            <a:r>
              <a:rPr lang="en-US" dirty="0"/>
              <a:t>: 250 mg for 2 or 3 </a:t>
            </a:r>
            <a:r>
              <a:rPr lang="en-US" dirty="0" smtClean="0"/>
              <a:t>doses</a:t>
            </a:r>
          </a:p>
          <a:p>
            <a:r>
              <a:rPr lang="en-US" b="1" i="1" dirty="0" smtClean="0"/>
              <a:t>Rosacea:</a:t>
            </a:r>
            <a:r>
              <a:rPr lang="en-US" b="1" i="1" dirty="0"/>
              <a:t> </a:t>
            </a:r>
            <a:r>
              <a:rPr lang="en-US" dirty="0" smtClean="0"/>
              <a:t>▶ </a:t>
            </a:r>
            <a:r>
              <a:rPr lang="en-US" dirty="0"/>
              <a:t>BY MOUTH</a:t>
            </a:r>
          </a:p>
          <a:p>
            <a:pPr marL="0" indent="0">
              <a:buNone/>
            </a:pPr>
            <a:r>
              <a:rPr lang="en-US" dirty="0"/>
              <a:t>▶ </a:t>
            </a:r>
            <a:r>
              <a:rPr lang="en-US" dirty="0">
                <a:solidFill>
                  <a:srgbClr val="FF0000"/>
                </a:solidFill>
              </a:rPr>
              <a:t>Adult</a:t>
            </a:r>
            <a:r>
              <a:rPr lang="en-US" dirty="0"/>
              <a:t>: 500 mg twice daily usually for 6–12 </a:t>
            </a:r>
            <a:r>
              <a:rPr lang="en-US" dirty="0" smtClean="0"/>
              <a:t>weeks (course </a:t>
            </a:r>
            <a:r>
              <a:rPr lang="en-US" dirty="0"/>
              <a:t>may be repeated intermittently)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422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Tetracycline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/>
              <a:t>Non-</a:t>
            </a:r>
            <a:r>
              <a:rPr lang="en-US" b="1" i="1" dirty="0" err="1"/>
              <a:t>gonococcal</a:t>
            </a:r>
            <a:r>
              <a:rPr lang="en-US" b="1" i="1" dirty="0"/>
              <a:t> </a:t>
            </a:r>
            <a:r>
              <a:rPr lang="en-US" b="1" i="1" dirty="0" smtClean="0"/>
              <a:t>urethritis:</a:t>
            </a:r>
            <a:endParaRPr lang="en-US" b="1" i="1" dirty="0"/>
          </a:p>
          <a:p>
            <a:pPr marL="0" indent="0">
              <a:buNone/>
            </a:pPr>
            <a:r>
              <a:rPr lang="en-US" dirty="0"/>
              <a:t>▶ BY MOUTH</a:t>
            </a:r>
          </a:p>
          <a:p>
            <a:pPr marL="0" indent="0">
              <a:buNone/>
            </a:pPr>
            <a:r>
              <a:rPr lang="en-US" dirty="0"/>
              <a:t>▶ Child 12–17 years: 500 mg 4 times a day for 7–14 </a:t>
            </a:r>
            <a:r>
              <a:rPr lang="en-US" dirty="0" smtClean="0"/>
              <a:t>days (21 </a:t>
            </a:r>
            <a:r>
              <a:rPr lang="en-US" dirty="0"/>
              <a:t>days if failure or relapse after first course)</a:t>
            </a:r>
          </a:p>
          <a:p>
            <a:pPr marL="0" indent="0">
              <a:buNone/>
            </a:pPr>
            <a:r>
              <a:rPr lang="en-US" dirty="0"/>
              <a:t>▶ Adult: 500 mg 4 times a day for 7–14 days (21 days </a:t>
            </a:r>
            <a:r>
              <a:rPr lang="en-US" dirty="0" smtClean="0"/>
              <a:t>if failure </a:t>
            </a:r>
            <a:r>
              <a:rPr lang="en-US" dirty="0"/>
              <a:t>or relapse after first course)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6286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Tetracycline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/>
              <a:t>HEPATIC </a:t>
            </a:r>
            <a:r>
              <a:rPr lang="en-US" b="1" i="1" dirty="0" smtClean="0"/>
              <a:t>IMPAIRMENT </a:t>
            </a:r>
            <a:r>
              <a:rPr lang="en-US" dirty="0" smtClean="0"/>
              <a:t>: Dose </a:t>
            </a:r>
            <a:r>
              <a:rPr lang="en-US" dirty="0"/>
              <a:t>adjustments Max. 1 g daily in divided doses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b="1" i="1" dirty="0" smtClean="0"/>
              <a:t>RENAL </a:t>
            </a:r>
            <a:r>
              <a:rPr lang="en-US" b="1" i="1" dirty="0"/>
              <a:t>IMPAIRMENT </a:t>
            </a:r>
            <a:r>
              <a:rPr lang="en-US" dirty="0" smtClean="0"/>
              <a:t>:May </a:t>
            </a:r>
            <a:r>
              <a:rPr lang="en-US" dirty="0"/>
              <a:t>exacerbate renal failure </a:t>
            </a:r>
            <a:r>
              <a:rPr lang="en-US" dirty="0" smtClean="0"/>
              <a:t>and should </a:t>
            </a:r>
            <a:r>
              <a:rPr lang="en-US" dirty="0"/>
              <a:t>not be given to patients with renal impairment.</a:t>
            </a:r>
          </a:p>
          <a:p>
            <a:pPr marL="0" indent="0">
              <a:buNone/>
            </a:pPr>
            <a:r>
              <a:rPr lang="en-US" b="1" i="1" dirty="0" smtClean="0"/>
              <a:t>DIRECTIONS </a:t>
            </a:r>
            <a:r>
              <a:rPr lang="en-US" b="1" i="1" dirty="0"/>
              <a:t>FOR ADMINISTRATION </a:t>
            </a:r>
            <a:r>
              <a:rPr lang="en-US" b="1" i="1" dirty="0" smtClean="0"/>
              <a:t>:</a:t>
            </a:r>
            <a:r>
              <a:rPr lang="en-US" dirty="0" smtClean="0"/>
              <a:t>Tablets </a:t>
            </a:r>
            <a:r>
              <a:rPr lang="en-US" dirty="0"/>
              <a:t>should </a:t>
            </a:r>
            <a:r>
              <a:rPr lang="en-US" dirty="0" smtClean="0"/>
              <a:t>be swallowed </a:t>
            </a:r>
            <a:r>
              <a:rPr lang="en-US" dirty="0"/>
              <a:t>whole with plenty of fluid while sitting </a:t>
            </a:r>
            <a:r>
              <a:rPr lang="en-US" dirty="0" smtClean="0"/>
              <a:t>or standing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1425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Tetracycline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 smtClean="0"/>
              <a:t>SIDE-EFFECTS:</a:t>
            </a:r>
            <a:r>
              <a:rPr lang="en-US" dirty="0" smtClean="0"/>
              <a:t>▶ </a:t>
            </a:r>
            <a:r>
              <a:rPr lang="en-US" dirty="0"/>
              <a:t>Frequency not known Gastrointestinal discomfort . </a:t>
            </a:r>
            <a:r>
              <a:rPr lang="en-US" dirty="0" smtClean="0"/>
              <a:t>Hepatic </a:t>
            </a:r>
            <a:r>
              <a:rPr lang="en-US" dirty="0" err="1" smtClean="0"/>
              <a:t>steatosis</a:t>
            </a:r>
            <a:r>
              <a:rPr lang="en-US" dirty="0" smtClean="0"/>
              <a:t> </a:t>
            </a:r>
            <a:r>
              <a:rPr lang="en-US" dirty="0"/>
              <a:t>. overgrowth of </a:t>
            </a:r>
            <a:r>
              <a:rPr lang="en-US" dirty="0" err="1" smtClean="0"/>
              <a:t>nonsusceptible</a:t>
            </a:r>
            <a:r>
              <a:rPr lang="en-US" dirty="0"/>
              <a:t> </a:t>
            </a:r>
            <a:r>
              <a:rPr lang="en-US" dirty="0" smtClean="0"/>
              <a:t>organisms</a:t>
            </a:r>
          </a:p>
          <a:p>
            <a:pPr marL="0" indent="0">
              <a:buNone/>
            </a:pPr>
            <a:r>
              <a:rPr lang="en-US" b="1" i="1" dirty="0"/>
              <a:t>MEDICINAL FORMS</a:t>
            </a:r>
            <a:r>
              <a:rPr lang="en-US" dirty="0"/>
              <a:t>: capsule, oral solution , tablet.</a:t>
            </a:r>
          </a:p>
          <a:p>
            <a:pPr marL="0" indent="0">
              <a:buNone/>
            </a:pPr>
            <a:r>
              <a:rPr lang="en-US" b="1" i="1" dirty="0"/>
              <a:t>Tablet: </a:t>
            </a:r>
            <a:r>
              <a:rPr lang="en-US" dirty="0"/>
              <a:t>CAUTIONARY AND ADVISORY LABELS ( 7, 9, 23)▶ Tetracycline hydrochloride 250 </a:t>
            </a:r>
            <a:r>
              <a:rPr lang="en-US" dirty="0" smtClean="0"/>
              <a:t>mg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9266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6" descr="http://product-image.tradeindia.com/00745040/b/1/Tetracycline-Capsules-BP-250-m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224119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Thank you </a:t>
            </a:r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681" y="2186547"/>
            <a:ext cx="3486637" cy="3353268"/>
          </a:xfrm>
        </p:spPr>
      </p:pic>
    </p:spTree>
    <p:extLst>
      <p:ext uri="{BB962C8B-B14F-4D97-AF65-F5344CB8AC3E}">
        <p14:creationId xmlns:p14="http://schemas.microsoft.com/office/powerpoint/2010/main" val="2579645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Tetracyclines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tetracyclines are broad-spectrum antibiotics </a:t>
            </a:r>
            <a:r>
              <a:rPr lang="en-US" dirty="0" smtClean="0"/>
              <a:t>whose value </a:t>
            </a:r>
            <a:r>
              <a:rPr lang="en-US" dirty="0"/>
              <a:t>has decreased owing to increasing bacterial resistance</a:t>
            </a:r>
            <a:r>
              <a:rPr lang="en-US" dirty="0" smtClean="0"/>
              <a:t>.</a:t>
            </a:r>
            <a:r>
              <a:rPr lang="en-US" dirty="0"/>
              <a:t> They remain, however, the treatment of choice for </a:t>
            </a:r>
            <a:r>
              <a:rPr lang="en-US" dirty="0" smtClean="0"/>
              <a:t>infections caused </a:t>
            </a:r>
            <a:r>
              <a:rPr lang="en-US" dirty="0"/>
              <a:t>by chlamydia (trachoma, psittacosis, </a:t>
            </a:r>
            <a:r>
              <a:rPr lang="en-US" dirty="0" err="1" smtClean="0"/>
              <a:t>salpingitis</a:t>
            </a:r>
            <a:r>
              <a:rPr lang="en-US" dirty="0" smtClean="0"/>
              <a:t>, urethritis</a:t>
            </a:r>
            <a:r>
              <a:rPr lang="en-US" dirty="0"/>
              <a:t>, and </a:t>
            </a:r>
            <a:r>
              <a:rPr lang="en-US" dirty="0" err="1"/>
              <a:t>lymphogranuloma</a:t>
            </a:r>
            <a:r>
              <a:rPr lang="en-US" dirty="0"/>
              <a:t> </a:t>
            </a:r>
            <a:r>
              <a:rPr lang="en-US" dirty="0" err="1"/>
              <a:t>venereum</a:t>
            </a:r>
            <a:r>
              <a:rPr lang="en-US" dirty="0"/>
              <a:t>), </a:t>
            </a:r>
            <a:r>
              <a:rPr lang="en-US" dirty="0" smtClean="0"/>
              <a:t>rickettsia (including </a:t>
            </a:r>
            <a:r>
              <a:rPr lang="en-US" dirty="0"/>
              <a:t>Q-fever), </a:t>
            </a:r>
            <a:r>
              <a:rPr lang="en-US" dirty="0" err="1" smtClean="0"/>
              <a:t>brucella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400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Tetracyclines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They </a:t>
            </a:r>
            <a:r>
              <a:rPr lang="en-US" dirty="0" smtClean="0"/>
              <a:t>are also </a:t>
            </a:r>
            <a:r>
              <a:rPr lang="en-US" dirty="0"/>
              <a:t>used in respiratory and genital mycoplasma </a:t>
            </a:r>
            <a:r>
              <a:rPr lang="en-US" dirty="0" smtClean="0"/>
              <a:t>infections , in </a:t>
            </a:r>
            <a:r>
              <a:rPr lang="en-US" dirty="0"/>
              <a:t>acne, in destructive (refractory) periodontal disease, </a:t>
            </a:r>
            <a:r>
              <a:rPr lang="en-US" dirty="0" smtClean="0"/>
              <a:t>in exacerbations </a:t>
            </a:r>
            <a:r>
              <a:rPr lang="en-US" dirty="0"/>
              <a:t>of chronic bronchitis (because of their </a:t>
            </a:r>
            <a:r>
              <a:rPr lang="en-US" dirty="0" smtClean="0"/>
              <a:t>activity against </a:t>
            </a:r>
            <a:r>
              <a:rPr lang="en-US" dirty="0" err="1"/>
              <a:t>Haemophilus</a:t>
            </a:r>
            <a:r>
              <a:rPr lang="en-US" dirty="0"/>
              <a:t> </a:t>
            </a:r>
            <a:r>
              <a:rPr lang="en-US" dirty="0" err="1"/>
              <a:t>influenzae</a:t>
            </a:r>
            <a:r>
              <a:rPr lang="en-US" dirty="0"/>
              <a:t>), and for leptospirosis </a:t>
            </a:r>
            <a:r>
              <a:rPr lang="en-US" dirty="0" smtClean="0"/>
              <a:t>in penicillin </a:t>
            </a:r>
            <a:r>
              <a:rPr lang="en-US" dirty="0"/>
              <a:t>hypersensitivity (as an alternative to </a:t>
            </a:r>
            <a:r>
              <a:rPr lang="en-US" dirty="0" smtClean="0"/>
              <a:t>erythromycin).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282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Tetracyclines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Tetracyclines have a role in the management of </a:t>
            </a:r>
            <a:r>
              <a:rPr lang="en-US" dirty="0" err="1" smtClean="0"/>
              <a:t>meticillin</a:t>
            </a:r>
            <a:r>
              <a:rPr lang="en-US" dirty="0" smtClean="0"/>
              <a:t> resistant</a:t>
            </a:r>
            <a:r>
              <a:rPr lang="en-US" dirty="0"/>
              <a:t> </a:t>
            </a:r>
            <a:r>
              <a:rPr lang="en-US" dirty="0" smtClean="0"/>
              <a:t>Staphylococcus </a:t>
            </a:r>
            <a:r>
              <a:rPr lang="en-US" dirty="0" err="1"/>
              <a:t>aureus</a:t>
            </a:r>
            <a:r>
              <a:rPr lang="en-US" dirty="0"/>
              <a:t> (MRSA) infection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Microbiologically, there is little to choose between </a:t>
            </a:r>
            <a:r>
              <a:rPr lang="en-US" dirty="0" smtClean="0"/>
              <a:t>the various </a:t>
            </a:r>
            <a:r>
              <a:rPr lang="en-US" dirty="0"/>
              <a:t>tetracyclines, the only exception being </a:t>
            </a:r>
            <a:r>
              <a:rPr lang="en-US" dirty="0" smtClean="0"/>
              <a:t>minocycline which </a:t>
            </a:r>
            <a:r>
              <a:rPr lang="en-US" dirty="0"/>
              <a:t>has a broader spectrum; it is active </a:t>
            </a:r>
            <a:r>
              <a:rPr lang="en-US" dirty="0" smtClean="0"/>
              <a:t>against Neisseria </a:t>
            </a:r>
            <a:r>
              <a:rPr lang="en-US" dirty="0" err="1"/>
              <a:t>meningitidis</a:t>
            </a:r>
            <a:r>
              <a:rPr lang="en-US" dirty="0"/>
              <a:t> and has been used for </a:t>
            </a:r>
            <a:r>
              <a:rPr lang="en-US" dirty="0" smtClean="0"/>
              <a:t>meningococcal prophylaxis </a:t>
            </a:r>
            <a:r>
              <a:rPr lang="en-US" dirty="0"/>
              <a:t>but is no longer recommended because of </a:t>
            </a:r>
            <a:r>
              <a:rPr lang="en-US" dirty="0" smtClean="0"/>
              <a:t>side effects</a:t>
            </a:r>
            <a:r>
              <a:rPr lang="en-US" dirty="0"/>
              <a:t> </a:t>
            </a:r>
            <a:r>
              <a:rPr lang="en-US" dirty="0" smtClean="0"/>
              <a:t>including </a:t>
            </a:r>
            <a:r>
              <a:rPr lang="en-US" dirty="0"/>
              <a:t>dizziness and </a:t>
            </a:r>
            <a:r>
              <a:rPr lang="en-US" dirty="0" smtClean="0"/>
              <a:t>vertigo and </a:t>
            </a:r>
            <a:r>
              <a:rPr lang="en-US" dirty="0"/>
              <a:t>greater risk </a:t>
            </a:r>
            <a:r>
              <a:rPr lang="en-US" dirty="0" smtClean="0"/>
              <a:t>of lupus-</a:t>
            </a:r>
            <a:r>
              <a:rPr lang="en-US" dirty="0" err="1" smtClean="0"/>
              <a:t>erythematosus</a:t>
            </a:r>
            <a:r>
              <a:rPr lang="en-US" dirty="0" smtClean="0"/>
              <a:t>-like </a:t>
            </a:r>
            <a:r>
              <a:rPr lang="en-US" dirty="0"/>
              <a:t>syndrome. </a:t>
            </a:r>
            <a:r>
              <a:rPr lang="en-US" dirty="0" smtClean="0"/>
              <a:t>Minocycline sometimes </a:t>
            </a:r>
            <a:r>
              <a:rPr lang="en-US" dirty="0"/>
              <a:t>causes irreversible pigmentation.</a:t>
            </a:r>
          </a:p>
        </p:txBody>
      </p:sp>
    </p:spTree>
    <p:extLst>
      <p:ext uri="{BB962C8B-B14F-4D97-AF65-F5344CB8AC3E}">
        <p14:creationId xmlns:p14="http://schemas.microsoft.com/office/powerpoint/2010/main" val="621141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Tetracyclines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 smtClean="0"/>
              <a:t>CONTRA-INDICATIONS</a:t>
            </a:r>
            <a:r>
              <a:rPr lang="en-US" dirty="0" smtClean="0"/>
              <a:t> </a:t>
            </a:r>
            <a:r>
              <a:rPr lang="en-US" dirty="0"/>
              <a:t>:</a:t>
            </a:r>
            <a:r>
              <a:rPr lang="en-US" dirty="0" smtClean="0"/>
              <a:t>Children </a:t>
            </a:r>
            <a:r>
              <a:rPr lang="en-US" dirty="0"/>
              <a:t>under 12 years (</a:t>
            </a:r>
            <a:r>
              <a:rPr lang="en-US" dirty="0" smtClean="0"/>
              <a:t>deposition in </a:t>
            </a:r>
            <a:r>
              <a:rPr lang="en-US" dirty="0"/>
              <a:t>growing bone and teeth, by binding to calcium, </a:t>
            </a:r>
            <a:r>
              <a:rPr lang="en-US" dirty="0" smtClean="0"/>
              <a:t>causes staining </a:t>
            </a:r>
            <a:r>
              <a:rPr lang="en-US" dirty="0"/>
              <a:t>and occasionally dental hypoplasia</a:t>
            </a:r>
            <a:r>
              <a:rPr lang="en-US" dirty="0" smtClean="0"/>
              <a:t>).</a:t>
            </a:r>
            <a:endParaRPr lang="en-US" dirty="0"/>
          </a:p>
          <a:p>
            <a:pPr marL="0" indent="0">
              <a:buNone/>
            </a:pPr>
            <a:r>
              <a:rPr lang="en-US" b="1" i="1" dirty="0" smtClean="0"/>
              <a:t>CAUTIONS</a:t>
            </a:r>
            <a:r>
              <a:rPr lang="en-US" dirty="0" smtClean="0"/>
              <a:t> :Myasthenia </a:t>
            </a:r>
            <a:r>
              <a:rPr lang="en-US" dirty="0"/>
              <a:t>gravis (muscle weakness may </a:t>
            </a:r>
            <a:r>
              <a:rPr lang="en-US" dirty="0" smtClean="0"/>
              <a:t>be increased</a:t>
            </a:r>
            <a:r>
              <a:rPr lang="en-US" dirty="0"/>
              <a:t>) . systemic lupus </a:t>
            </a:r>
            <a:r>
              <a:rPr lang="en-US" dirty="0" err="1"/>
              <a:t>erythematosus</a:t>
            </a:r>
            <a:r>
              <a:rPr lang="en-US" dirty="0"/>
              <a:t> (may </a:t>
            </a:r>
            <a:r>
              <a:rPr lang="en-US" dirty="0" smtClean="0"/>
              <a:t>be exacerbated).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037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Tetracyclines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 smtClean="0"/>
              <a:t>SIDE-EFFECTS:</a:t>
            </a:r>
            <a:r>
              <a:rPr lang="en-US" dirty="0" smtClean="0"/>
              <a:t>▶ </a:t>
            </a:r>
            <a:r>
              <a:rPr lang="en-US" dirty="0"/>
              <a:t>Common or very </a:t>
            </a:r>
            <a:r>
              <a:rPr lang="en-US" dirty="0" smtClean="0"/>
              <a:t>common: </a:t>
            </a:r>
            <a:r>
              <a:rPr lang="en-US" dirty="0"/>
              <a:t>Angioedema . </a:t>
            </a:r>
            <a:r>
              <a:rPr lang="en-US" dirty="0" err="1"/>
              <a:t>diarrhoea</a:t>
            </a:r>
            <a:r>
              <a:rPr lang="en-US" dirty="0"/>
              <a:t> </a:t>
            </a:r>
            <a:r>
              <a:rPr lang="en-US" dirty="0" smtClean="0"/>
              <a:t>.headache </a:t>
            </a:r>
            <a:r>
              <a:rPr lang="en-US" dirty="0"/>
              <a:t>. </a:t>
            </a:r>
            <a:r>
              <a:rPr lang="en-US" dirty="0" err="1"/>
              <a:t>Henoch-Schönlein</a:t>
            </a:r>
            <a:r>
              <a:rPr lang="en-US" dirty="0"/>
              <a:t> </a:t>
            </a:r>
            <a:r>
              <a:rPr lang="en-US" dirty="0" err="1"/>
              <a:t>purpura</a:t>
            </a:r>
            <a:r>
              <a:rPr lang="en-US" dirty="0"/>
              <a:t> . hypersensitivity </a:t>
            </a:r>
            <a:r>
              <a:rPr lang="en-US" dirty="0" smtClean="0"/>
              <a:t>.nausea </a:t>
            </a:r>
            <a:r>
              <a:rPr lang="en-US" dirty="0"/>
              <a:t>. pericarditis . photosensitivity reaction . </a:t>
            </a:r>
            <a:r>
              <a:rPr lang="en-US" dirty="0" smtClean="0"/>
              <a:t>Skin reactions </a:t>
            </a:r>
            <a:r>
              <a:rPr lang="en-US" dirty="0"/>
              <a:t>. systemic lupus </a:t>
            </a:r>
            <a:r>
              <a:rPr lang="en-US" dirty="0" err="1"/>
              <a:t>erythematosus</a:t>
            </a:r>
            <a:r>
              <a:rPr lang="en-US" dirty="0"/>
              <a:t> exacerbated </a:t>
            </a:r>
            <a:r>
              <a:rPr lang="en-US" dirty="0" smtClean="0"/>
              <a:t>.vomiting.</a:t>
            </a:r>
          </a:p>
          <a:p>
            <a:pPr marL="0" indent="0">
              <a:buNone/>
            </a:pPr>
            <a:r>
              <a:rPr lang="en-US" b="1" i="1" dirty="0" smtClean="0"/>
              <a:t>Frequency </a:t>
            </a:r>
            <a:r>
              <a:rPr lang="en-US" b="1" i="1" dirty="0"/>
              <a:t>not known</a:t>
            </a:r>
            <a:r>
              <a:rPr lang="en-US" dirty="0"/>
              <a:t> </a:t>
            </a:r>
            <a:r>
              <a:rPr lang="en-US" dirty="0" smtClean="0"/>
              <a:t>:Dizziness.</a:t>
            </a:r>
          </a:p>
          <a:p>
            <a:pPr marL="0" indent="0">
              <a:buNone/>
            </a:pPr>
            <a:r>
              <a:rPr lang="fr-FR" b="1" i="1" dirty="0" smtClean="0"/>
              <a:t>INTERACTIONS </a:t>
            </a:r>
            <a:r>
              <a:rPr lang="fr-FR" dirty="0"/>
              <a:t>→ Appendix 1: tetracyclines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538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Tetracyclines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 smtClean="0"/>
              <a:t> </a:t>
            </a:r>
            <a:r>
              <a:rPr lang="en-US" b="1" i="1" dirty="0"/>
              <a:t>PREGNANCY </a:t>
            </a:r>
            <a:r>
              <a:rPr lang="en-US" b="1" i="1" dirty="0" smtClean="0"/>
              <a:t>: </a:t>
            </a:r>
            <a:r>
              <a:rPr lang="en-US" dirty="0" smtClean="0"/>
              <a:t>Should </a:t>
            </a:r>
            <a:r>
              <a:rPr lang="en-US" dirty="0"/>
              <a:t>not be given to pregnant </a:t>
            </a:r>
            <a:r>
              <a:rPr lang="en-US" dirty="0" smtClean="0"/>
              <a:t>women; effects </a:t>
            </a:r>
            <a:r>
              <a:rPr lang="en-US" dirty="0"/>
              <a:t>on skeletal development have been documented </a:t>
            </a:r>
            <a:r>
              <a:rPr lang="en-US" dirty="0" smtClean="0"/>
              <a:t>in the </a:t>
            </a:r>
            <a:r>
              <a:rPr lang="en-US" dirty="0"/>
              <a:t>first trimester in animal studies. Administration </a:t>
            </a:r>
            <a:r>
              <a:rPr lang="en-US" dirty="0" smtClean="0"/>
              <a:t>during the </a:t>
            </a:r>
            <a:r>
              <a:rPr lang="en-US" dirty="0"/>
              <a:t>second or third </a:t>
            </a:r>
            <a:r>
              <a:rPr lang="en-US" dirty="0" smtClean="0"/>
              <a:t>trimester may </a:t>
            </a:r>
            <a:r>
              <a:rPr lang="en-US" dirty="0"/>
              <a:t>cause discoloration </a:t>
            </a:r>
            <a:r>
              <a:rPr lang="en-US" dirty="0" smtClean="0"/>
              <a:t>of the </a:t>
            </a:r>
            <a:r>
              <a:rPr lang="en-US" dirty="0"/>
              <a:t>child’s teeth, and maternal hepatotoxicity has </a:t>
            </a:r>
            <a:r>
              <a:rPr lang="en-US" dirty="0" smtClean="0"/>
              <a:t>been reported </a:t>
            </a:r>
            <a:r>
              <a:rPr lang="en-US" dirty="0"/>
              <a:t>with large parenteral doses.</a:t>
            </a:r>
          </a:p>
        </p:txBody>
      </p:sp>
    </p:spTree>
    <p:extLst>
      <p:ext uri="{BB962C8B-B14F-4D97-AF65-F5344CB8AC3E}">
        <p14:creationId xmlns:p14="http://schemas.microsoft.com/office/powerpoint/2010/main" val="3803060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Tetracyclines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b="1" i="1" dirty="0"/>
              <a:t>BREAST FEEDING </a:t>
            </a:r>
            <a:r>
              <a:rPr lang="en-US" b="1" i="1" dirty="0" smtClean="0"/>
              <a:t>: </a:t>
            </a:r>
            <a:r>
              <a:rPr lang="en-US" dirty="0" smtClean="0"/>
              <a:t>Should </a:t>
            </a:r>
            <a:r>
              <a:rPr lang="en-US" dirty="0"/>
              <a:t>not be given to women who </a:t>
            </a:r>
            <a:r>
              <a:rPr lang="en-US" dirty="0" smtClean="0"/>
              <a:t>are breast-feeding </a:t>
            </a:r>
            <a:r>
              <a:rPr lang="en-US" dirty="0"/>
              <a:t>(although absorption and </a:t>
            </a:r>
            <a:r>
              <a:rPr lang="en-US" dirty="0" smtClean="0"/>
              <a:t>therefore discoloration </a:t>
            </a:r>
            <a:r>
              <a:rPr lang="en-US" dirty="0"/>
              <a:t>of teeth in the infant is probably </a:t>
            </a:r>
            <a:r>
              <a:rPr lang="en-US" dirty="0" smtClean="0"/>
              <a:t>usually prevented </a:t>
            </a:r>
            <a:r>
              <a:rPr lang="en-US" dirty="0"/>
              <a:t>by chelation with calcium in milk).</a:t>
            </a:r>
          </a:p>
          <a:p>
            <a:r>
              <a:rPr lang="en-US" b="1" i="1" dirty="0" smtClean="0"/>
              <a:t>HEPATIC IMPAIRMENT: </a:t>
            </a:r>
            <a:r>
              <a:rPr lang="en-US" dirty="0" smtClean="0"/>
              <a:t>Should </a:t>
            </a:r>
            <a:r>
              <a:rPr lang="en-US" dirty="0"/>
              <a:t>be avoided or used </a:t>
            </a:r>
            <a:r>
              <a:rPr lang="en-US" dirty="0" smtClean="0"/>
              <a:t>with caution </a:t>
            </a:r>
            <a:r>
              <a:rPr lang="en-US" dirty="0"/>
              <a:t>in patients with hepatic impairment.</a:t>
            </a:r>
          </a:p>
        </p:txBody>
      </p:sp>
    </p:spTree>
    <p:extLst>
      <p:ext uri="{BB962C8B-B14F-4D97-AF65-F5344CB8AC3E}">
        <p14:creationId xmlns:p14="http://schemas.microsoft.com/office/powerpoint/2010/main" val="2874741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1277</Words>
  <Application>Microsoft Office PowerPoint</Application>
  <PresentationFormat>On-screen Show (4:3)</PresentationFormat>
  <Paragraphs>93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Tetracyclines</vt:lpstr>
      <vt:lpstr>PowerPoint Presentation</vt:lpstr>
      <vt:lpstr>Tetracyclines</vt:lpstr>
      <vt:lpstr>Tetracyclines</vt:lpstr>
      <vt:lpstr>Tetracyclines</vt:lpstr>
      <vt:lpstr>Tetracyclines</vt:lpstr>
      <vt:lpstr>Tetracyclines</vt:lpstr>
      <vt:lpstr>Tetracyclines</vt:lpstr>
      <vt:lpstr>Tetracyclines</vt:lpstr>
      <vt:lpstr>Doxycycline</vt:lpstr>
      <vt:lpstr>Doxycycline</vt:lpstr>
      <vt:lpstr>Doxycycline</vt:lpstr>
      <vt:lpstr>Other indications of doxycycline</vt:lpstr>
      <vt:lpstr>Doxycycline</vt:lpstr>
      <vt:lpstr>Doxycycline</vt:lpstr>
      <vt:lpstr>Doxycycline</vt:lpstr>
      <vt:lpstr>Doxycycline</vt:lpstr>
      <vt:lpstr>Doxycycline</vt:lpstr>
      <vt:lpstr>Doxycycline</vt:lpstr>
      <vt:lpstr>PowerPoint Presentation</vt:lpstr>
      <vt:lpstr>Tetracycline</vt:lpstr>
      <vt:lpstr>Tetracycline</vt:lpstr>
      <vt:lpstr>Tetracycline</vt:lpstr>
      <vt:lpstr>Tetracycline</vt:lpstr>
      <vt:lpstr>Tetracycline</vt:lpstr>
      <vt:lpstr>Tetracycline</vt:lpstr>
      <vt:lpstr>PowerPoint Presentation</vt:lpstr>
      <vt:lpstr>Thank you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Tetracyclines</dc:title>
  <dc:creator>alzizafoon</dc:creator>
  <cp:lastModifiedBy>DR.Ahmed Saker</cp:lastModifiedBy>
  <cp:revision>2</cp:revision>
  <dcterms:created xsi:type="dcterms:W3CDTF">2006-08-16T00:00:00Z</dcterms:created>
  <dcterms:modified xsi:type="dcterms:W3CDTF">2020-06-21T03:25:19Z</dcterms:modified>
</cp:coreProperties>
</file>