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2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6" r:id="rId17"/>
    <p:sldId id="277" r:id="rId18"/>
    <p:sldId id="278" r:id="rId19"/>
    <p:sldId id="279" r:id="rId20"/>
    <p:sldId id="280" r:id="rId21"/>
    <p:sldId id="274" r:id="rId22"/>
    <p:sldId id="282" r:id="rId23"/>
    <p:sldId id="281" r:id="rId24"/>
    <p:sldId id="284" r:id="rId25"/>
    <p:sldId id="285" r:id="rId26"/>
    <p:sldId id="286" r:id="rId27"/>
    <p:sldId id="301" r:id="rId28"/>
    <p:sldId id="288" r:id="rId29"/>
    <p:sldId id="289" r:id="rId30"/>
    <p:sldId id="290" r:id="rId31"/>
    <p:sldId id="297" r:id="rId32"/>
    <p:sldId id="298" r:id="rId33"/>
    <p:sldId id="299" r:id="rId34"/>
    <p:sldId id="300" r:id="rId35"/>
    <p:sldId id="291" r:id="rId36"/>
    <p:sldId id="292" r:id="rId37"/>
    <p:sldId id="293" r:id="rId38"/>
    <p:sldId id="294" r:id="rId39"/>
    <p:sldId id="295" r:id="rId40"/>
    <p:sldId id="296" r:id="rId41"/>
    <p:sldId id="302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3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4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9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1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6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4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0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4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35A3-D463-4ED2-B87A-887544ECFE2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8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122" y="1368462"/>
            <a:ext cx="9793996" cy="2002699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Segoe Print" panose="02000600000000000000" pitchFamily="2" charset="0"/>
                <a:cs typeface="Aharoni" panose="02010803020104030203" pitchFamily="2" charset="-79"/>
              </a:rPr>
              <a:t>DIGOXIN</a:t>
            </a:r>
            <a:endParaRPr lang="en-US" sz="8800" b="1" dirty="0">
              <a:latin typeface="Segoe Print" panose="020006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3" name="Subtitle 3"/>
          <p:cNvSpPr txBox="1">
            <a:spLocks/>
          </p:cNvSpPr>
          <p:nvPr/>
        </p:nvSpPr>
        <p:spPr>
          <a:xfrm>
            <a:off x="1524000" y="4053450"/>
            <a:ext cx="9144000" cy="8853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REFERENCE: APPLIED CLINICAL 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253"/>
          </a:xfrm>
          <a:ln w="19050">
            <a:solidFill>
              <a:schemeClr val="accent5"/>
            </a:solidFill>
          </a:ln>
          <a:effectLst/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Half-life in pediatrics</a:t>
            </a:r>
            <a:endParaRPr lang="en-US" sz="4800" b="1" dirty="0">
              <a:latin typeface="Andalus" panose="02020603050405020304" pitchFamily="18" charset="-78"/>
              <a:ea typeface="BatangChe" panose="02030609000101010101" pitchFamily="49" charset="-127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716"/>
            <a:ext cx="10515600" cy="470420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is </a:t>
            </a:r>
            <a:r>
              <a:rPr lang="en-US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lower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in neonates and premature </a:t>
            </a:r>
            <a:r>
              <a:rPr lang="en-US" sz="3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infants because 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renal and hepatic function are not completely </a:t>
            </a:r>
            <a:r>
              <a:rPr lang="en-US" sz="3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developed.</a:t>
            </a:r>
          </a:p>
          <a:p>
            <a:pPr marL="0" indent="0">
              <a:buNone/>
            </a:pPr>
            <a:endParaRPr lang="en-US" sz="3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Volume 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distribution is </a:t>
            </a:r>
            <a:r>
              <a:rPr lang="en-US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larger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in infants and children compared </a:t>
            </a:r>
            <a:r>
              <a:rPr lang="en-US" sz="3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adults </a:t>
            </a:r>
            <a:r>
              <a:rPr lang="en-US" sz="3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as is found with many other drugs.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07614" y="2743199"/>
            <a:ext cx="6092328" cy="231354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Premature infants------- t</a:t>
            </a:r>
            <a:r>
              <a:rPr lang="en-US" sz="32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60 hours </a:t>
            </a:r>
          </a:p>
          <a:p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Neonates---------- t</a:t>
            </a:r>
            <a:r>
              <a:rPr lang="en-US" sz="32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45 hours </a:t>
            </a:r>
          </a:p>
          <a:p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6 months - 8 years old, --------- t</a:t>
            </a:r>
            <a:r>
              <a:rPr lang="en-US" sz="32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  </a:t>
            </a:r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18 hours. </a:t>
            </a:r>
          </a:p>
          <a:p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≥12 years old -------- t</a:t>
            </a:r>
            <a:r>
              <a:rPr lang="en-US" sz="32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36 hours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20677" y="3326751"/>
                <a:ext cx="2312388" cy="799065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dirty="0"/>
                        <m:t>t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1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/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2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/>
                            <m:t>0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.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693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/>
                            <m:t>Cl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677" y="3326751"/>
                <a:ext cx="2312388" cy="7990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40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639" y="143219"/>
            <a:ext cx="11869814" cy="65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35" y="530378"/>
            <a:ext cx="10515600" cy="2047569"/>
          </a:xfr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Dosage Determination </a:t>
            </a:r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155" y="3448279"/>
            <a:ext cx="8725359" cy="179575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1-The </a:t>
            </a: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dosing method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</a:t>
            </a:r>
            <a:r>
              <a:rPr lang="en-US" sz="5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Jelliffe</a:t>
            </a: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method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45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4000" b="1" dirty="0">
                <a:latin typeface="Aharoni" panose="02010803020104030203" pitchFamily="2" charset="-79"/>
                <a:cs typeface="Aharoni" panose="02010803020104030203" pitchFamily="2" charset="-79"/>
              </a:rPr>
              <a:t>pharmacokinetic dosing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method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895"/>
            <a:ext cx="10515600" cy="435133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most flexible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technique.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allows individualized target serum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for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patient, </a:t>
            </a:r>
            <a:endParaRPr lang="en-US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Each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parameter can be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customized to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reflect specific disease states and conditions present in the patient.</a:t>
            </a:r>
          </a:p>
        </p:txBody>
      </p:sp>
    </p:spTree>
    <p:extLst>
      <p:ext uri="{BB962C8B-B14F-4D97-AF65-F5344CB8AC3E}">
        <p14:creationId xmlns:p14="http://schemas.microsoft.com/office/powerpoint/2010/main" val="40423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602" y="1586428"/>
            <a:ext cx="10080434" cy="4946573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600" b="1" i="1" u="sng" dirty="0"/>
              <a:t>1- Estimate digoxin </a:t>
            </a:r>
            <a:r>
              <a:rPr lang="en-US" sz="3600" b="1" i="1" u="sng" dirty="0" smtClean="0"/>
              <a:t>clearance</a:t>
            </a:r>
          </a:p>
          <a:p>
            <a:endParaRPr lang="en-US" b="1" i="1" u="sng" dirty="0"/>
          </a:p>
          <a:p>
            <a:pPr marL="0" indent="0">
              <a:buNone/>
            </a:pPr>
            <a:r>
              <a:rPr lang="en-US" sz="3200" b="1" dirty="0"/>
              <a:t>Cl (ml/ min)= 1.303 [CrCl (ml/min)] + </a:t>
            </a:r>
            <a:r>
              <a:rPr lang="en-US" sz="3200" b="1" dirty="0" smtClean="0"/>
              <a:t>Cl</a:t>
            </a:r>
            <a:r>
              <a:rPr lang="en-US" sz="3200" b="1" baseline="-25000" dirty="0" smtClean="0"/>
              <a:t>NR</a:t>
            </a:r>
          </a:p>
          <a:p>
            <a:pPr marL="0" indent="0">
              <a:buNone/>
            </a:pPr>
            <a:endParaRPr lang="en-US" sz="1400" baseline="-25000" dirty="0"/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is the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clearance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mL/min,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creatinine clearance in mL/min, and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</a:t>
            </a:r>
            <a:r>
              <a:rPr lang="en-US" sz="3200" b="1" baseline="-25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NR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digoxin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non-renal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6602" y="365125"/>
            <a:ext cx="10080434" cy="945881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Calculations steps:</a:t>
            </a:r>
            <a:endParaRPr lang="en-US" b="1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4902" y="5508434"/>
            <a:ext cx="8361802" cy="793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dbl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Note: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must be converted from (ml/min) to (L/d) by multiplying the result by </a:t>
            </a:r>
            <a:r>
              <a:rPr lang="en-US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(60*24)/1000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1.44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27695" y="2647313"/>
            <a:ext cx="608681" cy="3514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127695" y="3274222"/>
            <a:ext cx="608681" cy="5342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945697" y="2112137"/>
            <a:ext cx="1696597" cy="1024375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with HF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45697" y="3274223"/>
            <a:ext cx="1674563" cy="1113732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 without HF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78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2- Estimate digoxin volume of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9985"/>
            <a:ext cx="10515600" cy="4226977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          </a:t>
            </a:r>
            <a:r>
              <a:rPr lang="en-US" dirty="0" smtClean="0"/>
              <a:t>If </a:t>
            </a:r>
            <a:r>
              <a:rPr lang="en-US" dirty="0"/>
              <a:t>obese use </a:t>
            </a:r>
            <a:r>
              <a:rPr lang="en-US" b="1" dirty="0" smtClean="0"/>
              <a:t>IBW</a:t>
            </a:r>
          </a:p>
          <a:p>
            <a:pPr marL="0" indent="0">
              <a:buNone/>
            </a:pPr>
            <a:endParaRPr lang="en-US" b="1" dirty="0"/>
          </a:p>
          <a:p>
            <a:pPr lvl="0"/>
            <a:endParaRPr lang="en-US" sz="1800" b="1" dirty="0"/>
          </a:p>
          <a:p>
            <a:pPr lvl="0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renal dysfunction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(creatinine clearance ≤30 mL/min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USE: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023" y="4721989"/>
            <a:ext cx="4395731" cy="10838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322023" y="2225407"/>
            <a:ext cx="3139808" cy="862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>
                <a:solidFill>
                  <a:schemeClr val="tx1"/>
                </a:solidFill>
              </a:rPr>
              <a:t>V= 7 L/kg</a:t>
            </a:r>
            <a:r>
              <a:rPr lang="en-US" sz="3600" dirty="0">
                <a:solidFill>
                  <a:schemeClr val="tx1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0580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3-Steady-State Concentration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119"/>
            <a:ext cx="10515600" cy="413884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en-US" sz="2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heart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 ……. </a:t>
            </a:r>
            <a:r>
              <a:rPr lang="en-US" sz="40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0.5–1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Target digoxin concentration equal to 0.8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</a:p>
          <a:p>
            <a:pPr marL="0" indent="0">
              <a:buNone/>
            </a:pP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atrial fibrillation …… </a:t>
            </a:r>
            <a:r>
              <a:rPr lang="en-US" sz="40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0.8–1.5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Target digoxin concentration of 1.2 ng/mL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8615191" y="3766017"/>
            <a:ext cx="2445744" cy="14542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Note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ar-IQ" sz="2800" b="1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 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l-GR" sz="2800" b="1" dirty="0">
                <a:solidFill>
                  <a:schemeClr val="tx1"/>
                </a:solidFill>
                <a:cs typeface="Arabic Typesetting" panose="03020402040406030203" pitchFamily="66" charset="-78"/>
              </a:rPr>
              <a:t>μ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</a:p>
        </p:txBody>
      </p:sp>
    </p:spTree>
    <p:extLst>
      <p:ext uri="{BB962C8B-B14F-4D97-AF65-F5344CB8AC3E}">
        <p14:creationId xmlns:p14="http://schemas.microsoft.com/office/powerpoint/2010/main" val="17301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4-Selection of Appropriate Model </a:t>
            </a:r>
            <a:r>
              <a:rPr lang="en-US" sz="3600" b="1" i="1" u="sng" dirty="0" smtClean="0">
                <a:latin typeface="+mn-lt"/>
                <a:ea typeface="+mn-ea"/>
                <a:cs typeface="+mn-cs"/>
              </a:rPr>
              <a:t>and Equations</a:t>
            </a:r>
            <a:endParaRPr lang="en-US" sz="3600" b="1" i="1" u="sng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6"/>
            <a:ext cx="10515600" cy="4417764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</a:t>
            </a:r>
            <a:r>
              <a:rPr lang="ar-SA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</a:t>
            </a:r>
            <a:r>
              <a:rPr lang="ar-SA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F</a:t>
            </a:r>
          </a:p>
          <a:p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[F (D/τ)] / Cl                       </a:t>
            </a:r>
            <a:r>
              <a:rPr lang="en-US" sz="35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= 1 </a:t>
            </a: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day</a:t>
            </a:r>
          </a:p>
          <a:p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(</a:t>
            </a:r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V) / </a:t>
            </a:r>
            <a:r>
              <a:rPr lang="en-US" sz="43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endParaRPr lang="en-US" sz="1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digoxin dose in μg, </a:t>
            </a:r>
            <a:endParaRPr lang="en-US" sz="3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is the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interval in days, and </a:t>
            </a:r>
            <a:endParaRPr lang="en-US" sz="3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digoxin clearance in L/d</a:t>
            </a: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bioavailability fraction for the oral dosage form (F = 1 for intravenous digoxin</a:t>
            </a: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sz="3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2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5198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atrial fibrillation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less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than 24 hours. His current serum creatinine is 0.9 mg/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last 5 days since admission. Compute an </a:t>
            </a:r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for this patient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control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ventricular rate.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9643"/>
            <a:ext cx="10515600" cy="3797320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1. </a:t>
            </a:r>
            <a:r>
              <a:rPr lang="en-US" b="1" i="1" u="sng" dirty="0"/>
              <a:t>Estimate creatinine clearance.</a:t>
            </a:r>
          </a:p>
          <a:p>
            <a:pPr marL="0" indent="0">
              <a:buNone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patient has a stable serum creatinine and is not obese. The Cockcroft-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Gault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 can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used to estimate creatinine clearance: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CrClest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[(140 − age)BW] / (72 ⋅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SCr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=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[(140 − 50 y)70 kg] / (72 ⋅ 0.9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CrClest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97 mL/min</a:t>
            </a:r>
          </a:p>
        </p:txBody>
      </p:sp>
    </p:spTree>
    <p:extLst>
      <p:ext uri="{BB962C8B-B14F-4D97-AF65-F5344CB8AC3E}">
        <p14:creationId xmlns:p14="http://schemas.microsoft.com/office/powerpoint/2010/main" val="28188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2540"/>
            <a:ext cx="10515600" cy="6092327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2. </a:t>
            </a:r>
            <a:r>
              <a:rPr lang="en-US" b="1" i="1" u="sng" dirty="0" smtClean="0"/>
              <a:t>Estimate clearance.</a:t>
            </a:r>
            <a:endParaRPr lang="en-US" b="1" i="1" u="sng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1.303 (CrCl) + Cl</a:t>
            </a:r>
            <a:r>
              <a:rPr lang="sv-SE" sz="4000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NR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sv-SE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= 1.303 (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97 mL/min) + 40 mL/min </a:t>
            </a:r>
            <a:endParaRPr lang="sv-SE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= 167 mL/min</a:t>
            </a:r>
          </a:p>
          <a:p>
            <a:pPr marL="0" indent="0">
              <a:buNone/>
            </a:pPr>
            <a:endParaRPr lang="sv-SE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sv-SE" b="1" i="1" u="sng" dirty="0" smtClean="0"/>
          </a:p>
          <a:p>
            <a:pPr marL="0" indent="0">
              <a:buNone/>
            </a:pPr>
            <a:r>
              <a:rPr lang="sv-SE" b="1" i="1" u="sng" dirty="0" smtClean="0"/>
              <a:t>3</a:t>
            </a:r>
            <a:r>
              <a:rPr lang="sv-SE" b="1" i="1" u="sng" dirty="0"/>
              <a:t>. Css for atrial fibrillation= 1.2 </a:t>
            </a:r>
            <a:r>
              <a:rPr lang="sv-SE" b="1" i="1" u="sng" dirty="0" smtClean="0"/>
              <a:t>ng/mL</a:t>
            </a:r>
          </a:p>
          <a:p>
            <a:pPr marL="0" indent="0">
              <a:buNone/>
            </a:pPr>
            <a:endParaRPr lang="sv-SE" b="1" i="1" dirty="0" smtClean="0"/>
          </a:p>
          <a:p>
            <a:pPr marL="0" indent="0">
              <a:buNone/>
            </a:pPr>
            <a:r>
              <a:rPr lang="sv-SE" b="1" i="1" dirty="0" smtClean="0"/>
              <a:t>F=1 for IV route</a:t>
            </a:r>
            <a:endParaRPr lang="sv-SE" b="1" i="1" dirty="0"/>
          </a:p>
          <a:p>
            <a:pPr marL="0" indent="0">
              <a:buNone/>
            </a:pPr>
            <a:r>
              <a:rPr lang="sv-SE" sz="39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D/</a:t>
            </a:r>
            <a:r>
              <a:rPr lang="el-GR" sz="3900" dirty="0">
                <a:cs typeface="Arabic Typesetting" panose="03020402040406030203" pitchFamily="66" charset="-78"/>
              </a:rPr>
              <a:t>τ = (</a:t>
            </a:r>
            <a:r>
              <a:rPr lang="sv-SE" sz="39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 ⋅ Cl) / </a:t>
            </a:r>
            <a:r>
              <a:rPr lang="sv-SE" sz="39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pPr marL="0" indent="0">
              <a:buNone/>
            </a:pP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(1.2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167 mL/min ⋅ </a:t>
            </a:r>
            <a:r>
              <a:rPr lang="sv-SE" sz="32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1440 min/d) / (1 ⋅ 1000 mL/L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/ 1</a:t>
            </a:r>
            <a:endParaRPr lang="sv-SE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= 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288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g/d, round to 250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  <a:r>
              <a:rPr lang="en-US" dirty="0" smtClean="0"/>
              <a:t>   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229024" y="1920810"/>
            <a:ext cx="363518" cy="4689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315858" y="2505756"/>
            <a:ext cx="4671152" cy="7131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 the patient does not have moderate to severe </a:t>
            </a:r>
            <a:r>
              <a:rPr lang="en-US" sz="2000" b="1" dirty="0" smtClean="0">
                <a:solidFill>
                  <a:schemeClr val="tx1"/>
                </a:solidFill>
              </a:rPr>
              <a:t>heart </a:t>
            </a:r>
            <a:r>
              <a:rPr lang="en-US" sz="2000" b="1" dirty="0">
                <a:solidFill>
                  <a:schemeClr val="tx1"/>
                </a:solidFill>
              </a:rPr>
              <a:t>failure</a:t>
            </a:r>
          </a:p>
        </p:txBody>
      </p:sp>
      <p:sp>
        <p:nvSpPr>
          <p:cNvPr id="11" name="Arc 10"/>
          <p:cNvSpPr/>
          <p:nvPr/>
        </p:nvSpPr>
        <p:spPr>
          <a:xfrm rot="7550683">
            <a:off x="4497000" y="1079477"/>
            <a:ext cx="914400" cy="914400"/>
          </a:xfrm>
          <a:prstGeom prst="arc">
            <a:avLst>
              <a:gd name="adj1" fmla="val 16200000"/>
              <a:gd name="adj2" fmla="val 121024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16200000">
            <a:off x="5978311" y="3888776"/>
            <a:ext cx="326834" cy="278762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15858" y="4120308"/>
            <a:ext cx="3999122" cy="7344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covert unit of Cl from ml/min to L/day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19" y="331618"/>
            <a:ext cx="9738910" cy="634126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8093194" y="3269807"/>
            <a:ext cx="738130" cy="6940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897236" y="2950346"/>
            <a:ext cx="1301709" cy="6035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IV digoxin 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24199" y="4622738"/>
            <a:ext cx="1586429" cy="5037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digoxin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849626" y="4137329"/>
            <a:ext cx="374573" cy="5838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 rot="19791646">
            <a:off x="2871648" y="1317698"/>
            <a:ext cx="523970" cy="172371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49423" y="1501796"/>
            <a:ext cx="1943809" cy="7574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Distribution phase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(8–12 hours)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918266" y="228253"/>
            <a:ext cx="3866921" cy="227932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Digoxin follow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2 compartment model</a:t>
            </a:r>
            <a:endParaRPr lang="en-US" sz="3200" dirty="0">
              <a:solidFill>
                <a:schemeClr val="tx1"/>
              </a:solidFill>
              <a:latin typeface="Arial Narrow" panose="020B0606020202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" name="Right Brace 1"/>
          <p:cNvSpPr/>
          <p:nvPr/>
        </p:nvSpPr>
        <p:spPr>
          <a:xfrm rot="16634519">
            <a:off x="6507318" y="220665"/>
            <a:ext cx="461369" cy="6300194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790385" y="2430937"/>
            <a:ext cx="2104222" cy="5194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Elimination phase </a:t>
            </a:r>
            <a:endParaRPr lang="en-US" sz="2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6174605" y="5363544"/>
            <a:ext cx="1" cy="3048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867671" y="4883596"/>
            <a:ext cx="870331" cy="332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2800" b="1" baseline="-25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=36h</a:t>
            </a:r>
            <a:endParaRPr lang="en-US" b="1" baseline="-250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385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8" grpId="0" animBg="1"/>
      <p:bldP spid="19" grpId="0" animBg="1"/>
      <p:bldP spid="2" grpId="0" animBg="1"/>
      <p:bldP spid="3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9658"/>
            <a:ext cx="10515600" cy="5927075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500" b="1" i="1" u="sng" dirty="0" smtClean="0"/>
          </a:p>
          <a:p>
            <a:pPr marL="0" indent="0">
              <a:buNone/>
            </a:pPr>
            <a:r>
              <a:rPr lang="en-US" sz="2600" b="1" i="1" u="sng" dirty="0" smtClean="0"/>
              <a:t>4</a:t>
            </a:r>
            <a:r>
              <a:rPr lang="en-US" sz="2600" b="1" i="1" u="sng" dirty="0"/>
              <a:t>. Use loading dose equation to compute digoxin loading </a:t>
            </a:r>
            <a:r>
              <a:rPr lang="en-US" sz="2600" b="1" i="1" u="sng" dirty="0" smtClean="0"/>
              <a:t>dose</a:t>
            </a:r>
            <a:endParaRPr lang="en-US" sz="2600" b="1" i="1" u="sng" dirty="0"/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= 7 L/kg ⋅ 70 kg = 490 L</a:t>
            </a:r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(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V) / F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=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(1.2 μg/L ⋅ 490 L) /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588 μg rounded to 500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</a:p>
          <a:p>
            <a:endParaRPr lang="en-US" sz="2400" b="1" i="1" u="sng" dirty="0"/>
          </a:p>
          <a:p>
            <a:r>
              <a:rPr lang="en-US" sz="2400" b="1" i="1" u="sng" dirty="0" smtClean="0"/>
              <a:t>Note </a:t>
            </a:r>
          </a:p>
          <a:p>
            <a:pPr marL="0" indent="0">
              <a:buNone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When digoxin loading doses are administered, they are usually given in divided doses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separated by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4–6 hours (50% of dose at first, followed by two additional doses of 25%). In this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case, an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initial intravenous dose of 250 μg would be given initially, followed by two additional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doses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125 μg each. One of the loading doses could be withheld if pulse rate was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than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50–60 beats per minute or other undesirable digoxin adverse effects were noted.</a:t>
            </a:r>
            <a:endParaRPr lang="en-US" b="1" i="1" u="sng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00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depend on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amount of digoxin in the body that produces the desired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effect, which is known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 the total body stores (TBS) of digoxin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normal renal function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Tx/>
              <a:buChar char="-"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TBS =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8–12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μg/kg required to cause inotropic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effects,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Tx/>
              <a:buChar char="-"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TBS = 13–15 μg/kg needed to cause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chronotropic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effects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renal dysfunction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Digoxin TBS = 6–10 μg/kg</a:t>
            </a:r>
          </a:p>
          <a:p>
            <a:pPr marL="0" indent="0">
              <a:buNone/>
            </a:pPr>
            <a:endParaRPr lang="en-US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270"/>
          </a:xfrm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err="1">
                <a:latin typeface="Aharoni" panose="02010803020104030203" pitchFamily="2" charset="-79"/>
                <a:cs typeface="Aharoni" panose="02010803020104030203" pitchFamily="2" charset="-79"/>
              </a:rPr>
              <a:t>Jelliffe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 method</a:t>
            </a:r>
          </a:p>
        </p:txBody>
      </p:sp>
      <p:sp>
        <p:nvSpPr>
          <p:cNvPr id="2" name="Oval 1"/>
          <p:cNvSpPr/>
          <p:nvPr/>
        </p:nvSpPr>
        <p:spPr>
          <a:xfrm>
            <a:off x="9474506" y="2866556"/>
            <a:ext cx="1663548" cy="22694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IBW in obese patients  </a:t>
            </a:r>
            <a:endParaRPr lang="en-US" sz="2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4219460" y="3172858"/>
            <a:ext cx="5409282" cy="385590"/>
          </a:xfrm>
          <a:prstGeom prst="bentConnector3">
            <a:avLst>
              <a:gd name="adj1" fmla="val 102"/>
            </a:avLst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6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9995"/>
            <a:ext cx="10515600" cy="5526968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percent of drug that is lost on a daily basis (%lost/d) is related to renal function according to the following equation: </a:t>
            </a:r>
          </a:p>
          <a:p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7437" y="1806765"/>
            <a:ext cx="5794872" cy="107965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%lost/d = 14% + 0.20(CrCl</a:t>
            </a:r>
            <a:r>
              <a:rPr lang="en-US" sz="4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  <a:endParaRPr lang="en-US" sz="4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Arc 5"/>
          <p:cNvSpPr/>
          <p:nvPr/>
        </p:nvSpPr>
        <p:spPr>
          <a:xfrm rot="8128413">
            <a:off x="5144878" y="1696599"/>
            <a:ext cx="914400" cy="914400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878403" y="2626152"/>
            <a:ext cx="646557" cy="1261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00839" y="4111678"/>
            <a:ext cx="7050795" cy="11898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percent of digoxin eliminated per day by 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non-renal routes</a:t>
            </a:r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923079" y="2499079"/>
            <a:ext cx="138617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423323" y="2800356"/>
            <a:ext cx="1355075" cy="2409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 is creatinine clearance in mL/min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4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maintenance dose and loading dose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12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maintenance dose:</a:t>
            </a: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D (μg/d) = [TBS ⋅ (%lost/d)] / F</a:t>
            </a:r>
          </a:p>
          <a:p>
            <a:pPr mar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Substitute with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[14%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+ 0.20(CrCl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)] </a:t>
            </a:r>
            <a:endParaRPr lang="en-US" sz="4000" dirty="0" smtClean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{TBS ⋅ [14% + 0.20(CrCl)]} / (F ⋅ 100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loading dose</a:t>
            </a:r>
            <a:r>
              <a:rPr lang="en-US" sz="44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marL="0" indent="0"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LD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TBS/ F</a:t>
            </a:r>
          </a:p>
          <a:p>
            <a:pPr marL="0" indent="0">
              <a:buNone/>
            </a:pP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5871986" y="2533887"/>
            <a:ext cx="176277" cy="118982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Elbow Connector 5"/>
          <p:cNvCxnSpPr/>
          <p:nvPr/>
        </p:nvCxnSpPr>
        <p:spPr>
          <a:xfrm rot="16200000" flipV="1">
            <a:off x="8912645" y="4395732"/>
            <a:ext cx="716095" cy="67202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976212" y="5111827"/>
            <a:ext cx="3547431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 conversion </a:t>
            </a:r>
            <a:r>
              <a:rPr lang="en-US" sz="2000" b="1" dirty="0">
                <a:solidFill>
                  <a:schemeClr val="tx1"/>
                </a:solidFill>
              </a:rPr>
              <a:t>factor to convert the percentage to a fraction</a:t>
            </a:r>
          </a:p>
        </p:txBody>
      </p:sp>
    </p:spTree>
    <p:extLst>
      <p:ext uri="{BB962C8B-B14F-4D97-AF65-F5344CB8AC3E}">
        <p14:creationId xmlns:p14="http://schemas.microsoft.com/office/powerpoint/2010/main" val="130783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2147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atrial fibrillation for</a:t>
            </a:r>
            <a:b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than 24 hours. His current serum creatinine is 0.9 mg/</a:t>
            </a:r>
            <a:r>
              <a:rPr lang="en-US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stable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last 5 days since admission. Compute an intravenous digoxin dose for this patient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control </a:t>
            </a:r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ventricular </a:t>
            </a:r>
            <a:r>
              <a:rPr lang="en-US" sz="32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rate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727"/>
            <a:ext cx="10515600" cy="397709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sz="36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creatinine </a:t>
            </a:r>
            <a:r>
              <a:rPr lang="en-US" sz="36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6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CrClest = 97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6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total body store (TBS) </a:t>
            </a:r>
            <a:endParaRPr lang="en-US" sz="3600" b="1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 has good renal function and is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non-obese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Digoxin total body stores of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13–15 μg/kg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effective in the treatment of atrial fibrillation. A digoxin dose of 14 μg/kg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chosen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this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patient: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14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g/kg ⋅ 70 kg = 980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7384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810"/>
            <a:ext cx="10515600" cy="564815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maintenance </a:t>
            </a:r>
            <a:r>
              <a:rPr lang="en-US" sz="40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(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D).</a:t>
            </a:r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{TBS ⋅ [14% + 0.20(CrCl)]} / (F ⋅ 100)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  <a:r>
              <a:rPr lang="el-GR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{980 μ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 ⋅ [14% + 0.20(97 mL/min)]} / (1 ⋅ 100)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= 328 μg/d, round to 375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μg/d</a:t>
            </a:r>
          </a:p>
          <a:p>
            <a:pPr marL="0" indent="0">
              <a:buNone/>
            </a:pP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 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</a:t>
            </a:r>
            <a:r>
              <a:rPr lang="en-US" sz="40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loading dose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TBS/ F = 980 μg / 1 = 980 μg, round to 1000 μg</a:t>
            </a:r>
          </a:p>
        </p:txBody>
      </p:sp>
    </p:spTree>
    <p:extLst>
      <p:ext uri="{BB962C8B-B14F-4D97-AF65-F5344CB8AC3E}">
        <p14:creationId xmlns:p14="http://schemas.microsoft.com/office/powerpoint/2010/main" val="8304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150" y="1233888"/>
            <a:ext cx="10515600" cy="4054208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OF DIGOXIN SERUM </a:t>
            </a: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</a:t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</a:t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ALTER DOSAGES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35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338"/>
          </a:xfrm>
          <a:noFill/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1-Linear Pharmacokinetics Method </a:t>
            </a:r>
            <a:endParaRPr lang="en-US" sz="5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10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advantages of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that it is quick and simple. </a:t>
            </a:r>
            <a:endParaRPr lang="en-US" sz="4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The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disadvantages are </a:t>
            </a:r>
            <a:r>
              <a:rPr lang="en-US" sz="44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</a:t>
            </a:r>
            <a:r>
              <a:rPr lang="en-US" sz="44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required.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D</a:t>
            </a:r>
            <a:r>
              <a:rPr lang="en-US" sz="4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5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48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86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5423"/>
            <a:ext cx="10515600" cy="27432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 heart failure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b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current serum creatinine is 0.9 mg/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over the last 6 months.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of 250 μg/d using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tablets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prescribed and expected to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achieve steady-state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equal to 0.8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After a week of treatment, a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was measured and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equalled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0.6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Calculate a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digoxin dose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that would provide a steady-state concentration of 0.9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83028"/>
            <a:ext cx="10515600" cy="318387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Check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digoxin conc. reach to steady state</a:t>
            </a:r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..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(CrCl+Vd+t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   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D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(0.9 ng/mL / 0.6 ng/mL) 250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μg/d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375 μg/d</a:t>
            </a:r>
          </a:p>
        </p:txBody>
      </p:sp>
      <p:sp>
        <p:nvSpPr>
          <p:cNvPr id="5" name="Oval 4"/>
          <p:cNvSpPr/>
          <p:nvPr/>
        </p:nvSpPr>
        <p:spPr>
          <a:xfrm>
            <a:off x="9022814" y="3371160"/>
            <a:ext cx="2148290" cy="30571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انتبــه.. </a:t>
            </a:r>
          </a:p>
          <a:p>
            <a:pPr algn="ctr"/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اولا التأكد من وصول التركيز الـــــى حالـــــــــة </a:t>
            </a:r>
            <a:r>
              <a:rPr lang="en-US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steady state</a:t>
            </a:r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30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2-Pharmacokinetic Parameter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5581"/>
            <a:ext cx="10515600" cy="47813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calculates the patient-specific drug clearance by using the obtained </a:t>
            </a:r>
            <a:r>
              <a:rPr lang="en-US" sz="4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endParaRPr lang="en-US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where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is digoxin clearance in L/d</a:t>
            </a:r>
          </a:p>
          <a:p>
            <a:pPr lvl="0"/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Then use </a:t>
            </a:r>
            <a:r>
              <a:rPr lang="en-US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actual clearance to calculate new </a:t>
            </a: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dose: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99961" y="2533880"/>
            <a:ext cx="447284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 (D/τ)] / </a:t>
            </a:r>
            <a:r>
              <a:rPr lang="en-US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99962" y="5210978"/>
            <a:ext cx="447284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F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05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7209"/>
          </a:xfrm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0" lvl="0" indent="0">
              <a:buNone/>
            </a:pPr>
            <a:endParaRPr lang="en-US" sz="1300" b="1" u="sng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Inotropic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Effects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digoxin are generally achieved at steady-state serum concentrations of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- 1ng/mL</a:t>
            </a:r>
            <a:r>
              <a:rPr lang="ar-IQ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Chronotropic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Effects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usually require higher digoxin steady-state serum concentrations of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0.8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– 1.5 ng/mL</a:t>
            </a:r>
            <a:r>
              <a:rPr lang="ar-IQ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Adverse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drug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reactions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increase at steady-state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serum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above </a:t>
            </a:r>
            <a:r>
              <a:rPr lang="en-US" sz="4000" b="1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 </a:t>
            </a:r>
            <a:r>
              <a:rPr lang="en-US" sz="4000" b="1" u="sng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toxicity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increase at serum concentration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2.5 ng/mL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above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130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Therapeutic and Toxic Concentrations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52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2214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MJ is a 50-year-old, 70-kg (5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moderate heart failure.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current serum creatinine is 0.9 mg/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over the last 6 months. </a:t>
            </a:r>
            <a:r>
              <a:rPr lang="en-US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of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μg/d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using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tablets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prescribed and expected to achieve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concentrations equal to 0.8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After a week of treatment, a steady-state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concentration was measured and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equalled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0.6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Calculate a new digoxin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that would provide a steady-state concentration of 0.9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469"/>
            <a:ext cx="10515600" cy="3712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1. Estimate creatinine clearance.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i="1" dirty="0"/>
              <a:t>Compute drug clearance.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[F(D/</a:t>
            </a:r>
            <a:r>
              <a:rPr lang="el-GR" sz="3600" b="1" dirty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τ</a:t>
            </a:r>
            <a:r>
              <a:rPr lang="el-GR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)]</a:t>
            </a:r>
            <a:r>
              <a:rPr lang="el-GR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[0.7(250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g/d)] / 0.6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= 292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/>
              <a:t>3. Compute new dose to achieve desired serum concentration.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D/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Cl) / F = (0.9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292 L/d) / 0.7 = 375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</a:t>
            </a:r>
          </a:p>
        </p:txBody>
      </p:sp>
    </p:spTree>
    <p:extLst>
      <p:ext uri="{BB962C8B-B14F-4D97-AF65-F5344CB8AC3E}">
        <p14:creationId xmlns:p14="http://schemas.microsoft.com/office/powerpoint/2010/main" val="5045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6383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lvl="0"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Booster Doses to Immediately Increase Serum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3031"/>
            <a:ext cx="10515600" cy="3778786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a patient has a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subtherapeutic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serum concentration in an acute situation, it may be desirable to increase the digoxin concentration as quickly as possible.</a:t>
            </a:r>
          </a:p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modified loading dose equation is used to accomplish computation of the booster dose (BD) which takes into account the current digoxin concentration present in the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patient: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74544" y="5310130"/>
            <a:ext cx="4660135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BD = [(</a:t>
            </a:r>
            <a:r>
              <a:rPr lang="en-US" sz="40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000" b="1" baseline="-25000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desired</a:t>
            </a:r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 </a:t>
            </a:r>
            <a:r>
              <a:rPr lang="en-US" sz="40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000" b="1" baseline="-25000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actual</a:t>
            </a:r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V] /F</a:t>
            </a:r>
            <a:endParaRPr lang="en-US" sz="40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507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994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BN is a 52-year-old, 85-kg (6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 in) male with atrial fibrillation who is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receiving therapy with intravenous digoxin. He has normal liver and renal function. After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receiving an initial loading dose of digoxin (1000 μg) and a maintenance dose of 250 μg/d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digoxin for 5 days, his digoxin concentration is measured at 0.6 ng/mL immediately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after pulse rate increased to 200 beats/min. Compute a </a:t>
            </a:r>
            <a:r>
              <a:rPr lang="en-US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booster dose of digoxin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to achieve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concentration equal to 1.5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6588"/>
            <a:ext cx="10515600" cy="353641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volume of distribution according to disease states and conditions 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present in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 </a:t>
            </a:r>
            <a:r>
              <a:rPr lang="ar-IQ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انتبه لوزن المريض</a:t>
            </a:r>
            <a:endParaRPr lang="en-US" sz="3200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ar-IQ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7 L/kg ⋅ 85 kg = 595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endParaRPr lang="en-US" sz="3200" b="1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Compute booster dose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200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Cdesired</a:t>
            </a:r>
            <a:r>
              <a:rPr lang="ar-IQ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Cactual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V]/F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[(1.5 μg/L – 0.6 μg/L) 595 L] /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  <a:endParaRPr lang="ar-IQ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ar-IQ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IQ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536 μg, rounded to 500 μg of digoxin.</a:t>
            </a:r>
          </a:p>
          <a:p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36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672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Conversion of Patient Doses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Between </a:t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Dosage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Forms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154"/>
            <a:ext cx="10515600" cy="4384712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When patients are switched between digoxin dosage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forms, differences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3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bioavailability</a:t>
            </a:r>
            <a:r>
              <a:rPr lang="ar-IQ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should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accounted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using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following</a:t>
            </a:r>
            <a:r>
              <a:rPr lang="ar-IQ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equation:</a:t>
            </a:r>
          </a:p>
          <a:p>
            <a:pPr marL="0" indent="0">
              <a:buNone/>
            </a:pP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IQ" sz="4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26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35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equivalent digoxin intravenous dose in μg, </a:t>
            </a:r>
            <a:endParaRPr lang="ar-IQ" sz="35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26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is</a:t>
            </a:r>
            <a:r>
              <a:rPr lang="ar-IQ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equivalent digoxin oral dose, and </a:t>
            </a:r>
            <a:endParaRPr lang="ar-IQ" sz="35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bioavailability fraction appropriate for the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</a:t>
            </a:r>
            <a:r>
              <a:rPr lang="ar-IQ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form</a:t>
            </a:r>
          </a:p>
          <a:p>
            <a:pPr marL="0" indent="0">
              <a:buNone/>
            </a:pP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(F = 0.7 for tablets, 0.8 for elixir, 0.9 for capsules).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316076" y="3227943"/>
            <a:ext cx="4087258" cy="738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D</a:t>
            </a:r>
            <a:r>
              <a:rPr lang="en-US" sz="44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F</a:t>
            </a:r>
            <a:endParaRPr lang="ar-IQ" sz="54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98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057"/>
            <a:ext cx="10515600" cy="176113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YT is a 67-year-old, 60-kg (5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5 in) male with atrial fibrillation receiving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200 μg of intravenous digoxin daily which produces a steady-state digoxin concentration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1.3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Compute an oral tablet dose that will maintain steady-state digoxin concentrations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 approximately the same level.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729"/>
            <a:ext cx="10515600" cy="3899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Convert current digoxin dose to the equivalent amount for the new dosage form/route.</a:t>
            </a: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D</a:t>
            </a:r>
            <a:r>
              <a:rPr lang="en-US" sz="3200" b="1" baseline="-25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D</a:t>
            </a:r>
            <a:r>
              <a:rPr lang="en-US" sz="32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 F = 200 μg /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0.7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286 μg digoxin tablets, round to 250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</a:p>
          <a:p>
            <a:pPr marL="0" indent="0">
              <a:buNone/>
            </a:pP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change in digoxin steady-state concentration due to rounding of dose.</a:t>
            </a:r>
          </a:p>
          <a:p>
            <a:pPr algn="just"/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Cssnew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Cssold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Drounded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Dcomputed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= 1.3 ng/mL(250 μg / 286 μg) = 1.1 ng/mL</a:t>
            </a:r>
          </a:p>
        </p:txBody>
      </p:sp>
    </p:spTree>
    <p:extLst>
      <p:ext uri="{BB962C8B-B14F-4D97-AF65-F5344CB8AC3E}">
        <p14:creationId xmlns:p14="http://schemas.microsoft.com/office/powerpoint/2010/main" val="12264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861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Immune Fab in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Overdoses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1340"/>
            <a:ext cx="10515600" cy="399562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immune Fab (Digibind) are digoxin antibody molecule segments that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bind and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neutralize digoxin which can be used in digoxin overdose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situations</a:t>
            </a:r>
          </a:p>
          <a:p>
            <a:pPr algn="just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Improvements 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adverse effects can be seen within 30 minutes of digoxin immune Fab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002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8845"/>
            <a:ext cx="10515600" cy="4351338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If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serum concentration or an estimate of the number of tablets ingested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available, 20 vials of Digibind are usually adequate to treat most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life-threatening acute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overdoses in children and adults.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emergent situations, 10 vials may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initially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given, patient response monitored, and an additional 10 vials administered,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necessary). </a:t>
            </a:r>
          </a:p>
          <a:p>
            <a:pPr marL="0" indent="0" algn="just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To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treat chronic digoxin overdoses, 6 vials are usually needed for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adults and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older children while 1 vial is usually adequate for children under the weight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20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Immune Fab in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Overdoses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45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Chronic Overdose or Acute Overdose 8–12 Hours </a:t>
            </a:r>
            <a:b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After Ingestion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200507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these cases, a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postabsorption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postdistribution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concentration can be used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estimate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necessary dose of Digibind for a patient using the following formula:</a:t>
            </a:r>
          </a:p>
          <a:p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5926" y="4748270"/>
            <a:ext cx="11215173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(in vials) =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[digoxin concentration (ng/mL)][body </a:t>
            </a:r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weight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(kg)] </a:t>
            </a:r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100</a:t>
            </a:r>
            <a:endParaRPr lang="en-US" sz="36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76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4551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6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HY is a 72-year-old, 80-kg (5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7 in ) male who has accidently been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taking twice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prescribed dose of digoxin tablets. The admitting digoxin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serum concentration is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4.1 ng/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Compute an appropriate dose of Digibind for this patient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27" y="3205908"/>
            <a:ext cx="11071951" cy="297105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(in vials) =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[digoxin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(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ng/mL)][body weight (kg)]/100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= (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4.1 ng/mL ⋅ 80 kg)/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100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3.3 vials, rounded up to 4 vials</a:t>
            </a:r>
            <a:b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190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2542"/>
            <a:ext cx="10515600" cy="134405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4- Acute Overdose Where Number of Tablets is Known</a:t>
            </a:r>
            <a:b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or Can Be Estimated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6598"/>
            <a:ext cx="10515600" cy="480335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this situation, digoxin total body stores are estimated using the number of tablets ingested corrected for dosage form bioavailability: </a:t>
            </a:r>
          </a:p>
          <a:p>
            <a:pPr marL="0" indent="0" algn="l">
              <a:buNone/>
            </a:pPr>
            <a:endParaRPr lang="en-US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l">
              <a:buNone/>
            </a:pP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#dosage units: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number of tablets or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capsules</a:t>
            </a:r>
          </a:p>
          <a:p>
            <a:pPr marL="0" indent="0" algn="l">
              <a:buNone/>
            </a:pPr>
            <a:endParaRPr lang="en-US" sz="105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•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Each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vial of Digibind will inactivate approximately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 mg of digoxin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so the dose of Digibind (in vials) can be calculated using the following equation: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30496" y="2770742"/>
            <a:ext cx="8295699" cy="694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= F (# dosage units) (dosage form </a:t>
            </a:r>
            <a:r>
              <a:rPr lang="en-US" sz="40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strength (mg))</a:t>
            </a:r>
            <a:endParaRPr lang="en-US" sz="40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96586" y="5530466"/>
            <a:ext cx="5949109" cy="7711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= TBS/ (0.5 mg/vial) </a:t>
            </a:r>
          </a:p>
        </p:txBody>
      </p:sp>
    </p:spTree>
    <p:extLst>
      <p:ext uri="{BB962C8B-B14F-4D97-AF65-F5344CB8AC3E}">
        <p14:creationId xmlns:p14="http://schemas.microsoft.com/office/powerpoint/2010/main" val="31974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Basic Clinical Pharmacokinetic Parameters</a:t>
            </a:r>
            <a:endParaRPr lang="en-US" dirty="0">
              <a:latin typeface="Andalus" panose="02020603050405020304" pitchFamily="18" charset="-78"/>
              <a:ea typeface="BatangChe" panose="02030609000101010101" pitchFamily="49" charset="-127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16086"/>
            <a:ext cx="10515599" cy="4406747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elimination from the body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occurs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two routes: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742950" indent="-742950">
              <a:buFont typeface="+mj-lt"/>
              <a:buAutoNum type="arabicPeriod"/>
            </a:pPr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75%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via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kidney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(by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glomerular filtration and active tubular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secretion)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~25% via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hepatic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metabolism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biliary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excretion </a:t>
            </a:r>
          </a:p>
          <a:p>
            <a:pPr marL="0" lvl="0" indent="0">
              <a:buNone/>
            </a:pPr>
            <a:endParaRPr lang="en-US" sz="105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Plasma protein binding is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~25%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for digoxin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Average bioavailability constants (F) for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the: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tablet=0.7,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             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elixir=0.8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             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capsule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=0.9.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73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4687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6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 is a 22-year-old, 85-kg (5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9 in) male who took approximately 50 digoxin tablets of 0.25-mg strength about 4 hours ago. Compute an appropriate dose of Digibind for this patient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86419"/>
            <a:ext cx="10515600" cy="3290543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F(# dosage units)(dosage form strength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0.8 (50 tablets ⋅ 0.25 mg/tablet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10 mg</a:t>
            </a: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= TBS/ (0.5 mg/vial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10 mg / (0.5 mg/vial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20 vials</a:t>
            </a:r>
          </a:p>
        </p:txBody>
      </p:sp>
    </p:spTree>
    <p:extLst>
      <p:ext uri="{BB962C8B-B14F-4D97-AF65-F5344CB8AC3E}">
        <p14:creationId xmlns:p14="http://schemas.microsoft.com/office/powerpoint/2010/main" val="39161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135"/>
          <a:stretch/>
        </p:blipFill>
        <p:spPr>
          <a:xfrm>
            <a:off x="0" y="365124"/>
            <a:ext cx="12192000" cy="570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3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93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clearance is proportional to creatinine clearance for patients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or without moderate-severe heart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097" y="1534303"/>
            <a:ext cx="7795814" cy="514191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7491471" y="3351299"/>
            <a:ext cx="616944" cy="79321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99943" y="4331800"/>
            <a:ext cx="1938968" cy="7469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</a:t>
            </a:r>
            <a:r>
              <a:rPr lang="en-US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moderate-severe heart failure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55833" y="2109730"/>
            <a:ext cx="2039957" cy="782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without </a:t>
            </a:r>
            <a:r>
              <a:rPr lang="en-US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moderate-severe heart failure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09990" y="2996589"/>
            <a:ext cx="600420" cy="5398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0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067" y="398175"/>
            <a:ext cx="10515600" cy="1606895"/>
          </a:xfrm>
          <a:noFill/>
          <a:ln w="28575">
            <a:solidFill>
              <a:schemeClr val="accent5"/>
            </a:solidFill>
            <a:prstDash val="solid"/>
          </a:ln>
          <a:effectLst/>
        </p:spPr>
        <p:txBody>
          <a:bodyPr>
            <a:normAutofit/>
          </a:bodyPr>
          <a:lstStyle/>
          <a:p>
            <a:pPr lvl="0" algn="ctr"/>
            <a:r>
              <a:rPr lang="en-US" b="1" dirty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Usual Digoxin Doses </a:t>
            </a:r>
            <a:r>
              <a:rPr lang="en-US" b="1" dirty="0" smtClean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for Adult </a:t>
            </a:r>
            <a:r>
              <a:rPr lang="en-US" b="1" dirty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Patients: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754" y="2489813"/>
            <a:ext cx="9849080" cy="36871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μg/day</a:t>
            </a:r>
            <a:r>
              <a:rPr lang="en-US" sz="4000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(range: 125–500 μg/d)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with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good renal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function (creatinine clearance≥80 mL/min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  <a:p>
            <a:pPr marL="0" lvl="0" indent="0">
              <a:buNone/>
            </a:pP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125 μg every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2–3 days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patients with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renal dysfunction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(creatinine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clearnace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≤15 mL/min).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0362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17" y="1476260"/>
            <a:ext cx="10515600" cy="348133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Disease States and Conditions that alter </a:t>
            </a:r>
            <a:b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Digoxin Pharmacokinetics</a:t>
            </a:r>
            <a:endParaRPr lang="en-US" sz="5400" b="1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766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76" y="165253"/>
            <a:ext cx="8967729" cy="659993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40066" y="2895854"/>
                <a:ext cx="2312388" cy="799065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dirty="0"/>
                        <m:t>t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1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/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2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/>
                            <m:t>0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.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693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/>
                            <m:t>Cl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066" y="2895854"/>
                <a:ext cx="2312388" cy="799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02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928" y="154236"/>
            <a:ext cx="9188068" cy="66408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025349" y="3100935"/>
                <a:ext cx="2071172" cy="799065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dirty="0"/>
                        <m:t>t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1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/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2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/>
                            <m:t>0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.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693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/>
                            <m:t>Cl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5349" y="3100935"/>
                <a:ext cx="2071172" cy="799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 flipV="1">
            <a:off x="5453351" y="4461831"/>
            <a:ext cx="286437" cy="5508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15210" y="1652530"/>
            <a:ext cx="1013552" cy="22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15210" y="2873566"/>
            <a:ext cx="1013552" cy="22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14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2750</TotalTime>
  <Words>2370</Words>
  <Application>Microsoft Office PowerPoint</Application>
  <PresentationFormat>Widescreen</PresentationFormat>
  <Paragraphs>242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Batang</vt:lpstr>
      <vt:lpstr>BatangChe</vt:lpstr>
      <vt:lpstr>Aharoni</vt:lpstr>
      <vt:lpstr>Andalus</vt:lpstr>
      <vt:lpstr>Arabic Typesetting</vt:lpstr>
      <vt:lpstr>Arial</vt:lpstr>
      <vt:lpstr>Arial Narrow</vt:lpstr>
      <vt:lpstr>Calibri</vt:lpstr>
      <vt:lpstr>Calibri Light</vt:lpstr>
      <vt:lpstr>Cambria Math</vt:lpstr>
      <vt:lpstr>Segoe Print</vt:lpstr>
      <vt:lpstr>Traditional Arabic</vt:lpstr>
      <vt:lpstr>Wingdings</vt:lpstr>
      <vt:lpstr>Office Theme</vt:lpstr>
      <vt:lpstr>DIGOXIN</vt:lpstr>
      <vt:lpstr>PowerPoint Presentation</vt:lpstr>
      <vt:lpstr>Therapeutic and Toxic Concentrations</vt:lpstr>
      <vt:lpstr>Basic Clinical Pharmacokinetic Parameters</vt:lpstr>
      <vt:lpstr>Digoxin clearance is proportional to creatinine clearance for patients with or without moderate-severe heart failure. </vt:lpstr>
      <vt:lpstr>Usual Digoxin Doses for Adult Patients:</vt:lpstr>
      <vt:lpstr>Disease States and Conditions that alter  Digoxin Pharmacokinetics</vt:lpstr>
      <vt:lpstr>PowerPoint Presentation</vt:lpstr>
      <vt:lpstr>PowerPoint Presentation</vt:lpstr>
      <vt:lpstr>Half-life in pediatrics</vt:lpstr>
      <vt:lpstr>PowerPoint Presentation</vt:lpstr>
      <vt:lpstr>Initial Dosage Determination Methods</vt:lpstr>
      <vt:lpstr>The pharmacokinetic dosing method</vt:lpstr>
      <vt:lpstr>Calculations steps:</vt:lpstr>
      <vt:lpstr>2- Estimate digoxin volume of distribution</vt:lpstr>
      <vt:lpstr>3-Steady-State Concentration Selection</vt:lpstr>
      <vt:lpstr>4-Selection of Appropriate Model and Equations</vt:lpstr>
      <vt:lpstr>Example 1 MJ is a 50-year-old, 70-kg (5 ft 10 in) male with atrial fibrillation for less than 24 hours. His current serum creatinine is 0.9 mg/dL, and it has been stable over the last 5 days since admission. Compute an intravenous digoxin dose for this patient to control ventricular rate.</vt:lpstr>
      <vt:lpstr>PowerPoint Presentation</vt:lpstr>
      <vt:lpstr>PowerPoint Presentation</vt:lpstr>
      <vt:lpstr>Jelliffe method</vt:lpstr>
      <vt:lpstr>PowerPoint Presentation</vt:lpstr>
      <vt:lpstr>The maintenance dose and loading dose</vt:lpstr>
      <vt:lpstr>Example 1 MJ is a 50-year-old, 70-kg (5 ft 10 in) male with atrial fibrillation for less than 24 hours. His current serum creatinine is 0.9 mg/dL, and it has been stable over the last 5 days since admission. Compute an intravenous digoxin dose for this patient to control ventricular rate.</vt:lpstr>
      <vt:lpstr>PowerPoint Presentation</vt:lpstr>
      <vt:lpstr>USE OF DIGOXIN SERUM  CONCENTRATIONS  TO  ALTER DOSAGES</vt:lpstr>
      <vt:lpstr>1-Linear Pharmacokinetics Method </vt:lpstr>
      <vt:lpstr>Example 1 MJ is a 50-year-old, 70-kg (5 ft 10 in) male with moderate heart failure. His current serum creatinine is 0.9 mg/dL, and it has been stable over the last 6 months. A digoxin dose of 250 μg/d using oral tablets was prescribed and expected to achieve steady-state concentrations equal to 0.8 ng/mL. After a week of treatment, a steady-state digoxin concentration was measured and equalled 0.6 ng/mL. Calculate a new digoxin dose that would provide a steady-state concentration of 0.9 ng/mL.</vt:lpstr>
      <vt:lpstr>2-Pharmacokinetic Parameter Method</vt:lpstr>
      <vt:lpstr>Example 1 MJ is a 50-year-old, 70-kg (5 ft 10 in) male with moderate heart failure. His current serum creatinine is 0.9 mg/dL, and it has been stable over the last 6 months. A digoxin dose of 250 μg/d using oral tablets was prescribed and expected to achieve steady-state concentrations equal to 0.8 ng/mL. After a week of treatment, a steady-state digoxin concentration was measured and equalled 0.6 ng/mL. Calculate a new digoxin dose that would provide a steady-state concentration of 0.9 ng/mL.</vt:lpstr>
      <vt:lpstr>Use of Digoxin Booster Doses to Immediately Increase Serum Concentrations</vt:lpstr>
      <vt:lpstr>Example 1 BN is a 52-year-old, 85-kg (6 ft 2 in) male with atrial fibrillation who is receiving therapy with intravenous digoxin. He has normal liver and renal function. After receiving an initial loading dose of digoxin (1000 μg) and a maintenance dose of 250 μg/d of digoxin for 5 days, his digoxin concentration is measured at 0.6 ng/mL immediately after pulse rate increased to 200 beats/min. Compute a booster dose of digoxin to achieve a digoxin concentration equal to 1.5 ng/mL.</vt:lpstr>
      <vt:lpstr>Conversion of Patient Doses Between  Dosage Forms</vt:lpstr>
      <vt:lpstr>Example 1 YT is a 67-year-old, 60-kg (5 ft 5 in) male with atrial fibrillation receiving 200 μg of intravenous digoxin daily which produces a steady-state digoxin concentration of 1.3 ng/mL. Compute an oral tablet dose that will maintain steady-state digoxin concentrations at approximately the same level.</vt:lpstr>
      <vt:lpstr>Use of Digoxin Immune Fab in  Digoxin Overdoses</vt:lpstr>
      <vt:lpstr>Use of Digoxin Immune Fab in  Digoxin Overdoses</vt:lpstr>
      <vt:lpstr>3. Chronic Overdose or Acute Overdose 8–12 Hours  After Ingestion</vt:lpstr>
      <vt:lpstr>Example HY is a 72-year-old, 80-kg (5 ft 7 in ) male who has accidently been taking twice his prescribed dose of digoxin tablets. The admitting digoxin serum concentration is 4.1 ng/mL. Compute an appropriate dose of Digibind for this patient.</vt:lpstr>
      <vt:lpstr>4- Acute Overdose Where Number of Tablets is Known  or Can Be Estimated</vt:lpstr>
      <vt:lpstr>Example DL is a 22-year-old, 85-kg (5 ft 9 in) male who took approximately 50 digoxin tablets of 0.25-mg strength about 4 hours ago. Compute an appropriate dose of Digibind for this patient.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DIGOXIN</dc:title>
  <dc:creator>HP HADEEL</dc:creator>
  <cp:lastModifiedBy>HP HADEEL</cp:lastModifiedBy>
  <cp:revision>102</cp:revision>
  <dcterms:created xsi:type="dcterms:W3CDTF">2020-06-10T13:43:58Z</dcterms:created>
  <dcterms:modified xsi:type="dcterms:W3CDTF">2020-06-17T19:41:14Z</dcterms:modified>
</cp:coreProperties>
</file>