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0" r:id="rId3"/>
    <p:sldId id="258" r:id="rId4"/>
    <p:sldId id="287" r:id="rId5"/>
    <p:sldId id="288" r:id="rId6"/>
    <p:sldId id="341" r:id="rId7"/>
    <p:sldId id="291" r:id="rId8"/>
    <p:sldId id="292" r:id="rId9"/>
    <p:sldId id="293" r:id="rId10"/>
    <p:sldId id="297" r:id="rId11"/>
    <p:sldId id="294" r:id="rId12"/>
    <p:sldId id="296" r:id="rId13"/>
    <p:sldId id="298" r:id="rId14"/>
    <p:sldId id="299" r:id="rId15"/>
    <p:sldId id="300" r:id="rId16"/>
    <p:sldId id="301" r:id="rId17"/>
    <p:sldId id="302" r:id="rId18"/>
    <p:sldId id="303" r:id="rId19"/>
    <p:sldId id="306" r:id="rId20"/>
    <p:sldId id="304" r:id="rId21"/>
    <p:sldId id="310" r:id="rId22"/>
    <p:sldId id="267" r:id="rId23"/>
    <p:sldId id="305" r:id="rId24"/>
    <p:sldId id="307" r:id="rId25"/>
    <p:sldId id="308" r:id="rId26"/>
    <p:sldId id="309" r:id="rId27"/>
    <p:sldId id="311" r:id="rId28"/>
    <p:sldId id="312" r:id="rId29"/>
    <p:sldId id="314" r:id="rId30"/>
    <p:sldId id="315" r:id="rId31"/>
    <p:sldId id="342" r:id="rId32"/>
    <p:sldId id="317" r:id="rId33"/>
    <p:sldId id="316" r:id="rId34"/>
    <p:sldId id="318" r:id="rId35"/>
    <p:sldId id="319" r:id="rId36"/>
    <p:sldId id="321" r:id="rId37"/>
    <p:sldId id="322" r:id="rId38"/>
    <p:sldId id="324" r:id="rId39"/>
    <p:sldId id="326" r:id="rId40"/>
    <p:sldId id="327" r:id="rId41"/>
    <p:sldId id="328" r:id="rId42"/>
    <p:sldId id="329" r:id="rId43"/>
    <p:sldId id="330" r:id="rId44"/>
    <p:sldId id="331" r:id="rId45"/>
    <p:sldId id="332" r:id="rId46"/>
    <p:sldId id="333" r:id="rId47"/>
    <p:sldId id="334" r:id="rId48"/>
    <p:sldId id="335" r:id="rId49"/>
    <p:sldId id="336" r:id="rId50"/>
    <p:sldId id="338" r:id="rId51"/>
    <p:sldId id="339" r:id="rId52"/>
    <p:sldId id="340" r:id="rId53"/>
    <p:sldId id="344" r:id="rId54"/>
    <p:sldId id="343"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0" d="100"/>
          <a:sy n="90" d="100"/>
        </p:scale>
        <p:origin x="10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B8ABB09-4A1D-463E-8065-109CC2B7EFAA}" type="datetimeFigureOut">
              <a:rPr lang="ar-SA" smtClean="0"/>
              <a:t>25/10/1441</a:t>
            </a:fld>
            <a:endParaRPr lang="ar-SA"/>
          </a:p>
        </p:txBody>
      </p:sp>
      <p:sp>
        <p:nvSpPr>
          <p:cNvPr id="5" name="Footer Placeholder 4"/>
          <p:cNvSpPr>
            <a:spLocks noGrp="1"/>
          </p:cNvSpPr>
          <p:nvPr>
            <p:ph type="ftr" sz="quarter" idx="11"/>
          </p:nvPr>
        </p:nvSpPr>
        <p:spPr>
          <a:xfrm>
            <a:off x="1921934" y="5054602"/>
            <a:ext cx="4064860" cy="279400"/>
          </a:xfrm>
        </p:spPr>
        <p:txBody>
          <a:bodyPr/>
          <a:lstStyle/>
          <a:p>
            <a:endParaRPr lang="ar-SA"/>
          </a:p>
        </p:txBody>
      </p:sp>
      <p:sp>
        <p:nvSpPr>
          <p:cNvPr id="6" name="Slide Number Placeholder 5"/>
          <p:cNvSpPr>
            <a:spLocks noGrp="1"/>
          </p:cNvSpPr>
          <p:nvPr>
            <p:ph type="sldNum" sz="quarter" idx="12"/>
          </p:nvPr>
        </p:nvSpPr>
        <p:spPr>
          <a:xfrm>
            <a:off x="6817317" y="5054602"/>
            <a:ext cx="413483" cy="279400"/>
          </a:xfrm>
        </p:spPr>
        <p:txBody>
          <a:bodyPr/>
          <a:lstStyle/>
          <a:p>
            <a:fld id="{0B34F065-1154-456A-91E3-76DE8E75E17B}" type="slidenum">
              <a:rPr lang="ar-SA" smtClean="0"/>
              <a:t>‹#›</a:t>
            </a:fld>
            <a:endParaRPr lang="ar-SA"/>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94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25/10/1441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85724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512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92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14032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25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522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25/10/1441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920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25/10/1441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41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25/10/1441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38345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713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25/10/1441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4482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25/10/1441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05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25/10/1441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55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25/10/1441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52299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25/10/1441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81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25/10/1441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18296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8ABB09-4A1D-463E-8065-109CC2B7EFAA}" type="datetimeFigureOut">
              <a:rPr lang="ar-SA" smtClean="0"/>
              <a:t>25/10/1441</a:t>
            </a:fld>
            <a:endParaRPr lang="ar-SA"/>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196540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awyersandsettlements.com/lawsuit/januvia-side-effects.html"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7847-3F3D-4090-A2D4-63C1E5AE4191}"/>
              </a:ext>
            </a:extLst>
          </p:cNvPr>
          <p:cNvSpPr>
            <a:spLocks noGrp="1"/>
          </p:cNvSpPr>
          <p:nvPr>
            <p:ph type="ctrTitle"/>
          </p:nvPr>
        </p:nvSpPr>
        <p:spPr/>
        <p:txBody>
          <a:bodyPr/>
          <a:lstStyle/>
          <a:p>
            <a:r>
              <a:rPr lang="en-US" dirty="0"/>
              <a:t>Oral hypoglycemic drugs </a:t>
            </a:r>
          </a:p>
        </p:txBody>
      </p:sp>
      <p:sp>
        <p:nvSpPr>
          <p:cNvPr id="3" name="Subtitle 2">
            <a:extLst>
              <a:ext uri="{FF2B5EF4-FFF2-40B4-BE49-F238E27FC236}">
                <a16:creationId xmlns:a16="http://schemas.microsoft.com/office/drawing/2014/main" id="{11B5ED9C-6260-4899-9058-B5DB6C5B2E6B}"/>
              </a:ext>
            </a:extLst>
          </p:cNvPr>
          <p:cNvSpPr>
            <a:spLocks noGrp="1"/>
          </p:cNvSpPr>
          <p:nvPr>
            <p:ph type="subTitle" idx="1"/>
          </p:nvPr>
        </p:nvSpPr>
        <p:spPr/>
        <p:txBody>
          <a:bodyPr>
            <a:normAutofit/>
          </a:bodyPr>
          <a:lstStyle/>
          <a:p>
            <a:r>
              <a:rPr lang="en-US" sz="3600" dirty="0"/>
              <a:t>Assist. </a:t>
            </a:r>
            <a:r>
              <a:rPr lang="en-US" sz="3600" dirty="0" err="1"/>
              <a:t>Lec</a:t>
            </a:r>
            <a:r>
              <a:rPr lang="en-US" sz="3600" dirty="0"/>
              <a:t> </a:t>
            </a:r>
            <a:r>
              <a:rPr lang="en-US" sz="3600" dirty="0" err="1"/>
              <a:t>sura</a:t>
            </a:r>
            <a:r>
              <a:rPr lang="en-US" sz="3600" dirty="0"/>
              <a:t> </a:t>
            </a:r>
            <a:r>
              <a:rPr lang="en-US" sz="3600" dirty="0" err="1"/>
              <a:t>abbas</a:t>
            </a:r>
            <a:endParaRPr lang="en-US" sz="3600" dirty="0"/>
          </a:p>
        </p:txBody>
      </p:sp>
    </p:spTree>
    <p:extLst>
      <p:ext uri="{BB962C8B-B14F-4D97-AF65-F5344CB8AC3E}">
        <p14:creationId xmlns:p14="http://schemas.microsoft.com/office/powerpoint/2010/main" val="405993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597DFB-9331-41D7-BBF3-60BC335AE6C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3568" y="476672"/>
            <a:ext cx="7848872" cy="5832648"/>
          </a:xfrm>
        </p:spPr>
      </p:pic>
    </p:spTree>
    <p:extLst>
      <p:ext uri="{BB962C8B-B14F-4D97-AF65-F5344CB8AC3E}">
        <p14:creationId xmlns:p14="http://schemas.microsoft.com/office/powerpoint/2010/main" val="9688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E6C0-E50C-4429-AF3D-099F49761081}"/>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9632B2CE-7D71-4949-ADE8-8C3D57B0E949}"/>
              </a:ext>
            </a:extLst>
          </p:cNvPr>
          <p:cNvSpPr>
            <a:spLocks noGrp="1"/>
          </p:cNvSpPr>
          <p:nvPr>
            <p:ph idx="1"/>
          </p:nvPr>
        </p:nvSpPr>
        <p:spPr/>
        <p:txBody>
          <a:bodyPr>
            <a:normAutofit fontScale="92500"/>
          </a:bodyPr>
          <a:lstStyle/>
          <a:p>
            <a:pPr algn="just"/>
            <a:r>
              <a:rPr lang="en-US" dirty="0"/>
              <a:t>All sulfonylureas undergo hepatic biotransformation.</a:t>
            </a:r>
          </a:p>
          <a:p>
            <a:pPr algn="just"/>
            <a:r>
              <a:rPr lang="en-US" dirty="0"/>
              <a:t>The first-generation sulfonylureas are more likely to cause drug interactions than second-generation agents. </a:t>
            </a:r>
          </a:p>
          <a:p>
            <a:pPr algn="just"/>
            <a:r>
              <a:rPr lang="en-US" dirty="0"/>
              <a:t>All sulfonylureas, except tolbutamide, require a dosage adjustment or are not recommended in renal impairment</a:t>
            </a:r>
          </a:p>
          <a:p>
            <a:pPr algn="just"/>
            <a:r>
              <a:rPr lang="en-US" dirty="0"/>
              <a:t> In elderly patients or those with compromised renal or hepatic function, lower starting dosages are necessary.</a:t>
            </a:r>
          </a:p>
          <a:p>
            <a:pPr marL="0" indent="0" algn="just">
              <a:buNone/>
            </a:pPr>
            <a:endParaRPr lang="en-US" dirty="0"/>
          </a:p>
        </p:txBody>
      </p:sp>
    </p:spTree>
    <p:extLst>
      <p:ext uri="{BB962C8B-B14F-4D97-AF65-F5344CB8AC3E}">
        <p14:creationId xmlns:p14="http://schemas.microsoft.com/office/powerpoint/2010/main" val="370850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ED73-FC7B-477B-99D5-688D714DB75E}"/>
              </a:ext>
            </a:extLst>
          </p:cNvPr>
          <p:cNvSpPr>
            <a:spLocks noGrp="1"/>
          </p:cNvSpPr>
          <p:nvPr>
            <p:ph type="title"/>
          </p:nvPr>
        </p:nvSpPr>
        <p:spPr/>
        <p:txBody>
          <a:bodyPr/>
          <a:lstStyle/>
          <a:p>
            <a:r>
              <a:rPr lang="en-US" dirty="0"/>
              <a:t>Side effects of SU</a:t>
            </a:r>
          </a:p>
        </p:txBody>
      </p:sp>
      <p:sp>
        <p:nvSpPr>
          <p:cNvPr id="3" name="Content Placeholder 2">
            <a:extLst>
              <a:ext uri="{FF2B5EF4-FFF2-40B4-BE49-F238E27FC236}">
                <a16:creationId xmlns:a16="http://schemas.microsoft.com/office/drawing/2014/main" id="{574CB52A-9608-4B0B-B204-8F3FECD1C5DC}"/>
              </a:ext>
            </a:extLst>
          </p:cNvPr>
          <p:cNvSpPr>
            <a:spLocks noGrp="1"/>
          </p:cNvSpPr>
          <p:nvPr>
            <p:ph idx="1"/>
          </p:nvPr>
        </p:nvSpPr>
        <p:spPr/>
        <p:txBody>
          <a:bodyPr/>
          <a:lstStyle/>
          <a:p>
            <a:r>
              <a:rPr lang="en-US" dirty="0"/>
              <a:t>Common adverse effects include hypoglycemia and weight gain. There may be some cross-sensitivity in patients with sulfa allergy.</a:t>
            </a:r>
          </a:p>
        </p:txBody>
      </p:sp>
    </p:spTree>
    <p:extLst>
      <p:ext uri="{BB962C8B-B14F-4D97-AF65-F5344CB8AC3E}">
        <p14:creationId xmlns:p14="http://schemas.microsoft.com/office/powerpoint/2010/main" val="395540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D22227-B216-4BAA-B0E9-C1309701AF3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548680"/>
            <a:ext cx="5841131" cy="3595927"/>
          </a:xfrm>
        </p:spPr>
      </p:pic>
      <p:pic>
        <p:nvPicPr>
          <p:cNvPr id="7" name="Picture 6">
            <a:extLst>
              <a:ext uri="{FF2B5EF4-FFF2-40B4-BE49-F238E27FC236}">
                <a16:creationId xmlns:a16="http://schemas.microsoft.com/office/drawing/2014/main" id="{430A67E8-0DD5-468D-BE3A-7A37BA8C8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861048"/>
            <a:ext cx="3347864" cy="2510898"/>
          </a:xfrm>
          <a:prstGeom prst="rect">
            <a:avLst/>
          </a:prstGeom>
        </p:spPr>
      </p:pic>
      <p:sp>
        <p:nvSpPr>
          <p:cNvPr id="9" name="TextBox 8">
            <a:extLst>
              <a:ext uri="{FF2B5EF4-FFF2-40B4-BE49-F238E27FC236}">
                <a16:creationId xmlns:a16="http://schemas.microsoft.com/office/drawing/2014/main" id="{4D4FAF2A-C137-4347-9A00-AB01DB601EF8}"/>
              </a:ext>
            </a:extLst>
          </p:cNvPr>
          <p:cNvSpPr txBox="1"/>
          <p:nvPr/>
        </p:nvSpPr>
        <p:spPr>
          <a:xfrm>
            <a:off x="6228184" y="908720"/>
            <a:ext cx="2016224" cy="2585323"/>
          </a:xfrm>
          <a:prstGeom prst="rect">
            <a:avLst/>
          </a:prstGeom>
          <a:noFill/>
        </p:spPr>
        <p:txBody>
          <a:bodyPr wrap="square" rtlCol="0">
            <a:spAutoFit/>
          </a:bodyPr>
          <a:lstStyle/>
          <a:p>
            <a:pPr algn="just"/>
            <a:r>
              <a:rPr lang="en-US" b="1" dirty="0"/>
              <a:t>Initially 5 mg daily, adjusted according to</a:t>
            </a:r>
            <a:r>
              <a:rPr lang="ar-IQ" b="1" dirty="0"/>
              <a:t> </a:t>
            </a:r>
            <a:r>
              <a:rPr lang="en-US" b="1" dirty="0"/>
              <a:t>response, dose to be taken with or immediately after</a:t>
            </a:r>
          </a:p>
          <a:p>
            <a:pPr algn="just"/>
            <a:r>
              <a:rPr lang="en-US" b="1" dirty="0"/>
              <a:t>breakfast; maximum 15 mg per day</a:t>
            </a:r>
          </a:p>
        </p:txBody>
      </p:sp>
    </p:spTree>
    <p:extLst>
      <p:ext uri="{BB962C8B-B14F-4D97-AF65-F5344CB8AC3E}">
        <p14:creationId xmlns:p14="http://schemas.microsoft.com/office/powerpoint/2010/main" val="385242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1A843E-C54E-4C0B-8174-81D2341890D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15616" y="692696"/>
            <a:ext cx="2952750" cy="1552575"/>
          </a:xfrm>
        </p:spPr>
      </p:pic>
      <p:pic>
        <p:nvPicPr>
          <p:cNvPr id="7" name="Picture 6">
            <a:extLst>
              <a:ext uri="{FF2B5EF4-FFF2-40B4-BE49-F238E27FC236}">
                <a16:creationId xmlns:a16="http://schemas.microsoft.com/office/drawing/2014/main" id="{55865E3E-B6AE-4E2D-9C6F-436CA39CA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69700"/>
            <a:ext cx="3936851" cy="1943100"/>
          </a:xfrm>
          <a:prstGeom prst="rect">
            <a:avLst/>
          </a:prstGeom>
        </p:spPr>
      </p:pic>
      <p:sp>
        <p:nvSpPr>
          <p:cNvPr id="8" name="TextBox 7">
            <a:extLst>
              <a:ext uri="{FF2B5EF4-FFF2-40B4-BE49-F238E27FC236}">
                <a16:creationId xmlns:a16="http://schemas.microsoft.com/office/drawing/2014/main" id="{9A0EDDE4-5F8B-4043-A493-B72F85B92CC7}"/>
              </a:ext>
            </a:extLst>
          </p:cNvPr>
          <p:cNvSpPr txBox="1"/>
          <p:nvPr/>
        </p:nvSpPr>
        <p:spPr>
          <a:xfrm>
            <a:off x="719783" y="3140968"/>
            <a:ext cx="3744416" cy="2031325"/>
          </a:xfrm>
          <a:prstGeom prst="rect">
            <a:avLst/>
          </a:prstGeom>
          <a:noFill/>
        </p:spPr>
        <p:txBody>
          <a:bodyPr wrap="square" rtlCol="0">
            <a:spAutoFit/>
          </a:bodyPr>
          <a:lstStyle/>
          <a:p>
            <a:pPr algn="just"/>
            <a:r>
              <a:rPr lang="en-US" b="1" dirty="0"/>
              <a:t>DOSE EQUIVALENCE AND CONVERSION</a:t>
            </a:r>
          </a:p>
          <a:p>
            <a:pPr algn="just"/>
            <a:r>
              <a:rPr lang="en-US" b="1" dirty="0"/>
              <a:t>▶ Gliclazide modified release 30mg may be considered to be approximately equivalent in therapeutic effect to standard formulation gliclazide 80 mg.</a:t>
            </a:r>
          </a:p>
        </p:txBody>
      </p:sp>
      <p:pic>
        <p:nvPicPr>
          <p:cNvPr id="10" name="Picture 9">
            <a:extLst>
              <a:ext uri="{FF2B5EF4-FFF2-40B4-BE49-F238E27FC236}">
                <a16:creationId xmlns:a16="http://schemas.microsoft.com/office/drawing/2014/main" id="{A78168E1-7285-49D2-B005-2A299F530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709" y="3549347"/>
            <a:ext cx="4032448" cy="2693675"/>
          </a:xfrm>
          <a:prstGeom prst="rect">
            <a:avLst/>
          </a:prstGeom>
        </p:spPr>
      </p:pic>
      <p:sp>
        <p:nvSpPr>
          <p:cNvPr id="11" name="TextBox 10">
            <a:extLst>
              <a:ext uri="{FF2B5EF4-FFF2-40B4-BE49-F238E27FC236}">
                <a16:creationId xmlns:a16="http://schemas.microsoft.com/office/drawing/2014/main" id="{9D6BA7F2-A3D6-4D17-BCF7-3B224ED3CFD6}"/>
              </a:ext>
            </a:extLst>
          </p:cNvPr>
          <p:cNvSpPr txBox="1"/>
          <p:nvPr/>
        </p:nvSpPr>
        <p:spPr>
          <a:xfrm>
            <a:off x="780540" y="5457418"/>
            <a:ext cx="3312368" cy="707886"/>
          </a:xfrm>
          <a:prstGeom prst="rect">
            <a:avLst/>
          </a:prstGeom>
          <a:noFill/>
        </p:spPr>
        <p:txBody>
          <a:bodyPr wrap="square" rtlCol="0">
            <a:spAutoFit/>
          </a:bodyPr>
          <a:lstStyle/>
          <a:p>
            <a:r>
              <a:rPr lang="en-US" sz="2000" b="1" u="sng" dirty="0"/>
              <a:t>dose to be taken with breakfast</a:t>
            </a:r>
          </a:p>
        </p:txBody>
      </p:sp>
    </p:spTree>
    <p:extLst>
      <p:ext uri="{BB962C8B-B14F-4D97-AF65-F5344CB8AC3E}">
        <p14:creationId xmlns:p14="http://schemas.microsoft.com/office/powerpoint/2010/main" val="124492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88280A-99E9-499F-B01E-32C882C35A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120" y="548680"/>
            <a:ext cx="2808312" cy="3688829"/>
          </a:xfrm>
        </p:spPr>
      </p:pic>
      <p:pic>
        <p:nvPicPr>
          <p:cNvPr id="7" name="Picture 6">
            <a:extLst>
              <a:ext uri="{FF2B5EF4-FFF2-40B4-BE49-F238E27FC236}">
                <a16:creationId xmlns:a16="http://schemas.microsoft.com/office/drawing/2014/main" id="{82C5275A-5302-48C1-8C72-AB1EE3BBE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64" y="836712"/>
            <a:ext cx="4829697" cy="3400797"/>
          </a:xfrm>
          <a:prstGeom prst="rect">
            <a:avLst/>
          </a:prstGeom>
        </p:spPr>
      </p:pic>
      <p:sp>
        <p:nvSpPr>
          <p:cNvPr id="8" name="TextBox 7">
            <a:extLst>
              <a:ext uri="{FF2B5EF4-FFF2-40B4-BE49-F238E27FC236}">
                <a16:creationId xmlns:a16="http://schemas.microsoft.com/office/drawing/2014/main" id="{40833752-F64F-4C2F-ABEF-8C757532E3D5}"/>
              </a:ext>
            </a:extLst>
          </p:cNvPr>
          <p:cNvSpPr txBox="1"/>
          <p:nvPr/>
        </p:nvSpPr>
        <p:spPr>
          <a:xfrm>
            <a:off x="971600" y="4869160"/>
            <a:ext cx="7344816" cy="461665"/>
          </a:xfrm>
          <a:prstGeom prst="rect">
            <a:avLst/>
          </a:prstGeom>
          <a:noFill/>
        </p:spPr>
        <p:txBody>
          <a:bodyPr wrap="square" rtlCol="0">
            <a:spAutoFit/>
          </a:bodyPr>
          <a:lstStyle/>
          <a:p>
            <a:r>
              <a:rPr lang="en-US" sz="2400" b="1" u="sng" dirty="0"/>
              <a:t>dose to be taken shortly before or with first main meal</a:t>
            </a:r>
          </a:p>
        </p:txBody>
      </p:sp>
    </p:spTree>
    <p:extLst>
      <p:ext uri="{BB962C8B-B14F-4D97-AF65-F5344CB8AC3E}">
        <p14:creationId xmlns:p14="http://schemas.microsoft.com/office/powerpoint/2010/main" val="304557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B81C-A22C-46D5-861F-F07D7CA0CB45}"/>
              </a:ext>
            </a:extLst>
          </p:cNvPr>
          <p:cNvSpPr>
            <a:spLocks noGrp="1"/>
          </p:cNvSpPr>
          <p:nvPr>
            <p:ph type="title"/>
          </p:nvPr>
        </p:nvSpPr>
        <p:spPr/>
        <p:txBody>
          <a:bodyPr/>
          <a:lstStyle/>
          <a:p>
            <a:r>
              <a:rPr lang="en-US" dirty="0" err="1"/>
              <a:t>meglinitides</a:t>
            </a:r>
            <a:endParaRPr lang="en-US" dirty="0"/>
          </a:p>
        </p:txBody>
      </p:sp>
      <p:sp>
        <p:nvSpPr>
          <p:cNvPr id="3" name="Content Placeholder 2">
            <a:extLst>
              <a:ext uri="{FF2B5EF4-FFF2-40B4-BE49-F238E27FC236}">
                <a16:creationId xmlns:a16="http://schemas.microsoft.com/office/drawing/2014/main" id="{60CDF3B5-2775-4F74-8F46-E44F27747C7E}"/>
              </a:ext>
            </a:extLst>
          </p:cNvPr>
          <p:cNvSpPr>
            <a:spLocks noGrp="1"/>
          </p:cNvSpPr>
          <p:nvPr>
            <p:ph idx="1"/>
          </p:nvPr>
        </p:nvSpPr>
        <p:spPr/>
        <p:txBody>
          <a:bodyPr>
            <a:normAutofit fontScale="92500" lnSpcReduction="10000"/>
          </a:bodyPr>
          <a:lstStyle/>
          <a:p>
            <a:pPr algn="just"/>
            <a:r>
              <a:rPr lang="en-US" dirty="0"/>
              <a:t>REPAGLINIDES AND NATEGLINIDES stimulates insulin secretion. The primary benefit of </a:t>
            </a:r>
            <a:r>
              <a:rPr lang="en-US" dirty="0" err="1"/>
              <a:t>nonsulfonylurea</a:t>
            </a:r>
            <a:r>
              <a:rPr lang="en-US" dirty="0"/>
              <a:t> secretagogues is </a:t>
            </a:r>
            <a:r>
              <a:rPr lang="en-US" u="sng" dirty="0"/>
              <a:t>in reducing </a:t>
            </a:r>
            <a:r>
              <a:rPr lang="en-US" u="sng" dirty="0" err="1"/>
              <a:t>postmeal</a:t>
            </a:r>
            <a:r>
              <a:rPr lang="en-US" u="sng" dirty="0"/>
              <a:t> glucose levels</a:t>
            </a:r>
          </a:p>
          <a:p>
            <a:r>
              <a:rPr lang="en-US" dirty="0"/>
              <a:t>(should not be used in combination with other insulin secretagogues)</a:t>
            </a:r>
          </a:p>
          <a:p>
            <a:r>
              <a:rPr lang="en-US" dirty="0"/>
              <a:t>Risk of hypoglycemia but less than SU</a:t>
            </a:r>
          </a:p>
          <a:p>
            <a:pPr algn="just"/>
            <a:r>
              <a:rPr lang="en-US" dirty="0"/>
              <a:t>Because they have a rapid onset and short duration of action(2-6 </a:t>
            </a:r>
            <a:r>
              <a:rPr lang="en-US" dirty="0" err="1"/>
              <a:t>hr</a:t>
            </a:r>
            <a:r>
              <a:rPr lang="en-US" dirty="0"/>
              <a:t>), </a:t>
            </a:r>
            <a:r>
              <a:rPr lang="en-US" b="1" dirty="0"/>
              <a:t>they are to be taken 15 to 30 minutes before a meal</a:t>
            </a:r>
          </a:p>
        </p:txBody>
      </p:sp>
    </p:spTree>
    <p:extLst>
      <p:ext uri="{BB962C8B-B14F-4D97-AF65-F5344CB8AC3E}">
        <p14:creationId xmlns:p14="http://schemas.microsoft.com/office/powerpoint/2010/main" val="213380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A1163C-608B-4127-887F-5951B5EB77A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71600" y="836712"/>
            <a:ext cx="6984775" cy="4525963"/>
          </a:xfrm>
        </p:spPr>
      </p:pic>
    </p:spTree>
    <p:extLst>
      <p:ext uri="{BB962C8B-B14F-4D97-AF65-F5344CB8AC3E}">
        <p14:creationId xmlns:p14="http://schemas.microsoft.com/office/powerpoint/2010/main" val="427920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CD04-0AAC-42DD-8FC1-6A72A44B608A}"/>
              </a:ext>
            </a:extLst>
          </p:cNvPr>
          <p:cNvSpPr>
            <a:spLocks noGrp="1"/>
          </p:cNvSpPr>
          <p:nvPr>
            <p:ph type="title"/>
          </p:nvPr>
        </p:nvSpPr>
        <p:spPr/>
        <p:txBody>
          <a:bodyPr/>
          <a:lstStyle/>
          <a:p>
            <a:r>
              <a:rPr lang="en-US" dirty="0"/>
              <a:t>biguanides</a:t>
            </a:r>
          </a:p>
        </p:txBody>
      </p:sp>
      <p:sp>
        <p:nvSpPr>
          <p:cNvPr id="3" name="Content Placeholder 2">
            <a:extLst>
              <a:ext uri="{FF2B5EF4-FFF2-40B4-BE49-F238E27FC236}">
                <a16:creationId xmlns:a16="http://schemas.microsoft.com/office/drawing/2014/main" id="{240BAA17-77ED-4A0A-B36E-6D333980D619}"/>
              </a:ext>
            </a:extLst>
          </p:cNvPr>
          <p:cNvSpPr>
            <a:spLocks noGrp="1"/>
          </p:cNvSpPr>
          <p:nvPr>
            <p:ph idx="1"/>
          </p:nvPr>
        </p:nvSpPr>
        <p:spPr/>
        <p:txBody>
          <a:bodyPr>
            <a:normAutofit fontScale="92500" lnSpcReduction="10000"/>
          </a:bodyPr>
          <a:lstStyle/>
          <a:p>
            <a:pPr algn="just">
              <a:lnSpc>
                <a:spcPct val="150000"/>
              </a:lnSpc>
            </a:pPr>
            <a:r>
              <a:rPr lang="en-US" dirty="0"/>
              <a:t>Metformin exerts its effect mainly by decreasing gluconeogenesis and by increasing peripheral utilization of glucose; since it acts only in the presence of endogenous insulin it is effective only if there are some residual functioning pancreatic islet cells. . </a:t>
            </a:r>
            <a:r>
              <a:rPr lang="en-US" u="sng" dirty="0"/>
              <a:t>It does not stimulate insulin secretion and therefore, when given alone, does not cause hypoglycemia</a:t>
            </a:r>
          </a:p>
        </p:txBody>
      </p:sp>
    </p:spTree>
    <p:extLst>
      <p:ext uri="{BB962C8B-B14F-4D97-AF65-F5344CB8AC3E}">
        <p14:creationId xmlns:p14="http://schemas.microsoft.com/office/powerpoint/2010/main" val="402365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5EF6-19BD-4905-A20C-FC599394D8E2}"/>
              </a:ext>
            </a:extLst>
          </p:cNvPr>
          <p:cNvSpPr>
            <a:spLocks noGrp="1"/>
          </p:cNvSpPr>
          <p:nvPr>
            <p:ph type="title"/>
          </p:nvPr>
        </p:nvSpPr>
        <p:spPr/>
        <p:txBody>
          <a:bodyPr>
            <a:normAutofit fontScale="90000"/>
          </a:bodyPr>
          <a:lstStyle/>
          <a:p>
            <a:r>
              <a:rPr lang="en-US" dirty="0"/>
              <a:t>SIDE-EFFECTS</a:t>
            </a:r>
            <a:br>
              <a:rPr lang="en-US" dirty="0"/>
            </a:br>
            <a:endParaRPr lang="en-US" dirty="0"/>
          </a:p>
        </p:txBody>
      </p:sp>
      <p:sp>
        <p:nvSpPr>
          <p:cNvPr id="3" name="Content Placeholder 2">
            <a:extLst>
              <a:ext uri="{FF2B5EF4-FFF2-40B4-BE49-F238E27FC236}">
                <a16:creationId xmlns:a16="http://schemas.microsoft.com/office/drawing/2014/main" id="{2EFD1256-4BA5-47E3-8F4D-19EF2BC94ED5}"/>
              </a:ext>
            </a:extLst>
          </p:cNvPr>
          <p:cNvSpPr>
            <a:spLocks noGrp="1"/>
          </p:cNvSpPr>
          <p:nvPr>
            <p:ph idx="1"/>
          </p:nvPr>
        </p:nvSpPr>
        <p:spPr/>
        <p:txBody>
          <a:bodyPr>
            <a:normAutofit fontScale="92500"/>
          </a:bodyPr>
          <a:lstStyle/>
          <a:p>
            <a:pPr algn="just">
              <a:lnSpc>
                <a:spcPct val="150000"/>
              </a:lnSpc>
            </a:pPr>
            <a:r>
              <a:rPr lang="en-US" dirty="0"/>
              <a:t>▶ Common or very common Abdominal pain . Appetite decreased . </a:t>
            </a:r>
            <a:r>
              <a:rPr lang="en-US" dirty="0" err="1"/>
              <a:t>diarrhoea</a:t>
            </a:r>
            <a:r>
              <a:rPr lang="en-US" dirty="0"/>
              <a:t> (usually transient) . Gastrointestinal disorder . nausea . taste altered . vomiting</a:t>
            </a:r>
          </a:p>
          <a:p>
            <a:pPr algn="just">
              <a:lnSpc>
                <a:spcPct val="150000"/>
              </a:lnSpc>
            </a:pPr>
            <a:r>
              <a:rPr lang="en-US" dirty="0"/>
              <a:t>▶ Rare or very rare Hepatitis . lactic acidosis (discontinue) . skin reactions . vitamin B12 absorption decreased</a:t>
            </a:r>
          </a:p>
        </p:txBody>
      </p:sp>
    </p:spTree>
    <p:extLst>
      <p:ext uri="{BB962C8B-B14F-4D97-AF65-F5344CB8AC3E}">
        <p14:creationId xmlns:p14="http://schemas.microsoft.com/office/powerpoint/2010/main" val="96547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F43C9310-2736-4BB1-83BA-7C6C6D3619E4}"/>
              </a:ext>
            </a:extLst>
          </p:cNvPr>
          <p:cNvPicPr>
            <a:picLocks noGrp="1" noChangeAspect="1"/>
          </p:cNvPicPr>
          <p:nvPr>
            <p:ph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568" y="692696"/>
            <a:ext cx="7776864" cy="5472608"/>
          </a:xfrm>
        </p:spPr>
      </p:pic>
    </p:spTree>
    <p:extLst>
      <p:ext uri="{BB962C8B-B14F-4D97-AF65-F5344CB8AC3E}">
        <p14:creationId xmlns:p14="http://schemas.microsoft.com/office/powerpoint/2010/main" val="3253726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6FB3-86FC-49B1-AA0D-8E0E87AC0321}"/>
              </a:ext>
            </a:extLst>
          </p:cNvPr>
          <p:cNvSpPr>
            <a:spLocks noGrp="1"/>
          </p:cNvSpPr>
          <p:nvPr>
            <p:ph type="title"/>
          </p:nvPr>
        </p:nvSpPr>
        <p:spPr/>
        <p:txBody>
          <a:bodyPr/>
          <a:lstStyle/>
          <a:p>
            <a:r>
              <a:rPr lang="en-US" dirty="0"/>
              <a:t>Dose for DM  </a:t>
            </a:r>
          </a:p>
        </p:txBody>
      </p:sp>
      <p:sp>
        <p:nvSpPr>
          <p:cNvPr id="3" name="Content Placeholder 2">
            <a:extLst>
              <a:ext uri="{FF2B5EF4-FFF2-40B4-BE49-F238E27FC236}">
                <a16:creationId xmlns:a16="http://schemas.microsoft.com/office/drawing/2014/main" id="{1B7D18BB-673E-4FB2-A162-5137DAA94415}"/>
              </a:ext>
            </a:extLst>
          </p:cNvPr>
          <p:cNvSpPr>
            <a:spLocks noGrp="1"/>
          </p:cNvSpPr>
          <p:nvPr>
            <p:ph idx="1"/>
          </p:nvPr>
        </p:nvSpPr>
        <p:spPr/>
        <p:txBody>
          <a:bodyPr>
            <a:normAutofit/>
          </a:bodyPr>
          <a:lstStyle/>
          <a:p>
            <a:pPr algn="just">
              <a:lnSpc>
                <a:spcPct val="150000"/>
              </a:lnSpc>
            </a:pPr>
            <a:r>
              <a:rPr lang="en-US" dirty="0"/>
              <a:t>Adult: Initially 500 mg once daily for at least 1 week, dose to be taken with breakfast, then 500 mg twice daily for at least 1 week, dose to be taken with breakfast and evening meal, then 500 mg 3 times a day, dose to be taken with breakfast, lunch and evening meal; maximum 2 g per day</a:t>
            </a:r>
          </a:p>
        </p:txBody>
      </p:sp>
    </p:spTree>
    <p:extLst>
      <p:ext uri="{BB962C8B-B14F-4D97-AF65-F5344CB8AC3E}">
        <p14:creationId xmlns:p14="http://schemas.microsoft.com/office/powerpoint/2010/main" val="1191205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0666-7A03-4817-B1CC-52438F78F718}"/>
              </a:ext>
            </a:extLst>
          </p:cNvPr>
          <p:cNvSpPr>
            <a:spLocks noGrp="1"/>
          </p:cNvSpPr>
          <p:nvPr>
            <p:ph type="title"/>
          </p:nvPr>
        </p:nvSpPr>
        <p:spPr/>
        <p:txBody>
          <a:bodyPr>
            <a:normAutofit fontScale="90000"/>
          </a:bodyPr>
          <a:lstStyle/>
          <a:p>
            <a:r>
              <a:rPr lang="en-US" dirty="0"/>
              <a:t>BY MOUTH USING MODIFIED-RELEASE MEDICINES</a:t>
            </a:r>
            <a:br>
              <a:rPr lang="en-US" dirty="0"/>
            </a:br>
            <a:endParaRPr lang="en-US" dirty="0"/>
          </a:p>
        </p:txBody>
      </p:sp>
      <p:sp>
        <p:nvSpPr>
          <p:cNvPr id="3" name="Content Placeholder 2">
            <a:extLst>
              <a:ext uri="{FF2B5EF4-FFF2-40B4-BE49-F238E27FC236}">
                <a16:creationId xmlns:a16="http://schemas.microsoft.com/office/drawing/2014/main" id="{5AFE9E94-C806-48E5-9AE0-1E274D01DB18}"/>
              </a:ext>
            </a:extLst>
          </p:cNvPr>
          <p:cNvSpPr>
            <a:spLocks noGrp="1"/>
          </p:cNvSpPr>
          <p:nvPr>
            <p:ph idx="1"/>
          </p:nvPr>
        </p:nvSpPr>
        <p:spPr/>
        <p:txBody>
          <a:bodyPr>
            <a:normAutofit/>
          </a:bodyPr>
          <a:lstStyle/>
          <a:p>
            <a:pPr algn="just"/>
            <a:r>
              <a:rPr lang="en-US" dirty="0"/>
              <a:t>▶ Adult: Initially </a:t>
            </a:r>
            <a:r>
              <a:rPr lang="en-US" u="sng" dirty="0"/>
              <a:t>500 mg once daily, then increased if necessary up to 2 g once daily, </a:t>
            </a:r>
            <a:r>
              <a:rPr lang="en-US" dirty="0"/>
              <a:t>dose increased gradually, </a:t>
            </a:r>
            <a:r>
              <a:rPr lang="en-US" u="sng" dirty="0"/>
              <a:t>every 10–15 days, dose to be taken with evening meal, alternatively </a:t>
            </a:r>
            <a:r>
              <a:rPr lang="en-US" dirty="0"/>
              <a:t>increased to 1 g twice daily, dose to be taken with meals, alternative dose only to be used if control not achieved with once daily dose regimen. If control still not achieved then change to standard release tablets</a:t>
            </a:r>
          </a:p>
        </p:txBody>
      </p:sp>
    </p:spTree>
    <p:extLst>
      <p:ext uri="{BB962C8B-B14F-4D97-AF65-F5344CB8AC3E}">
        <p14:creationId xmlns:p14="http://schemas.microsoft.com/office/powerpoint/2010/main" val="267554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2D1-1237-49A7-B401-4FDFAA6791D8}"/>
              </a:ext>
            </a:extLst>
          </p:cNvPr>
          <p:cNvSpPr>
            <a:spLocks noGrp="1"/>
          </p:cNvSpPr>
          <p:nvPr>
            <p:ph type="title"/>
          </p:nvPr>
        </p:nvSpPr>
        <p:spPr/>
        <p:txBody>
          <a:bodyPr>
            <a:normAutofit fontScale="90000"/>
          </a:bodyPr>
          <a:lstStyle/>
          <a:p>
            <a:r>
              <a:rPr lang="en-US" dirty="0"/>
              <a:t>Polycystic ovary syndrome</a:t>
            </a:r>
            <a:br>
              <a:rPr lang="en-US" dirty="0"/>
            </a:br>
            <a:r>
              <a:rPr lang="en-US" dirty="0"/>
              <a:t>and metformin</a:t>
            </a:r>
          </a:p>
        </p:txBody>
      </p:sp>
      <p:sp>
        <p:nvSpPr>
          <p:cNvPr id="3" name="Content Placeholder 2">
            <a:extLst>
              <a:ext uri="{FF2B5EF4-FFF2-40B4-BE49-F238E27FC236}">
                <a16:creationId xmlns:a16="http://schemas.microsoft.com/office/drawing/2014/main" id="{A96449E9-218C-4E56-91DB-E185862A3665}"/>
              </a:ext>
            </a:extLst>
          </p:cNvPr>
          <p:cNvSpPr>
            <a:spLocks noGrp="1"/>
          </p:cNvSpPr>
          <p:nvPr>
            <p:ph idx="1"/>
          </p:nvPr>
        </p:nvSpPr>
        <p:spPr/>
        <p:txBody>
          <a:bodyPr>
            <a:normAutofit fontScale="85000" lnSpcReduction="10000"/>
          </a:bodyPr>
          <a:lstStyle/>
          <a:p>
            <a:pPr marL="0" indent="0" algn="just">
              <a:lnSpc>
                <a:spcPct val="160000"/>
              </a:lnSpc>
              <a:buNone/>
            </a:pPr>
            <a:r>
              <a:rPr lang="en-US" dirty="0"/>
              <a:t>Metformin hydrochloride (initiated by a specialist) is prescribed as an insulin </a:t>
            </a:r>
            <a:r>
              <a:rPr lang="en-US" dirty="0" err="1"/>
              <a:t>sensitising</a:t>
            </a:r>
            <a:r>
              <a:rPr lang="en-US" dirty="0"/>
              <a:t> drug in women with polycystic ovary syndrome who are not planning pregnancy [unlicensed indication]. </a:t>
            </a:r>
          </a:p>
          <a:p>
            <a:pPr marL="0" indent="0" algn="just">
              <a:lnSpc>
                <a:spcPct val="160000"/>
              </a:lnSpc>
              <a:buNone/>
            </a:pPr>
            <a:r>
              <a:rPr lang="en-US" dirty="0"/>
              <a:t>Metformin hydrochloride may improve short-term insulin sensitivity and reduce androgen concentrations, but there is insufficient supporting evidence that metformin improves weight gain, hirsutism, acne or regulation of the menstrual cycle</a:t>
            </a:r>
          </a:p>
        </p:txBody>
      </p:sp>
    </p:spTree>
    <p:extLst>
      <p:ext uri="{BB962C8B-B14F-4D97-AF65-F5344CB8AC3E}">
        <p14:creationId xmlns:p14="http://schemas.microsoft.com/office/powerpoint/2010/main" val="3720734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07AA-1AEE-410B-9903-89743B146B49}"/>
              </a:ext>
            </a:extLst>
          </p:cNvPr>
          <p:cNvSpPr>
            <a:spLocks noGrp="1"/>
          </p:cNvSpPr>
          <p:nvPr>
            <p:ph type="title"/>
          </p:nvPr>
        </p:nvSpPr>
        <p:spPr/>
        <p:txBody>
          <a:bodyPr/>
          <a:lstStyle/>
          <a:p>
            <a:r>
              <a:rPr lang="en-US" dirty="0"/>
              <a:t>Dose for PCOS</a:t>
            </a:r>
          </a:p>
        </p:txBody>
      </p:sp>
      <p:sp>
        <p:nvSpPr>
          <p:cNvPr id="3" name="Content Placeholder 2">
            <a:extLst>
              <a:ext uri="{FF2B5EF4-FFF2-40B4-BE49-F238E27FC236}">
                <a16:creationId xmlns:a16="http://schemas.microsoft.com/office/drawing/2014/main" id="{54BE76C0-F5DE-44D1-BF63-9376E5F2FF01}"/>
              </a:ext>
            </a:extLst>
          </p:cNvPr>
          <p:cNvSpPr>
            <a:spLocks noGrp="1"/>
          </p:cNvSpPr>
          <p:nvPr>
            <p:ph idx="1"/>
          </p:nvPr>
        </p:nvSpPr>
        <p:spPr/>
        <p:txBody>
          <a:bodyPr>
            <a:normAutofit fontScale="92500"/>
          </a:bodyPr>
          <a:lstStyle/>
          <a:p>
            <a:pPr algn="just">
              <a:lnSpc>
                <a:spcPct val="150000"/>
              </a:lnSpc>
            </a:pPr>
            <a:r>
              <a:rPr lang="en-US" dirty="0"/>
              <a:t>▶ BY MOUTH USING IMMEDIATE-RELEASE MEDICINES</a:t>
            </a:r>
          </a:p>
          <a:p>
            <a:pPr algn="just">
              <a:lnSpc>
                <a:spcPct val="150000"/>
              </a:lnSpc>
            </a:pPr>
            <a:r>
              <a:rPr lang="en-US" dirty="0"/>
              <a:t>▶ Adult: Initially 500 mg once daily for 1 week, dose to be taken with breakfast, then 500 mg twice daily for 1 week, dose to be taken with breakfast and evening meal, then 1.5–1.7 g daily in 2–3 divided doses</a:t>
            </a:r>
          </a:p>
        </p:txBody>
      </p:sp>
    </p:spTree>
    <p:extLst>
      <p:ext uri="{BB962C8B-B14F-4D97-AF65-F5344CB8AC3E}">
        <p14:creationId xmlns:p14="http://schemas.microsoft.com/office/powerpoint/2010/main" val="2232692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63F1-139B-434C-85FC-886188A80747}"/>
              </a:ext>
            </a:extLst>
          </p:cNvPr>
          <p:cNvSpPr>
            <a:spLocks noGrp="1"/>
          </p:cNvSpPr>
          <p:nvPr>
            <p:ph type="title"/>
          </p:nvPr>
        </p:nvSpPr>
        <p:spPr/>
        <p:txBody>
          <a:bodyPr>
            <a:normAutofit fontScale="90000"/>
          </a:bodyPr>
          <a:lstStyle/>
          <a:p>
            <a:r>
              <a:rPr lang="en-US" dirty="0"/>
              <a:t>SIDE-EFFECTS, FURTHER INFORMATION</a:t>
            </a:r>
          </a:p>
        </p:txBody>
      </p:sp>
      <p:sp>
        <p:nvSpPr>
          <p:cNvPr id="3" name="Content Placeholder 2">
            <a:extLst>
              <a:ext uri="{FF2B5EF4-FFF2-40B4-BE49-F238E27FC236}">
                <a16:creationId xmlns:a16="http://schemas.microsoft.com/office/drawing/2014/main" id="{B553DFA7-FCC3-41A4-BDAC-2F02F72E728A}"/>
              </a:ext>
            </a:extLst>
          </p:cNvPr>
          <p:cNvSpPr>
            <a:spLocks noGrp="1"/>
          </p:cNvSpPr>
          <p:nvPr>
            <p:ph idx="1"/>
          </p:nvPr>
        </p:nvSpPr>
        <p:spPr/>
        <p:txBody>
          <a:bodyPr>
            <a:normAutofit fontScale="92500" lnSpcReduction="10000"/>
          </a:bodyPr>
          <a:lstStyle/>
          <a:p>
            <a:pPr algn="just"/>
            <a:r>
              <a:rPr lang="en-US" dirty="0"/>
              <a:t>Gastro-intestinal side-effects are initially common with metformin, and may persist in some patients, particularly when very high doses are given. A slow increase in dose may improve tolerability.</a:t>
            </a:r>
          </a:p>
          <a:p>
            <a:pPr algn="just"/>
            <a:r>
              <a:rPr lang="en-US" dirty="0"/>
              <a:t>PREGNANCY Can be used in pregnancy for both preexisting and gestational diabetes. Women with gestational diabetes should discontinue treatment after giving birth.</a:t>
            </a:r>
          </a:p>
          <a:p>
            <a:pPr algn="just"/>
            <a:r>
              <a:rPr lang="en-US" dirty="0"/>
              <a:t>BREAST FEEDING May be used during breast-feeding in women with pre-existing diabetes.</a:t>
            </a:r>
          </a:p>
        </p:txBody>
      </p:sp>
    </p:spTree>
    <p:extLst>
      <p:ext uri="{BB962C8B-B14F-4D97-AF65-F5344CB8AC3E}">
        <p14:creationId xmlns:p14="http://schemas.microsoft.com/office/powerpoint/2010/main" val="731887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ABDAC-BDB6-404D-9B51-D2E7B3EEF65D}"/>
              </a:ext>
            </a:extLst>
          </p:cNvPr>
          <p:cNvSpPr>
            <a:spLocks noGrp="1"/>
          </p:cNvSpPr>
          <p:nvPr>
            <p:ph idx="4294967295"/>
          </p:nvPr>
        </p:nvSpPr>
        <p:spPr>
          <a:xfrm>
            <a:off x="1115616" y="764704"/>
            <a:ext cx="6799262" cy="5328592"/>
          </a:xfrm>
        </p:spPr>
        <p:txBody>
          <a:bodyPr>
            <a:normAutofit fontScale="92500" lnSpcReduction="10000"/>
          </a:bodyPr>
          <a:lstStyle/>
          <a:p>
            <a:pPr algn="just">
              <a:lnSpc>
                <a:spcPct val="120000"/>
              </a:lnSpc>
            </a:pPr>
            <a:r>
              <a:rPr lang="en-US" dirty="0"/>
              <a:t>HEPATIC IMPAIRMENT Withdraw if tissue hypoxia likely </a:t>
            </a:r>
          </a:p>
          <a:p>
            <a:pPr algn="just">
              <a:lnSpc>
                <a:spcPct val="120000"/>
              </a:lnSpc>
            </a:pPr>
            <a:r>
              <a:rPr lang="en-US" dirty="0"/>
              <a:t>CONTRA-INDICATIONS Acute metabolic acidosis (including lactic acidosis and diabetic ketoacidosis)</a:t>
            </a:r>
          </a:p>
          <a:p>
            <a:pPr algn="just">
              <a:lnSpc>
                <a:spcPct val="120000"/>
              </a:lnSpc>
            </a:pPr>
            <a:r>
              <a:rPr lang="en-US" dirty="0"/>
              <a:t>CAUTIONS Risk factors for lactic acidosis</a:t>
            </a:r>
          </a:p>
          <a:p>
            <a:pPr algn="just">
              <a:lnSpc>
                <a:spcPct val="120000"/>
              </a:lnSpc>
            </a:pPr>
            <a:r>
              <a:rPr lang="en-US" dirty="0"/>
              <a:t>CAUTIONS, FURTHER INFORMATION</a:t>
            </a:r>
          </a:p>
          <a:p>
            <a:pPr algn="just">
              <a:lnSpc>
                <a:spcPct val="120000"/>
              </a:lnSpc>
            </a:pPr>
            <a:r>
              <a:rPr lang="en-US" dirty="0"/>
              <a:t>▶ Risk factors for lactic acidosis Manufacturer advises caution in chronic stable heart failure (monitor cardiac function), and concomitant use of drugs that can acutely impair renal function; interrupt treatment if dehydration occurs, and avoid in conditions that can acutely worsen renal function, or cause tissue hypoxia.</a:t>
            </a:r>
          </a:p>
        </p:txBody>
      </p:sp>
    </p:spTree>
    <p:extLst>
      <p:ext uri="{BB962C8B-B14F-4D97-AF65-F5344CB8AC3E}">
        <p14:creationId xmlns:p14="http://schemas.microsoft.com/office/powerpoint/2010/main" val="1164351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82C1-B37D-4EBB-BBB5-4E1FF5BD4788}"/>
              </a:ext>
            </a:extLst>
          </p:cNvPr>
          <p:cNvSpPr>
            <a:spLocks noGrp="1"/>
          </p:cNvSpPr>
          <p:nvPr>
            <p:ph type="title"/>
          </p:nvPr>
        </p:nvSpPr>
        <p:spPr/>
        <p:txBody>
          <a:bodyPr>
            <a:normAutofit fontScale="90000"/>
          </a:bodyPr>
          <a:lstStyle/>
          <a:p>
            <a:r>
              <a:rPr lang="en-US" dirty="0"/>
              <a:t>MONITORING REQUIREMENTS </a:t>
            </a:r>
          </a:p>
        </p:txBody>
      </p:sp>
      <p:sp>
        <p:nvSpPr>
          <p:cNvPr id="3" name="Content Placeholder 2">
            <a:extLst>
              <a:ext uri="{FF2B5EF4-FFF2-40B4-BE49-F238E27FC236}">
                <a16:creationId xmlns:a16="http://schemas.microsoft.com/office/drawing/2014/main" id="{DE43AF5D-2C74-45EE-A959-AB4A25068B74}"/>
              </a:ext>
            </a:extLst>
          </p:cNvPr>
          <p:cNvSpPr>
            <a:spLocks noGrp="1"/>
          </p:cNvSpPr>
          <p:nvPr>
            <p:ph idx="1"/>
          </p:nvPr>
        </p:nvSpPr>
        <p:spPr/>
        <p:txBody>
          <a:bodyPr/>
          <a:lstStyle/>
          <a:p>
            <a:pPr algn="just">
              <a:lnSpc>
                <a:spcPct val="150000"/>
              </a:lnSpc>
            </a:pPr>
            <a:r>
              <a:rPr lang="en-US" dirty="0"/>
              <a:t>Determine renal function before treatment and at least annually (at least twice a year in patients with additional risk factors for renal impairment, or if deterioration suspected).</a:t>
            </a:r>
          </a:p>
        </p:txBody>
      </p:sp>
    </p:spTree>
    <p:extLst>
      <p:ext uri="{BB962C8B-B14F-4D97-AF65-F5344CB8AC3E}">
        <p14:creationId xmlns:p14="http://schemas.microsoft.com/office/powerpoint/2010/main" val="352292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097324-DF7A-45B0-A78D-92579A5F33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627" y="173629"/>
            <a:ext cx="3744416" cy="3159361"/>
          </a:xfrm>
        </p:spPr>
      </p:pic>
      <p:pic>
        <p:nvPicPr>
          <p:cNvPr id="7" name="Picture 6">
            <a:extLst>
              <a:ext uri="{FF2B5EF4-FFF2-40B4-BE49-F238E27FC236}">
                <a16:creationId xmlns:a16="http://schemas.microsoft.com/office/drawing/2014/main" id="{23A2FC1A-0E03-423C-9111-B4CC5559C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32835"/>
            <a:ext cx="3583285" cy="3972288"/>
          </a:xfrm>
          <a:prstGeom prst="rect">
            <a:avLst/>
          </a:prstGeom>
        </p:spPr>
      </p:pic>
      <p:pic>
        <p:nvPicPr>
          <p:cNvPr id="9" name="Picture 8">
            <a:extLst>
              <a:ext uri="{FF2B5EF4-FFF2-40B4-BE49-F238E27FC236}">
                <a16:creationId xmlns:a16="http://schemas.microsoft.com/office/drawing/2014/main" id="{971F2550-9884-4B14-BA2A-B9AFA0AB5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24" y="3429000"/>
            <a:ext cx="3609020" cy="3332989"/>
          </a:xfrm>
          <a:prstGeom prst="rect">
            <a:avLst/>
          </a:prstGeom>
        </p:spPr>
      </p:pic>
    </p:spTree>
    <p:extLst>
      <p:ext uri="{BB962C8B-B14F-4D97-AF65-F5344CB8AC3E}">
        <p14:creationId xmlns:p14="http://schemas.microsoft.com/office/powerpoint/2010/main" val="3390028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7E49-85A0-476E-AB70-FE7A4B54E142}"/>
              </a:ext>
            </a:extLst>
          </p:cNvPr>
          <p:cNvSpPr>
            <a:spLocks noGrp="1"/>
          </p:cNvSpPr>
          <p:nvPr>
            <p:ph type="title"/>
          </p:nvPr>
        </p:nvSpPr>
        <p:spPr/>
        <p:txBody>
          <a:bodyPr/>
          <a:lstStyle/>
          <a:p>
            <a:r>
              <a:rPr lang="en-US" dirty="0"/>
              <a:t>thiazolidinediones</a:t>
            </a:r>
          </a:p>
        </p:txBody>
      </p:sp>
      <p:sp>
        <p:nvSpPr>
          <p:cNvPr id="3" name="Content Placeholder 2">
            <a:extLst>
              <a:ext uri="{FF2B5EF4-FFF2-40B4-BE49-F238E27FC236}">
                <a16:creationId xmlns:a16="http://schemas.microsoft.com/office/drawing/2014/main" id="{0C3C3B54-3929-43A5-9D1D-53C9BB020E35}"/>
              </a:ext>
            </a:extLst>
          </p:cNvPr>
          <p:cNvSpPr>
            <a:spLocks noGrp="1"/>
          </p:cNvSpPr>
          <p:nvPr>
            <p:ph idx="1"/>
          </p:nvPr>
        </p:nvSpPr>
        <p:spPr/>
        <p:txBody>
          <a:bodyPr>
            <a:normAutofit/>
          </a:bodyPr>
          <a:lstStyle/>
          <a:p>
            <a:pPr algn="just"/>
            <a:r>
              <a:rPr lang="en-US" dirty="0"/>
              <a:t>Rosiglitazone and pioglitazone, reduces peripheral insulin resistance, leading to a reduction of blood-glucose concentration.</a:t>
            </a:r>
          </a:p>
          <a:p>
            <a:pPr algn="just"/>
            <a:r>
              <a:rPr lang="en-US" dirty="0"/>
              <a:t>The onset of action for TZDs is delayed for several weeks and may require up to 12 weeks before maximum effects are observed.</a:t>
            </a:r>
          </a:p>
        </p:txBody>
      </p:sp>
    </p:spTree>
    <p:extLst>
      <p:ext uri="{BB962C8B-B14F-4D97-AF65-F5344CB8AC3E}">
        <p14:creationId xmlns:p14="http://schemas.microsoft.com/office/powerpoint/2010/main" val="1271933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B723-84F1-4BD2-8EFB-EEA8DA428CCD}"/>
              </a:ext>
            </a:extLst>
          </p:cNvPr>
          <p:cNvSpPr>
            <a:spLocks noGrp="1"/>
          </p:cNvSpPr>
          <p:nvPr>
            <p:ph type="title"/>
          </p:nvPr>
        </p:nvSpPr>
        <p:spPr/>
        <p:txBody>
          <a:bodyPr>
            <a:normAutofit/>
          </a:bodyPr>
          <a:lstStyle/>
          <a:p>
            <a:r>
              <a:rPr lang="en-US" sz="3600" dirty="0"/>
              <a:t>Pioglitazone and heart failure</a:t>
            </a:r>
          </a:p>
        </p:txBody>
      </p:sp>
      <p:sp>
        <p:nvSpPr>
          <p:cNvPr id="3" name="Content Placeholder 2">
            <a:extLst>
              <a:ext uri="{FF2B5EF4-FFF2-40B4-BE49-F238E27FC236}">
                <a16:creationId xmlns:a16="http://schemas.microsoft.com/office/drawing/2014/main" id="{611A1A0B-9117-46E5-A923-E8BF44FADBB7}"/>
              </a:ext>
            </a:extLst>
          </p:cNvPr>
          <p:cNvSpPr>
            <a:spLocks noGrp="1"/>
          </p:cNvSpPr>
          <p:nvPr>
            <p:ph idx="1"/>
          </p:nvPr>
        </p:nvSpPr>
        <p:spPr/>
        <p:txBody>
          <a:bodyPr>
            <a:normAutofit fontScale="92500"/>
          </a:bodyPr>
          <a:lstStyle/>
          <a:p>
            <a:pPr algn="just"/>
            <a:r>
              <a:rPr lang="en-US" dirty="0"/>
              <a:t>Incidence of heart failure is increased when pioglitazone is combined with insulin especially in patients with predisposing factors e.g. previous myocardial infarction.</a:t>
            </a:r>
          </a:p>
          <a:p>
            <a:pPr algn="just"/>
            <a:r>
              <a:rPr lang="en-US" dirty="0"/>
              <a:t>Patients who take pioglitazone should be closely monitored for signs of heart failure; treatment should be discontinued if any deterioration in cardiac status occurs.</a:t>
            </a:r>
          </a:p>
          <a:p>
            <a:pPr algn="just"/>
            <a:r>
              <a:rPr lang="en-US" dirty="0"/>
              <a:t>Pioglitazone should not be used in patients with heart failure or a history of heart failure</a:t>
            </a:r>
          </a:p>
        </p:txBody>
      </p:sp>
    </p:spTree>
    <p:extLst>
      <p:ext uri="{BB962C8B-B14F-4D97-AF65-F5344CB8AC3E}">
        <p14:creationId xmlns:p14="http://schemas.microsoft.com/office/powerpoint/2010/main" val="149146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DE06-7A81-45EF-943D-CCA90D2C8289}"/>
              </a:ext>
            </a:extLst>
          </p:cNvPr>
          <p:cNvSpPr>
            <a:spLocks noGrp="1"/>
          </p:cNvSpPr>
          <p:nvPr>
            <p:ph type="title"/>
          </p:nvPr>
        </p:nvSpPr>
        <p:spPr/>
        <p:txBody>
          <a:bodyPr/>
          <a:lstStyle/>
          <a:p>
            <a:r>
              <a:rPr lang="en-US" dirty="0"/>
              <a:t>Type 2 DM</a:t>
            </a:r>
          </a:p>
        </p:txBody>
      </p:sp>
      <p:sp>
        <p:nvSpPr>
          <p:cNvPr id="3" name="Content Placeholder 2">
            <a:extLst>
              <a:ext uri="{FF2B5EF4-FFF2-40B4-BE49-F238E27FC236}">
                <a16:creationId xmlns:a16="http://schemas.microsoft.com/office/drawing/2014/main" id="{CF71973C-1B4F-4BF1-A5FF-5DA6F926F555}"/>
              </a:ext>
            </a:extLst>
          </p:cNvPr>
          <p:cNvSpPr>
            <a:spLocks noGrp="1"/>
          </p:cNvSpPr>
          <p:nvPr>
            <p:ph idx="1"/>
          </p:nvPr>
        </p:nvSpPr>
        <p:spPr/>
        <p:txBody>
          <a:bodyPr>
            <a:normAutofit fontScale="92500"/>
          </a:bodyPr>
          <a:lstStyle/>
          <a:p>
            <a:pPr algn="just">
              <a:buFont typeface="Wingdings" panose="05000000000000000000" pitchFamily="2" charset="2"/>
              <a:buChar char="q"/>
            </a:pPr>
            <a:r>
              <a:rPr lang="en-US" dirty="0"/>
              <a:t>It is commonly associated with obesity, physical inactivity,</a:t>
            </a:r>
          </a:p>
          <a:p>
            <a:pPr marL="0" indent="0" algn="just">
              <a:buNone/>
            </a:pPr>
            <a:r>
              <a:rPr lang="en-US" dirty="0"/>
              <a:t>raised blood pressure, </a:t>
            </a:r>
            <a:r>
              <a:rPr lang="en-US" dirty="0" err="1"/>
              <a:t>dyslipidaemia</a:t>
            </a:r>
            <a:r>
              <a:rPr lang="en-US" dirty="0"/>
              <a:t> and a tendency to</a:t>
            </a:r>
          </a:p>
          <a:p>
            <a:pPr marL="0" indent="0" algn="just">
              <a:buNone/>
            </a:pPr>
            <a:r>
              <a:rPr lang="en-US" dirty="0"/>
              <a:t>develop thrombosis; therefore it increases cardiovascular</a:t>
            </a:r>
          </a:p>
          <a:p>
            <a:pPr marL="0" indent="0" algn="just">
              <a:buNone/>
            </a:pPr>
            <a:r>
              <a:rPr lang="en-US" dirty="0"/>
              <a:t>risk. </a:t>
            </a:r>
          </a:p>
          <a:p>
            <a:pPr algn="just">
              <a:buFont typeface="Wingdings" panose="05000000000000000000" pitchFamily="2" charset="2"/>
              <a:buChar char="q"/>
            </a:pPr>
            <a:r>
              <a:rPr lang="en-US" dirty="0"/>
              <a:t>It is associated with long-term microvascular and</a:t>
            </a:r>
          </a:p>
          <a:p>
            <a:pPr marL="0" indent="0" algn="just">
              <a:buNone/>
            </a:pPr>
            <a:r>
              <a:rPr lang="en-US" dirty="0"/>
              <a:t>macrovascular complications, together with reduced quality</a:t>
            </a:r>
          </a:p>
          <a:p>
            <a:pPr marL="0" indent="0" algn="just">
              <a:buNone/>
            </a:pPr>
            <a:r>
              <a:rPr lang="en-US" dirty="0"/>
              <a:t>of life and life expectancy.</a:t>
            </a:r>
          </a:p>
        </p:txBody>
      </p:sp>
    </p:spTree>
    <p:extLst>
      <p:ext uri="{BB962C8B-B14F-4D97-AF65-F5344CB8AC3E}">
        <p14:creationId xmlns:p14="http://schemas.microsoft.com/office/powerpoint/2010/main" val="1650936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BD83-62C9-4765-8117-C6254D39F50E}"/>
              </a:ext>
            </a:extLst>
          </p:cNvPr>
          <p:cNvSpPr>
            <a:spLocks noGrp="1"/>
          </p:cNvSpPr>
          <p:nvPr>
            <p:ph type="title"/>
          </p:nvPr>
        </p:nvSpPr>
        <p:spPr/>
        <p:txBody>
          <a:bodyPr>
            <a:normAutofit fontScale="90000"/>
          </a:bodyPr>
          <a:lstStyle/>
          <a:p>
            <a:r>
              <a:rPr lang="en-US" dirty="0"/>
              <a:t>PIOGLITAZONE: RISK OF BLADDER CANCER</a:t>
            </a:r>
          </a:p>
        </p:txBody>
      </p:sp>
      <p:sp>
        <p:nvSpPr>
          <p:cNvPr id="3" name="Content Placeholder 2">
            <a:extLst>
              <a:ext uri="{FF2B5EF4-FFF2-40B4-BE49-F238E27FC236}">
                <a16:creationId xmlns:a16="http://schemas.microsoft.com/office/drawing/2014/main" id="{D3D6354A-14B9-41F6-B9D8-EB5134EC55EE}"/>
              </a:ext>
            </a:extLst>
          </p:cNvPr>
          <p:cNvSpPr>
            <a:spLocks noGrp="1"/>
          </p:cNvSpPr>
          <p:nvPr>
            <p:ph idx="1"/>
          </p:nvPr>
        </p:nvSpPr>
        <p:spPr>
          <a:xfrm>
            <a:off x="539552" y="2490135"/>
            <a:ext cx="7920880" cy="4107217"/>
          </a:xfrm>
        </p:spPr>
        <p:txBody>
          <a:bodyPr>
            <a:noAutofit/>
          </a:bodyPr>
          <a:lstStyle/>
          <a:p>
            <a:r>
              <a:rPr lang="en-US" dirty="0"/>
              <a:t>The European Medicines Agency has advised that there is a small increased risk of bladder cancer associated with pioglitazone use. However, in patients who respond adequately to treatment, the benefits of pioglitazone continue to outweigh the risks.</a:t>
            </a:r>
          </a:p>
          <a:p>
            <a:r>
              <a:rPr lang="en-US" u="sng" dirty="0"/>
              <a:t>Pioglitazone should not be used in patients with active bladder cancer or a past history of bladder cancer, or in those who have uninvestigated macroscopic </a:t>
            </a:r>
            <a:r>
              <a:rPr lang="en-US" u="sng" dirty="0" err="1"/>
              <a:t>haematuria</a:t>
            </a:r>
            <a:r>
              <a:rPr lang="en-US" u="sng" dirty="0"/>
              <a:t>.</a:t>
            </a:r>
          </a:p>
          <a:p>
            <a:r>
              <a:rPr lang="en-US" dirty="0"/>
              <a:t>Pioglitazone should be used with caution in elderly patients as the risk of bladder cancer increases with age.</a:t>
            </a:r>
          </a:p>
          <a:p>
            <a:endParaRPr lang="en-US" sz="1600" dirty="0"/>
          </a:p>
        </p:txBody>
      </p:sp>
    </p:spTree>
    <p:extLst>
      <p:ext uri="{BB962C8B-B14F-4D97-AF65-F5344CB8AC3E}">
        <p14:creationId xmlns:p14="http://schemas.microsoft.com/office/powerpoint/2010/main" val="2014069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AC9BA1-62AA-441F-9E8F-58A814250272}"/>
              </a:ext>
            </a:extLst>
          </p:cNvPr>
          <p:cNvSpPr>
            <a:spLocks noGrp="1"/>
          </p:cNvSpPr>
          <p:nvPr>
            <p:ph idx="4294967295"/>
          </p:nvPr>
        </p:nvSpPr>
        <p:spPr>
          <a:xfrm>
            <a:off x="539552" y="692696"/>
            <a:ext cx="7920880" cy="5242967"/>
          </a:xfrm>
        </p:spPr>
        <p:txBody>
          <a:bodyPr>
            <a:normAutofit/>
          </a:bodyPr>
          <a:lstStyle/>
          <a:p>
            <a:pPr algn="just"/>
            <a:r>
              <a:rPr lang="en-US" dirty="0"/>
              <a:t>Before initiating treatment with pioglitazone, patients should be assessed for risk factors of bladder cancer (including age, smoking status, exposure to certain</a:t>
            </a:r>
            <a:r>
              <a:rPr lang="ar-IQ" dirty="0"/>
              <a:t> </a:t>
            </a:r>
            <a:r>
              <a:rPr lang="en-US" dirty="0"/>
              <a:t>occupational or chemotherapy agents, or previous radiation therapy to the pelvic region) and any macroscopic </a:t>
            </a:r>
            <a:r>
              <a:rPr lang="en-US" dirty="0" err="1"/>
              <a:t>haematuria</a:t>
            </a:r>
            <a:r>
              <a:rPr lang="en-US" dirty="0"/>
              <a:t> should be investigated. </a:t>
            </a:r>
            <a:endParaRPr lang="ar-IQ" dirty="0"/>
          </a:p>
          <a:p>
            <a:pPr algn="just"/>
            <a:r>
              <a:rPr lang="en-US" u="sng" dirty="0"/>
              <a:t>The</a:t>
            </a:r>
            <a:r>
              <a:rPr lang="ar-IQ" u="sng" dirty="0"/>
              <a:t> </a:t>
            </a:r>
            <a:r>
              <a:rPr lang="en-US" u="sng" dirty="0"/>
              <a:t>safety and efficacy of pioglitazone should be reviewed</a:t>
            </a:r>
            <a:r>
              <a:rPr lang="ar-IQ" u="sng" dirty="0"/>
              <a:t> </a:t>
            </a:r>
            <a:r>
              <a:rPr lang="en-US" u="sng" dirty="0"/>
              <a:t>after 3–6 months and pioglitazone should be stopped in</a:t>
            </a:r>
            <a:r>
              <a:rPr lang="ar-IQ" u="sng" dirty="0"/>
              <a:t> </a:t>
            </a:r>
            <a:r>
              <a:rPr lang="en-US" u="sng" dirty="0"/>
              <a:t>patients who do not respond adequately t</a:t>
            </a:r>
            <a:r>
              <a:rPr lang="en-US" dirty="0"/>
              <a:t>o treatment.</a:t>
            </a:r>
          </a:p>
          <a:p>
            <a:pPr algn="just"/>
            <a:r>
              <a:rPr lang="en-US" dirty="0"/>
              <a:t>Patients should be advised to report promptly any</a:t>
            </a:r>
            <a:r>
              <a:rPr lang="ar-IQ" dirty="0"/>
              <a:t> </a:t>
            </a:r>
            <a:r>
              <a:rPr lang="en-US" dirty="0" err="1"/>
              <a:t>haematuria</a:t>
            </a:r>
            <a:r>
              <a:rPr lang="en-US" dirty="0"/>
              <a:t>, dysuria</a:t>
            </a:r>
          </a:p>
        </p:txBody>
      </p:sp>
    </p:spTree>
    <p:extLst>
      <p:ext uri="{BB962C8B-B14F-4D97-AF65-F5344CB8AC3E}">
        <p14:creationId xmlns:p14="http://schemas.microsoft.com/office/powerpoint/2010/main" val="2332259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8784-82CA-4733-9EC3-D83B1610580D}"/>
              </a:ext>
            </a:extLst>
          </p:cNvPr>
          <p:cNvSpPr>
            <a:spLocks noGrp="1"/>
          </p:cNvSpPr>
          <p:nvPr>
            <p:ph type="title"/>
          </p:nvPr>
        </p:nvSpPr>
        <p:spPr/>
        <p:txBody>
          <a:bodyPr>
            <a:normAutofit fontScale="90000"/>
          </a:bodyPr>
          <a:lstStyle/>
          <a:p>
            <a:br>
              <a:rPr lang="en-US" dirty="0"/>
            </a:br>
            <a:r>
              <a:rPr lang="en-US" dirty="0"/>
              <a:t>CONTRA-INDICATIONS and caution </a:t>
            </a:r>
          </a:p>
        </p:txBody>
      </p:sp>
      <p:sp>
        <p:nvSpPr>
          <p:cNvPr id="3" name="Content Placeholder 2">
            <a:extLst>
              <a:ext uri="{FF2B5EF4-FFF2-40B4-BE49-F238E27FC236}">
                <a16:creationId xmlns:a16="http://schemas.microsoft.com/office/drawing/2014/main" id="{57793B98-6918-4384-9BF5-883B6ABBC4F4}"/>
              </a:ext>
            </a:extLst>
          </p:cNvPr>
          <p:cNvSpPr>
            <a:spLocks noGrp="1"/>
          </p:cNvSpPr>
          <p:nvPr>
            <p:ph idx="1"/>
          </p:nvPr>
        </p:nvSpPr>
        <p:spPr/>
        <p:txBody>
          <a:bodyPr>
            <a:normAutofit/>
          </a:bodyPr>
          <a:lstStyle/>
          <a:p>
            <a:pPr algn="just"/>
            <a:r>
              <a:rPr lang="en-US" dirty="0"/>
              <a:t>CI: History of heart failure . previous or</a:t>
            </a:r>
            <a:r>
              <a:rPr lang="ar-IQ" dirty="0"/>
              <a:t> </a:t>
            </a:r>
            <a:r>
              <a:rPr lang="en-US" dirty="0"/>
              <a:t>active bladder cancer . uninvestigated </a:t>
            </a:r>
            <a:r>
              <a:rPr lang="en-US" dirty="0" err="1"/>
              <a:t>macroscopichaematuria</a:t>
            </a:r>
            <a:endParaRPr lang="en-US" dirty="0"/>
          </a:p>
          <a:p>
            <a:pPr algn="just"/>
            <a:r>
              <a:rPr lang="en-US" dirty="0"/>
              <a:t>CAUTIONS Cardiovascular disease or in combination with insulin (risk of heart failure) . elderly (increased risk of heart failure, fractures, and bladder cancer) . increased risk of bone fractures, particularly in women. risk factors for bladder cancer</a:t>
            </a:r>
          </a:p>
        </p:txBody>
      </p:sp>
    </p:spTree>
    <p:extLst>
      <p:ext uri="{BB962C8B-B14F-4D97-AF65-F5344CB8AC3E}">
        <p14:creationId xmlns:p14="http://schemas.microsoft.com/office/powerpoint/2010/main" val="269349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670B30-E6CA-42AD-88F9-24EA2C602679}"/>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979712" y="1628800"/>
            <a:ext cx="5112568" cy="4032448"/>
          </a:xfrm>
        </p:spPr>
      </p:pic>
    </p:spTree>
    <p:extLst>
      <p:ext uri="{BB962C8B-B14F-4D97-AF65-F5344CB8AC3E}">
        <p14:creationId xmlns:p14="http://schemas.microsoft.com/office/powerpoint/2010/main" val="1597562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3037-9F58-48A0-9527-2BD169E7EE24}"/>
              </a:ext>
            </a:extLst>
          </p:cNvPr>
          <p:cNvSpPr>
            <a:spLocks noGrp="1"/>
          </p:cNvSpPr>
          <p:nvPr>
            <p:ph type="title"/>
          </p:nvPr>
        </p:nvSpPr>
        <p:spPr/>
        <p:txBody>
          <a:bodyPr>
            <a:normAutofit fontScale="90000"/>
          </a:bodyPr>
          <a:lstStyle/>
          <a:p>
            <a:r>
              <a:rPr lang="en-US" dirty="0"/>
              <a:t>Intestinal alpha </a:t>
            </a:r>
            <a:r>
              <a:rPr lang="en-US" dirty="0" err="1"/>
              <a:t>glcusidase</a:t>
            </a:r>
            <a:r>
              <a:rPr lang="en-US" dirty="0"/>
              <a:t> inhibitors</a:t>
            </a:r>
          </a:p>
        </p:txBody>
      </p:sp>
      <p:sp>
        <p:nvSpPr>
          <p:cNvPr id="3" name="Content Placeholder 2">
            <a:extLst>
              <a:ext uri="{FF2B5EF4-FFF2-40B4-BE49-F238E27FC236}">
                <a16:creationId xmlns:a16="http://schemas.microsoft.com/office/drawing/2014/main" id="{91177441-3B72-444C-9B46-3B7969426595}"/>
              </a:ext>
            </a:extLst>
          </p:cNvPr>
          <p:cNvSpPr>
            <a:spLocks noGrp="1"/>
          </p:cNvSpPr>
          <p:nvPr>
            <p:ph idx="1"/>
          </p:nvPr>
        </p:nvSpPr>
        <p:spPr/>
        <p:txBody>
          <a:bodyPr/>
          <a:lstStyle/>
          <a:p>
            <a:pPr algn="just">
              <a:lnSpc>
                <a:spcPct val="150000"/>
              </a:lnSpc>
            </a:pPr>
            <a:r>
              <a:rPr lang="en-US" dirty="0"/>
              <a:t>Acarbose and miglitol are inhibitors of intestinal alpha glucosidases, delays the digestion and absorption of starch and sucrose; it has a small but significant effect in lowering blood glucose.</a:t>
            </a:r>
          </a:p>
        </p:txBody>
      </p:sp>
    </p:spTree>
    <p:extLst>
      <p:ext uri="{BB962C8B-B14F-4D97-AF65-F5344CB8AC3E}">
        <p14:creationId xmlns:p14="http://schemas.microsoft.com/office/powerpoint/2010/main" val="2806172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05D1-39CF-49C9-B3C8-D17F83562B9F}"/>
              </a:ext>
            </a:extLst>
          </p:cNvPr>
          <p:cNvSpPr>
            <a:spLocks noGrp="1"/>
          </p:cNvSpPr>
          <p:nvPr>
            <p:ph type="title"/>
          </p:nvPr>
        </p:nvSpPr>
        <p:spPr/>
        <p:txBody>
          <a:bodyPr/>
          <a:lstStyle/>
          <a:p>
            <a:r>
              <a:rPr lang="en-US" dirty="0"/>
              <a:t>SIDE EFFECTS</a:t>
            </a:r>
          </a:p>
        </p:txBody>
      </p:sp>
      <p:sp>
        <p:nvSpPr>
          <p:cNvPr id="3" name="Content Placeholder 2">
            <a:extLst>
              <a:ext uri="{FF2B5EF4-FFF2-40B4-BE49-F238E27FC236}">
                <a16:creationId xmlns:a16="http://schemas.microsoft.com/office/drawing/2014/main" id="{966A6D09-1245-442B-8C4F-FF6D878F6D64}"/>
              </a:ext>
            </a:extLst>
          </p:cNvPr>
          <p:cNvSpPr>
            <a:spLocks noGrp="1"/>
          </p:cNvSpPr>
          <p:nvPr>
            <p:ph idx="1"/>
          </p:nvPr>
        </p:nvSpPr>
        <p:spPr/>
        <p:txBody>
          <a:bodyPr>
            <a:normAutofit/>
          </a:bodyPr>
          <a:lstStyle/>
          <a:p>
            <a:pPr algn="just"/>
            <a:r>
              <a:rPr lang="en-US" dirty="0"/>
              <a:t>High incidences of GI side effects, including flatulence, abdominal discomfort, and diarrhea</a:t>
            </a:r>
          </a:p>
          <a:p>
            <a:pPr algn="just"/>
            <a:r>
              <a:rPr lang="en-US" dirty="0"/>
              <a:t>The α-glucosidase inhibitors are contraindicated in patients with chronic intestinal diseases including inflammatory bowel disease. In addition, neither drug in this class is recommended for patients with a serum creatinine greater than 2 mg/dL</a:t>
            </a:r>
          </a:p>
          <a:p>
            <a:pPr algn="just">
              <a:lnSpc>
                <a:spcPct val="150000"/>
              </a:lnSpc>
            </a:pPr>
            <a:endParaRPr lang="en-US" dirty="0"/>
          </a:p>
        </p:txBody>
      </p:sp>
    </p:spTree>
    <p:extLst>
      <p:ext uri="{BB962C8B-B14F-4D97-AF65-F5344CB8AC3E}">
        <p14:creationId xmlns:p14="http://schemas.microsoft.com/office/powerpoint/2010/main" val="2915045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83E0-2569-4EC6-B68C-E943FF8632E0}"/>
              </a:ext>
            </a:extLst>
          </p:cNvPr>
          <p:cNvSpPr>
            <a:spLocks noGrp="1"/>
          </p:cNvSpPr>
          <p:nvPr>
            <p:ph type="title"/>
          </p:nvPr>
        </p:nvSpPr>
        <p:spPr/>
        <p:txBody>
          <a:bodyPr/>
          <a:lstStyle/>
          <a:p>
            <a:r>
              <a:rPr lang="en-US" dirty="0"/>
              <a:t>CAUTIONS</a:t>
            </a:r>
          </a:p>
        </p:txBody>
      </p:sp>
      <p:sp>
        <p:nvSpPr>
          <p:cNvPr id="3" name="Content Placeholder 2">
            <a:extLst>
              <a:ext uri="{FF2B5EF4-FFF2-40B4-BE49-F238E27FC236}">
                <a16:creationId xmlns:a16="http://schemas.microsoft.com/office/drawing/2014/main" id="{8478FBB2-6039-4A6C-AD0C-D786B1BCB9FD}"/>
              </a:ext>
            </a:extLst>
          </p:cNvPr>
          <p:cNvSpPr>
            <a:spLocks noGrp="1"/>
          </p:cNvSpPr>
          <p:nvPr>
            <p:ph idx="1"/>
          </p:nvPr>
        </p:nvSpPr>
        <p:spPr/>
        <p:txBody>
          <a:bodyPr/>
          <a:lstStyle/>
          <a:p>
            <a:pPr algn="just">
              <a:lnSpc>
                <a:spcPct val="150000"/>
              </a:lnSpc>
            </a:pPr>
            <a:r>
              <a:rPr lang="en-US" dirty="0"/>
              <a:t>May enhance </a:t>
            </a:r>
            <a:r>
              <a:rPr lang="en-US" dirty="0" err="1"/>
              <a:t>hypoglycaemic</a:t>
            </a:r>
            <a:r>
              <a:rPr lang="en-US" dirty="0"/>
              <a:t> effects of insulin and sulfonylureas (</a:t>
            </a:r>
            <a:r>
              <a:rPr lang="en-US" dirty="0" err="1"/>
              <a:t>hypoglycaemic</a:t>
            </a:r>
            <a:r>
              <a:rPr lang="en-US" dirty="0"/>
              <a:t> episodes may be treated with oral glucose but not with sucrose)</a:t>
            </a:r>
          </a:p>
        </p:txBody>
      </p:sp>
    </p:spTree>
    <p:extLst>
      <p:ext uri="{BB962C8B-B14F-4D97-AF65-F5344CB8AC3E}">
        <p14:creationId xmlns:p14="http://schemas.microsoft.com/office/powerpoint/2010/main" val="172126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E89B-FC94-4B2C-BE73-50E0F04F8D35}"/>
              </a:ext>
            </a:extLst>
          </p:cNvPr>
          <p:cNvSpPr>
            <a:spLocks noGrp="1"/>
          </p:cNvSpPr>
          <p:nvPr>
            <p:ph type="title"/>
          </p:nvPr>
        </p:nvSpPr>
        <p:spPr/>
        <p:txBody>
          <a:bodyPr>
            <a:normAutofit fontScale="90000"/>
          </a:bodyPr>
          <a:lstStyle/>
          <a:p>
            <a:r>
              <a:rPr lang="en-US" dirty="0"/>
              <a:t>SIDE-EFFECTS, FURTHER INFORMATION </a:t>
            </a:r>
          </a:p>
        </p:txBody>
      </p:sp>
      <p:sp>
        <p:nvSpPr>
          <p:cNvPr id="3" name="Content Placeholder 2">
            <a:extLst>
              <a:ext uri="{FF2B5EF4-FFF2-40B4-BE49-F238E27FC236}">
                <a16:creationId xmlns:a16="http://schemas.microsoft.com/office/drawing/2014/main" id="{C99A1B18-51F5-45AB-A626-00BE7ACD7406}"/>
              </a:ext>
            </a:extLst>
          </p:cNvPr>
          <p:cNvSpPr>
            <a:spLocks noGrp="1"/>
          </p:cNvSpPr>
          <p:nvPr>
            <p:ph idx="1"/>
          </p:nvPr>
        </p:nvSpPr>
        <p:spPr/>
        <p:txBody>
          <a:bodyPr>
            <a:normAutofit fontScale="77500" lnSpcReduction="20000"/>
          </a:bodyPr>
          <a:lstStyle/>
          <a:p>
            <a:pPr algn="just">
              <a:lnSpc>
                <a:spcPct val="120000"/>
              </a:lnSpc>
            </a:pPr>
            <a:r>
              <a:rPr lang="en-US" dirty="0"/>
              <a:t>Antacids containing magnesium and </a:t>
            </a:r>
            <a:r>
              <a:rPr lang="en-US" dirty="0" err="1"/>
              <a:t>aluminium</a:t>
            </a:r>
            <a:r>
              <a:rPr lang="en-US" dirty="0"/>
              <a:t> salts unlikely to be beneficial for treating side effects.</a:t>
            </a:r>
          </a:p>
          <a:p>
            <a:pPr algn="just">
              <a:lnSpc>
                <a:spcPct val="120000"/>
              </a:lnSpc>
            </a:pPr>
            <a:r>
              <a:rPr lang="en-US" dirty="0"/>
              <a:t>PATIENT AND CARER ADVICE:</a:t>
            </a:r>
          </a:p>
          <a:p>
            <a:pPr algn="just">
              <a:lnSpc>
                <a:spcPct val="120000"/>
              </a:lnSpc>
            </a:pPr>
            <a:r>
              <a:rPr lang="en-US" dirty="0"/>
              <a:t>Antacids unlikely to be beneficial for treating side-effects. </a:t>
            </a:r>
          </a:p>
          <a:p>
            <a:pPr algn="just">
              <a:lnSpc>
                <a:spcPct val="120000"/>
              </a:lnSpc>
            </a:pPr>
            <a:r>
              <a:rPr lang="en-US" dirty="0"/>
              <a:t>To counteract possible </a:t>
            </a:r>
            <a:r>
              <a:rPr lang="en-US" dirty="0" err="1"/>
              <a:t>hypoglycaemia</a:t>
            </a:r>
            <a:r>
              <a:rPr lang="en-US" dirty="0"/>
              <a:t>, patients receiving insulin or a sulfonylurea as well as acarbose need to carry glucose (not sucrose—acarbose interferes with sucrose absorption).</a:t>
            </a:r>
          </a:p>
          <a:p>
            <a:pPr algn="just">
              <a:lnSpc>
                <a:spcPct val="120000"/>
              </a:lnSpc>
            </a:pPr>
            <a:r>
              <a:rPr lang="en-US" dirty="0"/>
              <a:t>Patients should be given advice on how to administer acarbose tablets.</a:t>
            </a:r>
          </a:p>
          <a:p>
            <a:pPr algn="just">
              <a:lnSpc>
                <a:spcPct val="120000"/>
              </a:lnSpc>
            </a:pPr>
            <a:endParaRPr lang="en-US" dirty="0"/>
          </a:p>
        </p:txBody>
      </p:sp>
    </p:spTree>
    <p:extLst>
      <p:ext uri="{BB962C8B-B14F-4D97-AF65-F5344CB8AC3E}">
        <p14:creationId xmlns:p14="http://schemas.microsoft.com/office/powerpoint/2010/main" val="519754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385E-98D1-4651-899A-509607948D03}"/>
              </a:ext>
            </a:extLst>
          </p:cNvPr>
          <p:cNvSpPr>
            <a:spLocks noGrp="1"/>
          </p:cNvSpPr>
          <p:nvPr>
            <p:ph type="title"/>
          </p:nvPr>
        </p:nvSpPr>
        <p:spPr/>
        <p:txBody>
          <a:bodyPr/>
          <a:lstStyle/>
          <a:p>
            <a:r>
              <a:rPr lang="en-US" dirty="0"/>
              <a:t>DOSE</a:t>
            </a:r>
          </a:p>
        </p:txBody>
      </p:sp>
      <p:sp>
        <p:nvSpPr>
          <p:cNvPr id="3" name="Content Placeholder 2">
            <a:extLst>
              <a:ext uri="{FF2B5EF4-FFF2-40B4-BE49-F238E27FC236}">
                <a16:creationId xmlns:a16="http://schemas.microsoft.com/office/drawing/2014/main" id="{8C77B61B-A499-49D6-BB50-A95FE3FF1372}"/>
              </a:ext>
            </a:extLst>
          </p:cNvPr>
          <p:cNvSpPr>
            <a:spLocks noGrp="1"/>
          </p:cNvSpPr>
          <p:nvPr>
            <p:ph idx="1"/>
          </p:nvPr>
        </p:nvSpPr>
        <p:spPr>
          <a:xfrm>
            <a:off x="1176865" y="2490135"/>
            <a:ext cx="6798736" cy="3444997"/>
          </a:xfrm>
        </p:spPr>
        <p:txBody>
          <a:bodyPr>
            <a:normAutofit/>
          </a:bodyPr>
          <a:lstStyle/>
          <a:p>
            <a:pPr algn="just"/>
            <a:r>
              <a:rPr lang="en-US" dirty="0"/>
              <a:t>Adult: Initially 50 mg daily, then increased to 50 mg 3 times a day for 6–8 weeks, then increased if necessary to 100 mg 3 times a day (max. per dose 200 mg 3 times a day)</a:t>
            </a:r>
          </a:p>
          <a:p>
            <a:pPr algn="just"/>
            <a:r>
              <a:rPr lang="en-US" dirty="0"/>
              <a:t>DIRECTIONS FOR ADMINISTRATION Tablets should be chewed with first mouthful of food or swallowed whole with a little liquid immediately before food.</a:t>
            </a:r>
          </a:p>
        </p:txBody>
      </p:sp>
    </p:spTree>
    <p:extLst>
      <p:ext uri="{BB962C8B-B14F-4D97-AF65-F5344CB8AC3E}">
        <p14:creationId xmlns:p14="http://schemas.microsoft.com/office/powerpoint/2010/main" val="346017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4F905E-7F99-4353-888B-751D5300F0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24744"/>
            <a:ext cx="4762500" cy="2686050"/>
          </a:xfrm>
        </p:spPr>
      </p:pic>
      <p:pic>
        <p:nvPicPr>
          <p:cNvPr id="7" name="Picture 6">
            <a:extLst>
              <a:ext uri="{FF2B5EF4-FFF2-40B4-BE49-F238E27FC236}">
                <a16:creationId xmlns:a16="http://schemas.microsoft.com/office/drawing/2014/main" id="{E2168CEB-4C7A-4708-92B3-D65B86A93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550" y="1247775"/>
            <a:ext cx="4362450" cy="4362450"/>
          </a:xfrm>
          <a:prstGeom prst="rect">
            <a:avLst/>
          </a:prstGeom>
        </p:spPr>
      </p:pic>
    </p:spTree>
    <p:extLst>
      <p:ext uri="{BB962C8B-B14F-4D97-AF65-F5344CB8AC3E}">
        <p14:creationId xmlns:p14="http://schemas.microsoft.com/office/powerpoint/2010/main" val="96230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5143-1E0A-4174-B0BE-921257A3F0A1}"/>
              </a:ext>
            </a:extLst>
          </p:cNvPr>
          <p:cNvSpPr>
            <a:spLocks noGrp="1"/>
          </p:cNvSpPr>
          <p:nvPr>
            <p:ph type="title"/>
          </p:nvPr>
        </p:nvSpPr>
        <p:spPr/>
        <p:txBody>
          <a:bodyPr/>
          <a:lstStyle/>
          <a:p>
            <a:r>
              <a:rPr lang="en-US" dirty="0"/>
              <a:t>Pregnant </a:t>
            </a:r>
          </a:p>
        </p:txBody>
      </p:sp>
      <p:sp>
        <p:nvSpPr>
          <p:cNvPr id="3" name="Content Placeholder 2">
            <a:extLst>
              <a:ext uri="{FF2B5EF4-FFF2-40B4-BE49-F238E27FC236}">
                <a16:creationId xmlns:a16="http://schemas.microsoft.com/office/drawing/2014/main" id="{77E20B19-BC6F-44C0-91E8-9E28B494A844}"/>
              </a:ext>
            </a:extLst>
          </p:cNvPr>
          <p:cNvSpPr>
            <a:spLocks noGrp="1"/>
          </p:cNvSpPr>
          <p:nvPr>
            <p:ph idx="1"/>
          </p:nvPr>
        </p:nvSpPr>
        <p:spPr/>
        <p:txBody>
          <a:bodyPr/>
          <a:lstStyle/>
          <a:p>
            <a:pPr marL="0" indent="0" algn="just">
              <a:lnSpc>
                <a:spcPct val="150000"/>
              </a:lnSpc>
              <a:buNone/>
            </a:pPr>
            <a:r>
              <a:rPr lang="en-US" dirty="0"/>
              <a:t>All oral antidiabetic drugs</a:t>
            </a:r>
            <a:r>
              <a:rPr lang="en-US" u="sng" dirty="0">
                <a:solidFill>
                  <a:schemeClr val="accent4"/>
                </a:solidFill>
              </a:rPr>
              <a:t>, except metformin</a:t>
            </a:r>
          </a:p>
          <a:p>
            <a:pPr marL="0" indent="0" algn="just">
              <a:lnSpc>
                <a:spcPct val="150000"/>
              </a:lnSpc>
              <a:buNone/>
            </a:pPr>
            <a:r>
              <a:rPr lang="en-US" u="sng" dirty="0">
                <a:solidFill>
                  <a:schemeClr val="accent4"/>
                </a:solidFill>
              </a:rPr>
              <a:t>hydrochloride,</a:t>
            </a:r>
            <a:r>
              <a:rPr lang="en-US" dirty="0"/>
              <a:t> should be discontinued before</a:t>
            </a:r>
          </a:p>
          <a:p>
            <a:pPr marL="0" indent="0" algn="just">
              <a:lnSpc>
                <a:spcPct val="150000"/>
              </a:lnSpc>
              <a:buNone/>
            </a:pPr>
            <a:r>
              <a:rPr lang="en-US" dirty="0"/>
              <a:t>pregnancy (or as soon as an unplanned pregnancy is</a:t>
            </a:r>
          </a:p>
          <a:p>
            <a:pPr marL="0" indent="0" algn="just">
              <a:lnSpc>
                <a:spcPct val="150000"/>
              </a:lnSpc>
              <a:buNone/>
            </a:pPr>
            <a:r>
              <a:rPr lang="en-US" dirty="0"/>
              <a:t>identified) and substituted with insulin therapy.</a:t>
            </a:r>
          </a:p>
        </p:txBody>
      </p:sp>
    </p:spTree>
    <p:extLst>
      <p:ext uri="{BB962C8B-B14F-4D97-AF65-F5344CB8AC3E}">
        <p14:creationId xmlns:p14="http://schemas.microsoft.com/office/powerpoint/2010/main" val="2158215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F029-25F1-4509-B848-311C2173667F}"/>
              </a:ext>
            </a:extLst>
          </p:cNvPr>
          <p:cNvSpPr>
            <a:spLocks noGrp="1"/>
          </p:cNvSpPr>
          <p:nvPr>
            <p:ph type="title"/>
          </p:nvPr>
        </p:nvSpPr>
        <p:spPr/>
        <p:txBody>
          <a:bodyPr>
            <a:normAutofit fontScale="90000"/>
          </a:bodyPr>
          <a:lstStyle/>
          <a:p>
            <a:r>
              <a:rPr lang="en-US" dirty="0"/>
              <a:t>Dipeptidyl Peptidase-4 Inhibitors (Gliptins)</a:t>
            </a:r>
            <a:br>
              <a:rPr lang="en-US" dirty="0"/>
            </a:br>
            <a:endParaRPr lang="en-US" dirty="0"/>
          </a:p>
        </p:txBody>
      </p:sp>
      <p:sp>
        <p:nvSpPr>
          <p:cNvPr id="3" name="Content Placeholder 2">
            <a:extLst>
              <a:ext uri="{FF2B5EF4-FFF2-40B4-BE49-F238E27FC236}">
                <a16:creationId xmlns:a16="http://schemas.microsoft.com/office/drawing/2014/main" id="{35779135-1266-4209-8E97-BDB30FC8E64F}"/>
              </a:ext>
            </a:extLst>
          </p:cNvPr>
          <p:cNvSpPr>
            <a:spLocks noGrp="1"/>
          </p:cNvSpPr>
          <p:nvPr>
            <p:ph idx="1"/>
          </p:nvPr>
        </p:nvSpPr>
        <p:spPr/>
        <p:txBody>
          <a:bodyPr>
            <a:normAutofit/>
          </a:bodyPr>
          <a:lstStyle/>
          <a:p>
            <a:pPr algn="just"/>
            <a:r>
              <a:rPr lang="en-US" dirty="0"/>
              <a:t>The dipeptidyl peptidase-4 (DPP-4) inhibitors (sitagliptin, </a:t>
            </a:r>
            <a:r>
              <a:rPr lang="en-US" dirty="0" err="1"/>
              <a:t>saxagliptin</a:t>
            </a:r>
            <a:r>
              <a:rPr lang="en-US" dirty="0"/>
              <a:t>, linagliptin, and </a:t>
            </a:r>
            <a:r>
              <a:rPr lang="en-US" dirty="0" err="1"/>
              <a:t>alogliptin</a:t>
            </a:r>
            <a:r>
              <a:rPr lang="en-US" dirty="0"/>
              <a:t>) are approved as adjunct to diet and exercise to improve glycemic control in adults with T2DM. </a:t>
            </a:r>
          </a:p>
          <a:p>
            <a:pPr algn="just"/>
            <a:r>
              <a:rPr lang="en-US" dirty="0"/>
              <a:t>They lower blood glucose concentrations by inhibiting DPP-4, the enzyme that degrades endogenous GLP-1, thereby increasing the amount of endogenous GLP-1 </a:t>
            </a:r>
          </a:p>
        </p:txBody>
      </p:sp>
    </p:spTree>
    <p:extLst>
      <p:ext uri="{BB962C8B-B14F-4D97-AF65-F5344CB8AC3E}">
        <p14:creationId xmlns:p14="http://schemas.microsoft.com/office/powerpoint/2010/main" val="1812512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AB9A-531D-47C1-A5EB-C9BE2BB94099}"/>
              </a:ext>
            </a:extLst>
          </p:cNvPr>
          <p:cNvSpPr>
            <a:spLocks noGrp="1"/>
          </p:cNvSpPr>
          <p:nvPr>
            <p:ph type="title"/>
          </p:nvPr>
        </p:nvSpPr>
        <p:spPr/>
        <p:txBody>
          <a:bodyPr/>
          <a:lstStyle/>
          <a:p>
            <a:r>
              <a:rPr lang="en-US" dirty="0"/>
              <a:t>SE</a:t>
            </a:r>
          </a:p>
        </p:txBody>
      </p:sp>
      <p:sp>
        <p:nvSpPr>
          <p:cNvPr id="3" name="Content Placeholder 2">
            <a:extLst>
              <a:ext uri="{FF2B5EF4-FFF2-40B4-BE49-F238E27FC236}">
                <a16:creationId xmlns:a16="http://schemas.microsoft.com/office/drawing/2014/main" id="{9EFB359A-59F1-429C-A108-F297E58E5DC4}"/>
              </a:ext>
            </a:extLst>
          </p:cNvPr>
          <p:cNvSpPr>
            <a:spLocks noGrp="1"/>
          </p:cNvSpPr>
          <p:nvPr>
            <p:ph idx="1"/>
          </p:nvPr>
        </p:nvSpPr>
        <p:spPr/>
        <p:txBody>
          <a:bodyPr>
            <a:normAutofit lnSpcReduction="10000"/>
          </a:bodyPr>
          <a:lstStyle/>
          <a:p>
            <a:pPr algn="just"/>
            <a:r>
              <a:rPr lang="en-US" dirty="0"/>
              <a:t>Common adverse effects include headache and nasopharyngitis. Hypoglycemia is not a common adverse effect with these agents because insulin secretion results from GLP-1 activation caused by meal-related glucose detection and not from direct pancreatic β-cell stimulation. </a:t>
            </a:r>
          </a:p>
          <a:p>
            <a:pPr algn="just"/>
            <a:r>
              <a:rPr lang="en-US" dirty="0"/>
              <a:t>Acute pancreatitis, including hemorrhagic and necrotizing pancreatitis, has been reported in patients taking </a:t>
            </a:r>
            <a:r>
              <a:rPr lang="en-US" dirty="0" err="1"/>
              <a:t>glipitins</a:t>
            </a:r>
            <a:r>
              <a:rPr lang="en-US" dirty="0"/>
              <a:t>.</a:t>
            </a:r>
          </a:p>
        </p:txBody>
      </p:sp>
    </p:spTree>
    <p:extLst>
      <p:ext uri="{BB962C8B-B14F-4D97-AF65-F5344CB8AC3E}">
        <p14:creationId xmlns:p14="http://schemas.microsoft.com/office/powerpoint/2010/main" val="950684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B54C53-A8E2-4626-BCA5-382E780011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332656"/>
            <a:ext cx="3816424" cy="2863205"/>
          </a:xfrm>
        </p:spPr>
      </p:pic>
      <p:pic>
        <p:nvPicPr>
          <p:cNvPr id="7" name="Picture 6">
            <a:extLst>
              <a:ext uri="{FF2B5EF4-FFF2-40B4-BE49-F238E27FC236}">
                <a16:creationId xmlns:a16="http://schemas.microsoft.com/office/drawing/2014/main" id="{A7EAC80F-809D-4CEB-9EF9-575DDF6C5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112" y="622818"/>
            <a:ext cx="3894384" cy="1733550"/>
          </a:xfrm>
          <a:prstGeom prst="rect">
            <a:avLst/>
          </a:prstGeom>
        </p:spPr>
      </p:pic>
      <p:pic>
        <p:nvPicPr>
          <p:cNvPr id="9" name="Picture 8">
            <a:extLst>
              <a:ext uri="{FF2B5EF4-FFF2-40B4-BE49-F238E27FC236}">
                <a16:creationId xmlns:a16="http://schemas.microsoft.com/office/drawing/2014/main" id="{E215F668-E301-4D55-91FE-A8DC87A14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321943"/>
            <a:ext cx="2333625" cy="2863205"/>
          </a:xfrm>
          <a:prstGeom prst="rect">
            <a:avLst/>
          </a:prstGeom>
        </p:spPr>
      </p:pic>
      <p:pic>
        <p:nvPicPr>
          <p:cNvPr id="11" name="Picture 10">
            <a:extLst>
              <a:ext uri="{FF2B5EF4-FFF2-40B4-BE49-F238E27FC236}">
                <a16:creationId xmlns:a16="http://schemas.microsoft.com/office/drawing/2014/main" id="{9D650FE9-FC38-4A91-8EFE-27E980450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2787" y="3429000"/>
            <a:ext cx="6096000" cy="3429000"/>
          </a:xfrm>
          <a:prstGeom prst="rect">
            <a:avLst/>
          </a:prstGeom>
        </p:spPr>
      </p:pic>
    </p:spTree>
    <p:extLst>
      <p:ext uri="{BB962C8B-B14F-4D97-AF65-F5344CB8AC3E}">
        <p14:creationId xmlns:p14="http://schemas.microsoft.com/office/powerpoint/2010/main" val="4265069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89F6436-C28A-41DE-B1C5-AAB4B0987C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909004"/>
            <a:ext cx="6264696" cy="3240076"/>
          </a:xfrm>
        </p:spPr>
      </p:pic>
      <p:pic>
        <p:nvPicPr>
          <p:cNvPr id="7" name="Picture 6">
            <a:extLst>
              <a:ext uri="{FF2B5EF4-FFF2-40B4-BE49-F238E27FC236}">
                <a16:creationId xmlns:a16="http://schemas.microsoft.com/office/drawing/2014/main" id="{27EE7D1A-2524-4ED5-A81C-A28D2013E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564904"/>
            <a:ext cx="4762500" cy="4762500"/>
          </a:xfrm>
          <a:prstGeom prst="rect">
            <a:avLst/>
          </a:prstGeom>
        </p:spPr>
      </p:pic>
    </p:spTree>
    <p:extLst>
      <p:ext uri="{BB962C8B-B14F-4D97-AF65-F5344CB8AC3E}">
        <p14:creationId xmlns:p14="http://schemas.microsoft.com/office/powerpoint/2010/main" val="2695777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64B4-E2AD-4FC9-B895-CF95ED30502F}"/>
              </a:ext>
            </a:extLst>
          </p:cNvPr>
          <p:cNvSpPr>
            <a:spLocks noGrp="1"/>
          </p:cNvSpPr>
          <p:nvPr>
            <p:ph type="title"/>
          </p:nvPr>
        </p:nvSpPr>
        <p:spPr/>
        <p:txBody>
          <a:bodyPr>
            <a:normAutofit fontScale="90000"/>
          </a:bodyPr>
          <a:lstStyle/>
          <a:p>
            <a:r>
              <a:rPr lang="en-US" b="1" i="1" dirty="0"/>
              <a:t>Selective Sodium-Dependent Glucose Cotransporter-2 (SGLT-2) Inhibitors</a:t>
            </a:r>
            <a:br>
              <a:rPr lang="en-US" b="1" i="1" dirty="0"/>
            </a:br>
            <a:endParaRPr lang="en-US" dirty="0"/>
          </a:p>
        </p:txBody>
      </p:sp>
      <p:sp>
        <p:nvSpPr>
          <p:cNvPr id="3" name="Content Placeholder 2">
            <a:extLst>
              <a:ext uri="{FF2B5EF4-FFF2-40B4-BE49-F238E27FC236}">
                <a16:creationId xmlns:a16="http://schemas.microsoft.com/office/drawing/2014/main" id="{1BDE536B-BA33-4D3C-9DDB-7947F9CC5FF9}"/>
              </a:ext>
            </a:extLst>
          </p:cNvPr>
          <p:cNvSpPr>
            <a:spLocks noGrp="1"/>
          </p:cNvSpPr>
          <p:nvPr>
            <p:ph idx="1"/>
          </p:nvPr>
        </p:nvSpPr>
        <p:spPr/>
        <p:txBody>
          <a:bodyPr>
            <a:normAutofit fontScale="92500"/>
          </a:bodyPr>
          <a:lstStyle/>
          <a:p>
            <a:pPr algn="just"/>
            <a:r>
              <a:rPr lang="en-US" dirty="0"/>
              <a:t>Canagliflozin, dapagliflozin, and empagliflozin, SGLT-2 inhibitors, are approved as adjunct to diet and exercise to </a:t>
            </a:r>
            <a:r>
              <a:rPr lang="en-US" dirty="0" err="1"/>
              <a:t>improveglycemic</a:t>
            </a:r>
            <a:r>
              <a:rPr lang="en-US" dirty="0"/>
              <a:t> control in adults with T2DM. </a:t>
            </a:r>
          </a:p>
          <a:p>
            <a:pPr algn="just"/>
            <a:r>
              <a:rPr lang="en-US" dirty="0"/>
              <a:t>The SGLT-2 receptor is responsible for 90% of the active glucose reabsorption of the kidney’s proximal tubule.</a:t>
            </a:r>
          </a:p>
          <a:p>
            <a:pPr algn="just"/>
            <a:r>
              <a:rPr lang="en-US" dirty="0"/>
              <a:t>By inhibiting this receptor, glucose reabsorption is decreased. Glucose passes into the urine, serum glucose is lowered and modest weight loss is promoted</a:t>
            </a:r>
          </a:p>
        </p:txBody>
      </p:sp>
    </p:spTree>
    <p:extLst>
      <p:ext uri="{BB962C8B-B14F-4D97-AF65-F5344CB8AC3E}">
        <p14:creationId xmlns:p14="http://schemas.microsoft.com/office/powerpoint/2010/main" val="270019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69315-CD4E-413A-89B8-F71361C26A5B}"/>
              </a:ext>
            </a:extLst>
          </p:cNvPr>
          <p:cNvSpPr>
            <a:spLocks noGrp="1"/>
          </p:cNvSpPr>
          <p:nvPr>
            <p:ph type="title"/>
          </p:nvPr>
        </p:nvSpPr>
        <p:spPr/>
        <p:txBody>
          <a:bodyPr/>
          <a:lstStyle/>
          <a:p>
            <a:r>
              <a:rPr lang="en-US" dirty="0"/>
              <a:t>SE</a:t>
            </a:r>
          </a:p>
        </p:txBody>
      </p:sp>
      <p:sp>
        <p:nvSpPr>
          <p:cNvPr id="3" name="Content Placeholder 2">
            <a:extLst>
              <a:ext uri="{FF2B5EF4-FFF2-40B4-BE49-F238E27FC236}">
                <a16:creationId xmlns:a16="http://schemas.microsoft.com/office/drawing/2014/main" id="{755C06D5-CBCC-4A11-B3ED-21D22DE88163}"/>
              </a:ext>
            </a:extLst>
          </p:cNvPr>
          <p:cNvSpPr>
            <a:spLocks noGrp="1"/>
          </p:cNvSpPr>
          <p:nvPr>
            <p:ph idx="1"/>
          </p:nvPr>
        </p:nvSpPr>
        <p:spPr/>
        <p:txBody>
          <a:bodyPr/>
          <a:lstStyle/>
          <a:p>
            <a:pPr algn="just">
              <a:lnSpc>
                <a:spcPct val="150000"/>
              </a:lnSpc>
            </a:pPr>
            <a:r>
              <a:rPr lang="en-US" dirty="0"/>
              <a:t>Possible adverse reactions include urinary tract infections, genital mycotic infections, increased urination, hypotension, and increased serum creatinine.</a:t>
            </a:r>
          </a:p>
        </p:txBody>
      </p:sp>
    </p:spTree>
    <p:extLst>
      <p:ext uri="{BB962C8B-B14F-4D97-AF65-F5344CB8AC3E}">
        <p14:creationId xmlns:p14="http://schemas.microsoft.com/office/powerpoint/2010/main" val="1973270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D85C-C4D2-478A-835C-0622D4351AB9}"/>
              </a:ext>
            </a:extLst>
          </p:cNvPr>
          <p:cNvSpPr>
            <a:spLocks noGrp="1"/>
          </p:cNvSpPr>
          <p:nvPr>
            <p:ph type="title"/>
          </p:nvPr>
        </p:nvSpPr>
        <p:spPr/>
        <p:txBody>
          <a:bodyPr>
            <a:normAutofit fontScale="90000"/>
          </a:bodyPr>
          <a:lstStyle/>
          <a:p>
            <a:r>
              <a:rPr lang="en-US" dirty="0"/>
              <a:t>IMPORTANT SAFETY INFORMATION</a:t>
            </a:r>
          </a:p>
        </p:txBody>
      </p:sp>
      <p:sp>
        <p:nvSpPr>
          <p:cNvPr id="3" name="Content Placeholder 2">
            <a:extLst>
              <a:ext uri="{FF2B5EF4-FFF2-40B4-BE49-F238E27FC236}">
                <a16:creationId xmlns:a16="http://schemas.microsoft.com/office/drawing/2014/main" id="{7FB68299-C9B5-4D28-9673-EAFFAFDA6675}"/>
              </a:ext>
            </a:extLst>
          </p:cNvPr>
          <p:cNvSpPr>
            <a:spLocks noGrp="1"/>
          </p:cNvSpPr>
          <p:nvPr>
            <p:ph idx="1"/>
          </p:nvPr>
        </p:nvSpPr>
        <p:spPr/>
        <p:txBody>
          <a:bodyPr>
            <a:normAutofit/>
          </a:bodyPr>
          <a:lstStyle/>
          <a:p>
            <a:pPr algn="just"/>
            <a:r>
              <a:rPr lang="en-US" dirty="0"/>
              <a:t>A review by the European Medicines Agency has concluded that serious, life-threatening, and fatal cases of diabetic ketoacidosis (DKA) have been reported rarely in patients taking an SGLT2 inhibitor. </a:t>
            </a:r>
          </a:p>
          <a:p>
            <a:pPr algn="just"/>
            <a:r>
              <a:rPr lang="en-US" dirty="0"/>
              <a:t>In several cases, the presentation of DKA was atypical with patients having only moderately elevated blood glucose levels, and some of them occurred during off-label use.</a:t>
            </a:r>
          </a:p>
        </p:txBody>
      </p:sp>
    </p:spTree>
    <p:extLst>
      <p:ext uri="{BB962C8B-B14F-4D97-AF65-F5344CB8AC3E}">
        <p14:creationId xmlns:p14="http://schemas.microsoft.com/office/powerpoint/2010/main" val="3343071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2365-4961-4CB4-B39F-B271F6150BE9}"/>
              </a:ext>
            </a:extLst>
          </p:cNvPr>
          <p:cNvSpPr>
            <a:spLocks noGrp="1"/>
          </p:cNvSpPr>
          <p:nvPr>
            <p:ph type="title"/>
          </p:nvPr>
        </p:nvSpPr>
        <p:spPr/>
        <p:txBody>
          <a:bodyPr>
            <a:normAutofit fontScale="90000"/>
          </a:bodyPr>
          <a:lstStyle/>
          <a:p>
            <a:r>
              <a:rPr lang="en-US" dirty="0"/>
              <a:t>IMPORTANT SAFETY INFORMATION</a:t>
            </a:r>
          </a:p>
        </p:txBody>
      </p:sp>
      <p:sp>
        <p:nvSpPr>
          <p:cNvPr id="3" name="Content Placeholder 2">
            <a:extLst>
              <a:ext uri="{FF2B5EF4-FFF2-40B4-BE49-F238E27FC236}">
                <a16:creationId xmlns:a16="http://schemas.microsoft.com/office/drawing/2014/main" id="{33CD3EAE-CF05-4024-A4BF-DB6B6FC6C3DF}"/>
              </a:ext>
            </a:extLst>
          </p:cNvPr>
          <p:cNvSpPr>
            <a:spLocks noGrp="1"/>
          </p:cNvSpPr>
          <p:nvPr>
            <p:ph idx="1"/>
          </p:nvPr>
        </p:nvSpPr>
        <p:spPr/>
        <p:txBody>
          <a:bodyPr/>
          <a:lstStyle/>
          <a:p>
            <a:r>
              <a:rPr lang="en-US" dirty="0"/>
              <a:t>Canagliflozin may increase the risk of lower-limb amputation (mainly toes) in patients with type 2 DM</a:t>
            </a:r>
          </a:p>
        </p:txBody>
      </p:sp>
    </p:spTree>
    <p:extLst>
      <p:ext uri="{BB962C8B-B14F-4D97-AF65-F5344CB8AC3E}">
        <p14:creationId xmlns:p14="http://schemas.microsoft.com/office/powerpoint/2010/main" val="1096710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409913-F443-4546-A7E8-7D10CF0C60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4257675" cy="2733675"/>
          </a:xfrm>
        </p:spPr>
      </p:pic>
      <p:pic>
        <p:nvPicPr>
          <p:cNvPr id="7" name="Picture 6">
            <a:extLst>
              <a:ext uri="{FF2B5EF4-FFF2-40B4-BE49-F238E27FC236}">
                <a16:creationId xmlns:a16="http://schemas.microsoft.com/office/drawing/2014/main" id="{B32CD666-A41E-49AF-BFC0-275C391F0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0968"/>
            <a:ext cx="6723900" cy="3782194"/>
          </a:xfrm>
          <a:prstGeom prst="rect">
            <a:avLst/>
          </a:prstGeom>
        </p:spPr>
      </p:pic>
      <p:pic>
        <p:nvPicPr>
          <p:cNvPr id="9" name="Picture 8">
            <a:extLst>
              <a:ext uri="{FF2B5EF4-FFF2-40B4-BE49-F238E27FC236}">
                <a16:creationId xmlns:a16="http://schemas.microsoft.com/office/drawing/2014/main" id="{D10ED733-D640-4E28-A924-D9221FAAF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243408"/>
            <a:ext cx="4476750" cy="4762500"/>
          </a:xfrm>
          <a:prstGeom prst="rect">
            <a:avLst/>
          </a:prstGeom>
        </p:spPr>
      </p:pic>
    </p:spTree>
    <p:extLst>
      <p:ext uri="{BB962C8B-B14F-4D97-AF65-F5344CB8AC3E}">
        <p14:creationId xmlns:p14="http://schemas.microsoft.com/office/powerpoint/2010/main" val="2322374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6646-2755-4BF6-8041-EF8C6EE62E30}"/>
              </a:ext>
            </a:extLst>
          </p:cNvPr>
          <p:cNvSpPr>
            <a:spLocks noGrp="1"/>
          </p:cNvSpPr>
          <p:nvPr>
            <p:ph type="title"/>
          </p:nvPr>
        </p:nvSpPr>
        <p:spPr/>
        <p:txBody>
          <a:bodyPr>
            <a:normAutofit fontScale="90000"/>
          </a:bodyPr>
          <a:lstStyle/>
          <a:p>
            <a:r>
              <a:rPr lang="en-US" b="1" dirty="0"/>
              <a:t>Glucagon-Like Peptide 1 Agonists</a:t>
            </a:r>
            <a:br>
              <a:rPr lang="en-US" dirty="0"/>
            </a:br>
            <a:endParaRPr lang="en-US" dirty="0"/>
          </a:p>
        </p:txBody>
      </p:sp>
      <p:sp>
        <p:nvSpPr>
          <p:cNvPr id="3" name="Content Placeholder 2">
            <a:extLst>
              <a:ext uri="{FF2B5EF4-FFF2-40B4-BE49-F238E27FC236}">
                <a16:creationId xmlns:a16="http://schemas.microsoft.com/office/drawing/2014/main" id="{D703BD4B-6824-4ABA-BF6E-A6F147A5435F}"/>
              </a:ext>
            </a:extLst>
          </p:cNvPr>
          <p:cNvSpPr>
            <a:spLocks noGrp="1"/>
          </p:cNvSpPr>
          <p:nvPr>
            <p:ph idx="1"/>
          </p:nvPr>
        </p:nvSpPr>
        <p:spPr/>
        <p:txBody>
          <a:bodyPr>
            <a:normAutofit fontScale="92500" lnSpcReduction="20000"/>
          </a:bodyPr>
          <a:lstStyle/>
          <a:p>
            <a:pPr algn="just">
              <a:lnSpc>
                <a:spcPct val="150000"/>
              </a:lnSpc>
            </a:pPr>
            <a:r>
              <a:rPr lang="en-US" dirty="0"/>
              <a:t>Exenatide, liraglutide, albiglutide, and dulaglutide are indicated for the treatment of T2DM to improve glycemic control. These agents are part of the group of drugs known as incretins</a:t>
            </a:r>
          </a:p>
          <a:p>
            <a:pPr algn="just">
              <a:lnSpc>
                <a:spcPct val="150000"/>
              </a:lnSpc>
            </a:pPr>
            <a:r>
              <a:rPr lang="en-US" dirty="0"/>
              <a:t>Binds to, and activates, the GLP-1 (glucagon-like peptide-1) receptor to increase insulin secretion, suppresses glucagon secretion, and slows gastric emptying.</a:t>
            </a:r>
          </a:p>
          <a:p>
            <a:pPr algn="just">
              <a:lnSpc>
                <a:spcPct val="150000"/>
              </a:lnSpc>
            </a:pPr>
            <a:endParaRPr lang="en-US" dirty="0"/>
          </a:p>
        </p:txBody>
      </p:sp>
    </p:spTree>
    <p:extLst>
      <p:ext uri="{BB962C8B-B14F-4D97-AF65-F5344CB8AC3E}">
        <p14:creationId xmlns:p14="http://schemas.microsoft.com/office/powerpoint/2010/main" val="385838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F9CC-FCB2-42B0-9280-BEB7B7A3E1AD}"/>
              </a:ext>
            </a:extLst>
          </p:cNvPr>
          <p:cNvSpPr>
            <a:spLocks noGrp="1"/>
          </p:cNvSpPr>
          <p:nvPr>
            <p:ph type="title"/>
          </p:nvPr>
        </p:nvSpPr>
        <p:spPr/>
        <p:txBody>
          <a:bodyPr/>
          <a:lstStyle/>
          <a:p>
            <a:r>
              <a:rPr lang="en-US" dirty="0"/>
              <a:t>breast feeding</a:t>
            </a:r>
          </a:p>
        </p:txBody>
      </p:sp>
      <p:sp>
        <p:nvSpPr>
          <p:cNvPr id="3" name="Content Placeholder 2">
            <a:extLst>
              <a:ext uri="{FF2B5EF4-FFF2-40B4-BE49-F238E27FC236}">
                <a16:creationId xmlns:a16="http://schemas.microsoft.com/office/drawing/2014/main" id="{9091D438-4FE9-449B-800A-6DBFA0E5C04D}"/>
              </a:ext>
            </a:extLst>
          </p:cNvPr>
          <p:cNvSpPr>
            <a:spLocks noGrp="1"/>
          </p:cNvSpPr>
          <p:nvPr>
            <p:ph idx="1"/>
          </p:nvPr>
        </p:nvSpPr>
        <p:spPr/>
        <p:txBody>
          <a:bodyPr>
            <a:normAutofit lnSpcReduction="10000"/>
          </a:bodyPr>
          <a:lstStyle/>
          <a:p>
            <a:pPr algn="just">
              <a:lnSpc>
                <a:spcPct val="150000"/>
              </a:lnSpc>
            </a:pPr>
            <a:r>
              <a:rPr lang="en-US" dirty="0"/>
              <a:t>Metformin hydrochloride can be continued, or </a:t>
            </a:r>
            <a:r>
              <a:rPr lang="en-US" dirty="0" err="1"/>
              <a:t>glibenclamide</a:t>
            </a:r>
            <a:r>
              <a:rPr lang="en-US" dirty="0"/>
              <a:t>  resumed, immediately after birth and during breastfeeding for those with pre-existing Type 2 diabetes.</a:t>
            </a:r>
          </a:p>
          <a:p>
            <a:pPr algn="just">
              <a:lnSpc>
                <a:spcPct val="150000"/>
              </a:lnSpc>
            </a:pPr>
            <a:r>
              <a:rPr lang="en-US" dirty="0"/>
              <a:t>All other antidiabetic drugs should be avoided while breastfeeding</a:t>
            </a:r>
          </a:p>
        </p:txBody>
      </p:sp>
    </p:spTree>
    <p:extLst>
      <p:ext uri="{BB962C8B-B14F-4D97-AF65-F5344CB8AC3E}">
        <p14:creationId xmlns:p14="http://schemas.microsoft.com/office/powerpoint/2010/main" val="1419800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6768-B1F1-40B8-A54A-F1BEE0AEEA8D}"/>
              </a:ext>
            </a:extLst>
          </p:cNvPr>
          <p:cNvSpPr>
            <a:spLocks noGrp="1"/>
          </p:cNvSpPr>
          <p:nvPr>
            <p:ph type="title"/>
          </p:nvPr>
        </p:nvSpPr>
        <p:spPr/>
        <p:txBody>
          <a:bodyPr/>
          <a:lstStyle/>
          <a:p>
            <a:r>
              <a:rPr lang="en-US" dirty="0"/>
              <a:t>Side effects</a:t>
            </a:r>
          </a:p>
        </p:txBody>
      </p:sp>
      <p:sp>
        <p:nvSpPr>
          <p:cNvPr id="3" name="Content Placeholder 2">
            <a:extLst>
              <a:ext uri="{FF2B5EF4-FFF2-40B4-BE49-F238E27FC236}">
                <a16:creationId xmlns:a16="http://schemas.microsoft.com/office/drawing/2014/main" id="{D0ABBA7F-C908-473D-ADD7-30619E0179B5}"/>
              </a:ext>
            </a:extLst>
          </p:cNvPr>
          <p:cNvSpPr>
            <a:spLocks noGrp="1"/>
          </p:cNvSpPr>
          <p:nvPr>
            <p:ph idx="1"/>
          </p:nvPr>
        </p:nvSpPr>
        <p:spPr/>
        <p:txBody>
          <a:bodyPr>
            <a:normAutofit fontScale="92500" lnSpcReduction="20000"/>
          </a:bodyPr>
          <a:lstStyle/>
          <a:p>
            <a:pPr algn="just"/>
            <a:r>
              <a:rPr lang="en-US" dirty="0"/>
              <a:t>GLP-1 agonists typically produce moderate weight loss of around 1 to 3 kg</a:t>
            </a:r>
          </a:p>
          <a:p>
            <a:pPr algn="just"/>
            <a:r>
              <a:rPr lang="en-US" dirty="0"/>
              <a:t>The main side effects of GLP-1 agonist therapy include nausea, vomiting, and diarrhea.</a:t>
            </a:r>
          </a:p>
          <a:p>
            <a:pPr algn="just"/>
            <a:r>
              <a:rPr lang="en-US" dirty="0"/>
              <a:t>These GI adverse effects tend to lessen over time.</a:t>
            </a:r>
          </a:p>
          <a:p>
            <a:pPr algn="just"/>
            <a:r>
              <a:rPr lang="en-US" dirty="0"/>
              <a:t> GLP-1 agonists have been associated with cases of acute pancreatitis. Any patient presenting with symptoms of acute pancreatitis, including abdominal pain, nausea, and vomiting, should have GLP-1 agonist therapy discontinued until pancreatitis can be ruled out.</a:t>
            </a:r>
          </a:p>
        </p:txBody>
      </p:sp>
    </p:spTree>
    <p:extLst>
      <p:ext uri="{BB962C8B-B14F-4D97-AF65-F5344CB8AC3E}">
        <p14:creationId xmlns:p14="http://schemas.microsoft.com/office/powerpoint/2010/main" val="3533235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F826-5F84-48A5-B43D-1F02B11ABD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AC5AD8-48BE-47D5-A951-C77A61CF99E0}"/>
              </a:ext>
            </a:extLst>
          </p:cNvPr>
          <p:cNvSpPr>
            <a:spLocks noGrp="1"/>
          </p:cNvSpPr>
          <p:nvPr>
            <p:ph idx="1"/>
          </p:nvPr>
        </p:nvSpPr>
        <p:spPr/>
        <p:txBody>
          <a:bodyPr>
            <a:normAutofit fontScale="92500" lnSpcReduction="10000"/>
          </a:bodyPr>
          <a:lstStyle/>
          <a:p>
            <a:pPr algn="just"/>
            <a:r>
              <a:rPr lang="en-US" sz="1800" dirty="0"/>
              <a:t>Albiglutide, liraglutide, exenatide extended-release, and dulaglutide packaging's contain a black-box warning about thyroid C-cell tumors.22 They are contraindicated in patients with a personal or family history of medullary thyroid cancer and in those with a history of multiple endocrine tumors.</a:t>
            </a:r>
          </a:p>
          <a:p>
            <a:pPr algn="just"/>
            <a:r>
              <a:rPr lang="en-US" sz="1800" dirty="0"/>
              <a:t>CONTRA-INDICATIONS Diabetic gastroparesis . inflammatory bowel disease . severe congestive heart failure—no information available</a:t>
            </a:r>
          </a:p>
          <a:p>
            <a:pPr algn="just"/>
            <a:r>
              <a:rPr lang="en-US" sz="1800" dirty="0"/>
              <a:t>SAXENDA ® Concomitant use with other products for weight management . elderly 75 years or over (limited information) . obesity secondary to endocrinological or eating disorders</a:t>
            </a:r>
          </a:p>
          <a:p>
            <a:pPr algn="just"/>
            <a:r>
              <a:rPr lang="en-US" sz="1800" dirty="0"/>
              <a:t>VICTOZA ® Diabetic ketoacidosis</a:t>
            </a:r>
          </a:p>
          <a:p>
            <a:pPr algn="just"/>
            <a:r>
              <a:rPr lang="en-US" sz="1800" dirty="0"/>
              <a:t>CAUTIONS Thyroid disease</a:t>
            </a:r>
          </a:p>
        </p:txBody>
      </p:sp>
    </p:spTree>
    <p:extLst>
      <p:ext uri="{BB962C8B-B14F-4D97-AF65-F5344CB8AC3E}">
        <p14:creationId xmlns:p14="http://schemas.microsoft.com/office/powerpoint/2010/main" val="4207518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062371-F4BB-49ED-895E-318792AED4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2" y="116632"/>
            <a:ext cx="6286500" cy="2381250"/>
          </a:xfrm>
        </p:spPr>
      </p:pic>
      <p:pic>
        <p:nvPicPr>
          <p:cNvPr id="7" name="Picture 6">
            <a:extLst>
              <a:ext uri="{FF2B5EF4-FFF2-40B4-BE49-F238E27FC236}">
                <a16:creationId xmlns:a16="http://schemas.microsoft.com/office/drawing/2014/main" id="{83A3AF9E-E9CC-402F-BE60-E17B683A6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52" y="2506249"/>
            <a:ext cx="6667500" cy="4010025"/>
          </a:xfrm>
          <a:prstGeom prst="rect">
            <a:avLst/>
          </a:prstGeom>
        </p:spPr>
      </p:pic>
      <p:pic>
        <p:nvPicPr>
          <p:cNvPr id="9" name="Picture 8">
            <a:extLst>
              <a:ext uri="{FF2B5EF4-FFF2-40B4-BE49-F238E27FC236}">
                <a16:creationId xmlns:a16="http://schemas.microsoft.com/office/drawing/2014/main" id="{C25A7350-A142-4D51-9769-613754417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793163" y="2087149"/>
            <a:ext cx="6000750" cy="2857500"/>
          </a:xfrm>
          <a:prstGeom prst="rect">
            <a:avLst/>
          </a:prstGeom>
        </p:spPr>
      </p:pic>
    </p:spTree>
    <p:extLst>
      <p:ext uri="{BB962C8B-B14F-4D97-AF65-F5344CB8AC3E}">
        <p14:creationId xmlns:p14="http://schemas.microsoft.com/office/powerpoint/2010/main" val="2280387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A55E0F-2229-478B-AAC4-58562C661F09}"/>
              </a:ext>
            </a:extLst>
          </p:cNvPr>
          <p:cNvPicPr>
            <a:picLocks noChangeAspect="1"/>
          </p:cNvPicPr>
          <p:nvPr/>
        </p:nvPicPr>
        <p:blipFill>
          <a:blip r:embed="rId2"/>
          <a:stretch>
            <a:fillRect/>
          </a:stretch>
        </p:blipFill>
        <p:spPr>
          <a:xfrm>
            <a:off x="395536" y="269468"/>
            <a:ext cx="7943850" cy="5414169"/>
          </a:xfrm>
          <a:prstGeom prst="rect">
            <a:avLst/>
          </a:prstGeom>
        </p:spPr>
      </p:pic>
      <p:sp>
        <p:nvSpPr>
          <p:cNvPr id="7" name="TextBox 6">
            <a:extLst>
              <a:ext uri="{FF2B5EF4-FFF2-40B4-BE49-F238E27FC236}">
                <a16:creationId xmlns:a16="http://schemas.microsoft.com/office/drawing/2014/main" id="{D1C3737E-2DB6-4BDA-93CB-D2CCD6DF87CD}"/>
              </a:ext>
            </a:extLst>
          </p:cNvPr>
          <p:cNvSpPr txBox="1"/>
          <p:nvPr/>
        </p:nvSpPr>
        <p:spPr>
          <a:xfrm>
            <a:off x="2843808" y="5877272"/>
            <a:ext cx="3672408" cy="830997"/>
          </a:xfrm>
          <a:prstGeom prst="rect">
            <a:avLst/>
          </a:prstGeom>
          <a:noFill/>
        </p:spPr>
        <p:txBody>
          <a:bodyPr wrap="square" rtlCol="0">
            <a:spAutoFit/>
          </a:bodyPr>
          <a:lstStyle/>
          <a:p>
            <a:pPr algn="ctr"/>
            <a:r>
              <a:rPr lang="ar-IQ" sz="4800" b="1" dirty="0" err="1"/>
              <a:t>للأطلاع</a:t>
            </a:r>
            <a:r>
              <a:rPr lang="ar-IQ" sz="4800" b="1" dirty="0"/>
              <a:t> فقط</a:t>
            </a:r>
            <a:endParaRPr lang="en-US" sz="4800" b="1" dirty="0"/>
          </a:p>
        </p:txBody>
      </p:sp>
    </p:spTree>
    <p:extLst>
      <p:ext uri="{BB962C8B-B14F-4D97-AF65-F5344CB8AC3E}">
        <p14:creationId xmlns:p14="http://schemas.microsoft.com/office/powerpoint/2010/main" val="837503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2CB0CA-6D92-422C-BD82-943BDE823C6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27584" y="548680"/>
            <a:ext cx="7560840" cy="5688632"/>
          </a:xfrm>
        </p:spPr>
      </p:pic>
    </p:spTree>
    <p:extLst>
      <p:ext uri="{BB962C8B-B14F-4D97-AF65-F5344CB8AC3E}">
        <p14:creationId xmlns:p14="http://schemas.microsoft.com/office/powerpoint/2010/main" val="37062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7E26B9-B119-4936-927C-559D1057049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11560" y="548680"/>
            <a:ext cx="7848872" cy="5688632"/>
          </a:xfrm>
        </p:spPr>
      </p:pic>
    </p:spTree>
    <p:extLst>
      <p:ext uri="{BB962C8B-B14F-4D97-AF65-F5344CB8AC3E}">
        <p14:creationId xmlns:p14="http://schemas.microsoft.com/office/powerpoint/2010/main" val="41459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53DE-A498-4496-B77E-3B39417DAE6B}"/>
              </a:ext>
            </a:extLst>
          </p:cNvPr>
          <p:cNvSpPr>
            <a:spLocks noGrp="1"/>
          </p:cNvSpPr>
          <p:nvPr>
            <p:ph type="title"/>
          </p:nvPr>
        </p:nvSpPr>
        <p:spPr/>
        <p:txBody>
          <a:bodyPr/>
          <a:lstStyle/>
          <a:p>
            <a:r>
              <a:rPr lang="en-US" dirty="0"/>
              <a:t>Classes of OHD</a:t>
            </a:r>
          </a:p>
        </p:txBody>
      </p:sp>
      <p:sp>
        <p:nvSpPr>
          <p:cNvPr id="3" name="Content Placeholder 2">
            <a:extLst>
              <a:ext uri="{FF2B5EF4-FFF2-40B4-BE49-F238E27FC236}">
                <a16:creationId xmlns:a16="http://schemas.microsoft.com/office/drawing/2014/main" id="{12F023F9-7A76-4611-889E-3DAFEBBF8122}"/>
              </a:ext>
            </a:extLst>
          </p:cNvPr>
          <p:cNvSpPr>
            <a:spLocks noGrp="1"/>
          </p:cNvSpPr>
          <p:nvPr>
            <p:ph idx="1"/>
          </p:nvPr>
        </p:nvSpPr>
        <p:spPr/>
        <p:txBody>
          <a:bodyPr>
            <a:normAutofit/>
          </a:bodyPr>
          <a:lstStyle/>
          <a:p>
            <a:pPr algn="l" rtl="0">
              <a:buFont typeface="Wingdings" panose="05000000000000000000" pitchFamily="2" charset="2"/>
              <a:buChar char="Ø"/>
            </a:pPr>
            <a:r>
              <a:rPr lang="en-US" b="1" dirty="0"/>
              <a:t>Dipeptidyl Peptidase-4 Inhibitors (Gliptins)</a:t>
            </a:r>
          </a:p>
          <a:p>
            <a:pPr algn="l" rtl="0">
              <a:buFont typeface="Wingdings" panose="05000000000000000000" pitchFamily="2" charset="2"/>
              <a:buChar char="Ø"/>
            </a:pPr>
            <a:r>
              <a:rPr lang="en-US" b="1" i="1" dirty="0"/>
              <a:t>Selective Sodium-Dependent Glucose Cotransporter-2 (SGLT-2) Inhibitors</a:t>
            </a:r>
          </a:p>
          <a:p>
            <a:pPr algn="l" rtl="0">
              <a:buFont typeface="Wingdings" panose="05000000000000000000" pitchFamily="2" charset="2"/>
              <a:buChar char="Ø"/>
            </a:pPr>
            <a:r>
              <a:rPr lang="en-US" b="1" dirty="0"/>
              <a:t>Glucagon-Like Peptide 1 Agonists</a:t>
            </a:r>
          </a:p>
        </p:txBody>
      </p:sp>
    </p:spTree>
    <p:extLst>
      <p:ext uri="{BB962C8B-B14F-4D97-AF65-F5344CB8AC3E}">
        <p14:creationId xmlns:p14="http://schemas.microsoft.com/office/powerpoint/2010/main" val="320594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144B-028B-4C72-B840-94635FDD9B36}"/>
              </a:ext>
            </a:extLst>
          </p:cNvPr>
          <p:cNvSpPr>
            <a:spLocks noGrp="1"/>
          </p:cNvSpPr>
          <p:nvPr>
            <p:ph type="title"/>
          </p:nvPr>
        </p:nvSpPr>
        <p:spPr/>
        <p:txBody>
          <a:bodyPr/>
          <a:lstStyle/>
          <a:p>
            <a:r>
              <a:rPr lang="en-US" dirty="0" err="1"/>
              <a:t>sulphonylureas</a:t>
            </a:r>
            <a:endParaRPr lang="en-US" dirty="0"/>
          </a:p>
        </p:txBody>
      </p:sp>
      <p:sp>
        <p:nvSpPr>
          <p:cNvPr id="3" name="Content Placeholder 2">
            <a:extLst>
              <a:ext uri="{FF2B5EF4-FFF2-40B4-BE49-F238E27FC236}">
                <a16:creationId xmlns:a16="http://schemas.microsoft.com/office/drawing/2014/main" id="{6945278B-F892-44DF-B978-816798B93EE2}"/>
              </a:ext>
            </a:extLst>
          </p:cNvPr>
          <p:cNvSpPr>
            <a:spLocks noGrp="1"/>
          </p:cNvSpPr>
          <p:nvPr>
            <p:ph idx="1"/>
          </p:nvPr>
        </p:nvSpPr>
        <p:spPr/>
        <p:txBody>
          <a:bodyPr/>
          <a:lstStyle/>
          <a:p>
            <a:pPr marL="0" indent="0" algn="just" rtl="0">
              <a:lnSpc>
                <a:spcPct val="150000"/>
              </a:lnSpc>
              <a:buNone/>
            </a:pPr>
            <a:r>
              <a:rPr lang="en-US" dirty="0"/>
              <a:t>The sulfonylureas act mainly by augmenting insulin secretion and consequently are effective only when some residual pancreatic beta-cell activity is present; during long-term administration they also have an extra-pancreatic action (all OHD need some functioning pancreas to act)</a:t>
            </a:r>
          </a:p>
        </p:txBody>
      </p:sp>
    </p:spTree>
    <p:extLst>
      <p:ext uri="{BB962C8B-B14F-4D97-AF65-F5344CB8AC3E}">
        <p14:creationId xmlns:p14="http://schemas.microsoft.com/office/powerpoint/2010/main" val="1676860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0BFB-51C7-4FB3-B829-F610AD555B4D}"/>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9DA60E5C-4361-4C05-8F7F-8923B94C6707}"/>
              </a:ext>
            </a:extLst>
          </p:cNvPr>
          <p:cNvSpPr>
            <a:spLocks noGrp="1"/>
          </p:cNvSpPr>
          <p:nvPr>
            <p:ph idx="1"/>
          </p:nvPr>
        </p:nvSpPr>
        <p:spPr/>
        <p:txBody>
          <a:bodyPr>
            <a:normAutofit/>
          </a:bodyPr>
          <a:lstStyle/>
          <a:p>
            <a:pPr algn="just">
              <a:lnSpc>
                <a:spcPct val="150000"/>
              </a:lnSpc>
            </a:pPr>
            <a:r>
              <a:rPr lang="en-US" dirty="0"/>
              <a:t>These drugs are classified as being either first- or second-generation agents. Both classes of SU are equally effective when given at equipotent doses. Today, the vast majority of patients receiving a sulfonylurea are prescribed a second-generation agent.</a:t>
            </a:r>
          </a:p>
        </p:txBody>
      </p:sp>
    </p:spTree>
    <p:extLst>
      <p:ext uri="{BB962C8B-B14F-4D97-AF65-F5344CB8AC3E}">
        <p14:creationId xmlns:p14="http://schemas.microsoft.com/office/powerpoint/2010/main" val="42617427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716</TotalTime>
  <Words>2177</Words>
  <Application>Microsoft Office PowerPoint</Application>
  <PresentationFormat>On-screen Show (4:3)</PresentationFormat>
  <Paragraphs>134</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Garamond</vt:lpstr>
      <vt:lpstr>Wingdings</vt:lpstr>
      <vt:lpstr>Organic</vt:lpstr>
      <vt:lpstr>Oral hypoglycemic drugs </vt:lpstr>
      <vt:lpstr>PowerPoint Presentation</vt:lpstr>
      <vt:lpstr>Type 2 DM</vt:lpstr>
      <vt:lpstr>Pregnant </vt:lpstr>
      <vt:lpstr>breast feeding</vt:lpstr>
      <vt:lpstr>PowerPoint Presentation</vt:lpstr>
      <vt:lpstr>Classes of OHD</vt:lpstr>
      <vt:lpstr>sulphonylureas</vt:lpstr>
      <vt:lpstr>Cont.</vt:lpstr>
      <vt:lpstr>PowerPoint Presentation</vt:lpstr>
      <vt:lpstr>Cont.</vt:lpstr>
      <vt:lpstr>Side effects of SU</vt:lpstr>
      <vt:lpstr>PowerPoint Presentation</vt:lpstr>
      <vt:lpstr>PowerPoint Presentation</vt:lpstr>
      <vt:lpstr>PowerPoint Presentation</vt:lpstr>
      <vt:lpstr>meglinitides</vt:lpstr>
      <vt:lpstr>PowerPoint Presentation</vt:lpstr>
      <vt:lpstr>biguanides</vt:lpstr>
      <vt:lpstr>SIDE-EFFECTS </vt:lpstr>
      <vt:lpstr>Dose for DM  </vt:lpstr>
      <vt:lpstr>BY MOUTH USING MODIFIED-RELEASE MEDICINES </vt:lpstr>
      <vt:lpstr>Polycystic ovary syndrome and metformin</vt:lpstr>
      <vt:lpstr>Dose for PCOS</vt:lpstr>
      <vt:lpstr>SIDE-EFFECTS, FURTHER INFORMATION</vt:lpstr>
      <vt:lpstr>PowerPoint Presentation</vt:lpstr>
      <vt:lpstr>MONITORING REQUIREMENTS </vt:lpstr>
      <vt:lpstr>PowerPoint Presentation</vt:lpstr>
      <vt:lpstr>thiazolidinediones</vt:lpstr>
      <vt:lpstr>Pioglitazone and heart failure</vt:lpstr>
      <vt:lpstr>PIOGLITAZONE: RISK OF BLADDER CANCER</vt:lpstr>
      <vt:lpstr>PowerPoint Presentation</vt:lpstr>
      <vt:lpstr> CONTRA-INDICATIONS and caution </vt:lpstr>
      <vt:lpstr>PowerPoint Presentation</vt:lpstr>
      <vt:lpstr>Intestinal alpha glcusidase inhibitors</vt:lpstr>
      <vt:lpstr>SIDE EFFECTS</vt:lpstr>
      <vt:lpstr>CAUTIONS</vt:lpstr>
      <vt:lpstr>SIDE-EFFECTS, FURTHER INFORMATION </vt:lpstr>
      <vt:lpstr>DOSE</vt:lpstr>
      <vt:lpstr>PowerPoint Presentation</vt:lpstr>
      <vt:lpstr>Dipeptidyl Peptidase-4 Inhibitors (Gliptins) </vt:lpstr>
      <vt:lpstr>SE</vt:lpstr>
      <vt:lpstr>PowerPoint Presentation</vt:lpstr>
      <vt:lpstr>PowerPoint Presentation</vt:lpstr>
      <vt:lpstr>Selective Sodium-Dependent Glucose Cotransporter-2 (SGLT-2) Inhibitors </vt:lpstr>
      <vt:lpstr>SE</vt:lpstr>
      <vt:lpstr>IMPORTANT SAFETY INFORMATION</vt:lpstr>
      <vt:lpstr>IMPORTANT SAFETY INFORMATION</vt:lpstr>
      <vt:lpstr>PowerPoint Presentation</vt:lpstr>
      <vt:lpstr>Glucagon-Like Peptide 1 Agonists </vt:lpstr>
      <vt:lpstr>Side effects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Light of seven</dc:creator>
  <cp:lastModifiedBy>Light of seven</cp:lastModifiedBy>
  <cp:revision>44</cp:revision>
  <dcterms:created xsi:type="dcterms:W3CDTF">2020-06-15T14:08:23Z</dcterms:created>
  <dcterms:modified xsi:type="dcterms:W3CDTF">2020-06-16T13:33:03Z</dcterms:modified>
</cp:coreProperties>
</file>