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0" r:id="rId16"/>
    <p:sldId id="271" r:id="rId17"/>
    <p:sldId id="288"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76" autoAdjust="0"/>
  </p:normalViewPr>
  <p:slideViewPr>
    <p:cSldViewPr>
      <p:cViewPr varScale="1">
        <p:scale>
          <a:sx n="75" d="100"/>
          <a:sy n="75" d="100"/>
        </p:scale>
        <p:origin x="-1044" y="-84"/>
      </p:cViewPr>
      <p:guideLst>
        <p:guide orient="horz" pos="2160"/>
        <p:guide pos="2880"/>
      </p:guideLst>
    </p:cSldViewPr>
  </p:slideViewPr>
  <p:outlineViewPr>
    <p:cViewPr>
      <p:scale>
        <a:sx n="33" d="100"/>
        <a:sy n="33" d="100"/>
      </p:scale>
      <p:origin x="48" y="255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a:t>Thrombosis disorders and Deep Venous Thrombosis</a:t>
            </a:r>
            <a:r>
              <a:rPr lang="en-US" dirty="0"/>
              <a:t/>
            </a:r>
            <a:br>
              <a:rPr lang="en-US" dirty="0"/>
            </a:br>
            <a:endParaRPr lang="en-US" dirty="0"/>
          </a:p>
        </p:txBody>
      </p:sp>
      <p:sp>
        <p:nvSpPr>
          <p:cNvPr id="3" name="Subtitle 2"/>
          <p:cNvSpPr>
            <a:spLocks noGrp="1"/>
          </p:cNvSpPr>
          <p:nvPr>
            <p:ph type="subTitle" idx="1"/>
          </p:nvPr>
        </p:nvSpPr>
        <p:spPr/>
        <p:txBody>
          <a:bodyPr/>
          <a:lstStyle/>
          <a:p>
            <a:r>
              <a:rPr lang="en-US" b="1" i="1" dirty="0">
                <a:solidFill>
                  <a:srgbClr val="FF0000"/>
                </a:solidFill>
              </a:rPr>
              <a:t>Assistant lecturer :</a:t>
            </a:r>
          </a:p>
          <a:p>
            <a:r>
              <a:rPr lang="en-US" sz="5400" b="1" i="1" dirty="0">
                <a:solidFill>
                  <a:srgbClr val="FF0000"/>
                </a:solidFill>
              </a:rPr>
              <a:t>Noor Wafaa Hashim</a:t>
            </a:r>
          </a:p>
          <a:p>
            <a:endParaRPr lang="en-US" dirty="0"/>
          </a:p>
        </p:txBody>
      </p:sp>
    </p:spTree>
    <p:extLst>
      <p:ext uri="{BB962C8B-B14F-4D97-AF65-F5344CB8AC3E}">
        <p14:creationId xmlns:p14="http://schemas.microsoft.com/office/powerpoint/2010/main" val="1602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a:t>high risk / patients over the age of 40 years with serious medical conditions, such as stroke and myocardial infarction, and undergoing major surgery with additional risk factor, such as a past history of venous thromboembolism, extensive malignant disease or obesity</a:t>
            </a:r>
            <a:r>
              <a:rPr lang="ar-IQ" dirty="0"/>
              <a:t>.</a:t>
            </a:r>
            <a:endParaRPr lang="en-US" sz="2400" dirty="0"/>
          </a:p>
          <a:p>
            <a:endParaRPr lang="en-US" dirty="0"/>
          </a:p>
        </p:txBody>
      </p:sp>
    </p:spTree>
    <p:extLst>
      <p:ext uri="{BB962C8B-B14F-4D97-AF65-F5344CB8AC3E}">
        <p14:creationId xmlns:p14="http://schemas.microsoft.com/office/powerpoint/2010/main" val="34314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Deep venous thrombosis (DVT)</a:t>
            </a:r>
            <a:r>
              <a:rPr lang="en-US" dirty="0"/>
              <a:t> is a common cause of death. The true incidence of DVT difficult to determine because it clinical diagnosis can be inaccurate and often occurring in the setting of other critical illness. Approximately 20% of cases of calf DVT propagate to the thigh, and 50% of cases of thigh or proximal DVT </a:t>
            </a:r>
            <a:r>
              <a:rPr lang="en-US" dirty="0" err="1" smtClean="0"/>
              <a:t>embolize</a:t>
            </a:r>
            <a:r>
              <a:rPr lang="en-US" dirty="0" smtClean="0"/>
              <a:t>.</a:t>
            </a:r>
            <a:endParaRPr lang="en-US" dirty="0"/>
          </a:p>
        </p:txBody>
      </p:sp>
    </p:spTree>
    <p:extLst>
      <p:ext uri="{BB962C8B-B14F-4D97-AF65-F5344CB8AC3E}">
        <p14:creationId xmlns:p14="http://schemas.microsoft.com/office/powerpoint/2010/main" val="1104428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modern medical practice the most common cause of lower limb venous thrombosis is following hospital admission for treatment of medical or surgical conditions. </a:t>
            </a:r>
          </a:p>
          <a:p>
            <a:endParaRPr lang="en-US" dirty="0"/>
          </a:p>
        </p:txBody>
      </p:sp>
    </p:spTree>
    <p:extLst>
      <p:ext uri="{BB962C8B-B14F-4D97-AF65-F5344CB8AC3E}">
        <p14:creationId xmlns:p14="http://schemas.microsoft.com/office/powerpoint/2010/main" val="682692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DVT</a:t>
            </a:r>
            <a:endParaRPr lang="en-US" dirty="0"/>
          </a:p>
        </p:txBody>
      </p:sp>
      <p:pic>
        <p:nvPicPr>
          <p:cNvPr id="4" name="Content Placeholder 3" descr="dvt1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3733800" cy="4373563"/>
          </a:xfrm>
          <a:prstGeom prst="rect">
            <a:avLst/>
          </a:prstGeom>
          <a:noFill/>
          <a:ln>
            <a:noFill/>
          </a:ln>
        </p:spPr>
      </p:pic>
      <p:pic>
        <p:nvPicPr>
          <p:cNvPr id="5" name="Picture 4" descr="dv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28800"/>
            <a:ext cx="3429000" cy="4038599"/>
          </a:xfrm>
          <a:prstGeom prst="rect">
            <a:avLst/>
          </a:prstGeom>
          <a:noFill/>
          <a:ln>
            <a:noFill/>
          </a:ln>
        </p:spPr>
      </p:pic>
    </p:spTree>
    <p:extLst>
      <p:ext uri="{BB962C8B-B14F-4D97-AF65-F5344CB8AC3E}">
        <p14:creationId xmlns:p14="http://schemas.microsoft.com/office/powerpoint/2010/main" val="3517259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factors for DVT </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Endothelial injury by </a:t>
            </a:r>
            <a:r>
              <a:rPr lang="en-US" dirty="0" err="1" smtClean="0"/>
              <a:t>malignancy:Adhesion</a:t>
            </a:r>
            <a:r>
              <a:rPr lang="en-US" dirty="0" smtClean="0"/>
              <a:t> </a:t>
            </a:r>
            <a:r>
              <a:rPr lang="en-US" dirty="0"/>
              <a:t>of tumor cells to endothelium .</a:t>
            </a:r>
          </a:p>
          <a:p>
            <a:r>
              <a:rPr lang="en-US" dirty="0"/>
              <a:t>Chemotherapeutic drugs, such as </a:t>
            </a:r>
            <a:r>
              <a:rPr lang="en-US" dirty="0" err="1"/>
              <a:t>bleomycin</a:t>
            </a:r>
            <a:r>
              <a:rPr lang="en-US" dirty="0"/>
              <a:t>, </a:t>
            </a:r>
            <a:r>
              <a:rPr lang="en-US" dirty="0" err="1"/>
              <a:t>carmustine</a:t>
            </a:r>
            <a:r>
              <a:rPr lang="en-US" dirty="0"/>
              <a:t>, vincristine and doxorubicin can also cause vascular endothelial cell </a:t>
            </a:r>
            <a:r>
              <a:rPr lang="en-US" dirty="0" smtClean="0"/>
              <a:t>damage</a:t>
            </a:r>
            <a:endParaRPr lang="en-US" dirty="0"/>
          </a:p>
        </p:txBody>
      </p:sp>
    </p:spTree>
    <p:extLst>
      <p:ext uri="{BB962C8B-B14F-4D97-AF65-F5344CB8AC3E}">
        <p14:creationId xmlns:p14="http://schemas.microsoft.com/office/powerpoint/2010/main" val="2882475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Venous stasis:</a:t>
            </a:r>
          </a:p>
          <a:p>
            <a:pPr lvl="0"/>
            <a:r>
              <a:rPr lang="en-US" dirty="0"/>
              <a:t>This is caused by immobility, venous obstruction, increased venous pressure, and increased blood viscosity.</a:t>
            </a:r>
          </a:p>
          <a:p>
            <a:pPr lvl="0"/>
            <a:r>
              <a:rPr lang="en-US" dirty="0"/>
              <a:t>Surgery and critical illness. E.g.:-Major chest surgery. Similarly, a prolonged non-ambulatory state, such as fracture of the hip requiring bed rest can increase DVT risk. </a:t>
            </a:r>
          </a:p>
          <a:p>
            <a:endParaRPr lang="en-US" dirty="0"/>
          </a:p>
        </p:txBody>
      </p:sp>
    </p:spTree>
    <p:extLst>
      <p:ext uri="{BB962C8B-B14F-4D97-AF65-F5344CB8AC3E}">
        <p14:creationId xmlns:p14="http://schemas.microsoft.com/office/powerpoint/2010/main" val="178877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Drugs: Oral contraceptives (OCPs) and estrogen hormone replacement </a:t>
            </a:r>
            <a:r>
              <a:rPr lang="en-US" dirty="0" err="1" smtClean="0"/>
              <a:t>therapy:These</a:t>
            </a:r>
            <a:r>
              <a:rPr lang="en-US" dirty="0" smtClean="0"/>
              <a:t> </a:t>
            </a:r>
            <a:r>
              <a:rPr lang="en-US" dirty="0"/>
              <a:t>have been linked to increased risk of venous thrombus formation. </a:t>
            </a:r>
          </a:p>
          <a:p>
            <a:pPr lvl="0"/>
            <a:r>
              <a:rPr lang="en-US" dirty="0" err="1"/>
              <a:t>Hypercoagulable</a:t>
            </a:r>
            <a:r>
              <a:rPr lang="en-US" dirty="0"/>
              <a:t> </a:t>
            </a:r>
            <a:r>
              <a:rPr lang="en-US" dirty="0" smtClean="0"/>
              <a:t>states.</a:t>
            </a:r>
            <a:endParaRPr lang="en-US" dirty="0"/>
          </a:p>
          <a:p>
            <a:endParaRPr lang="en-US" dirty="0"/>
          </a:p>
        </p:txBody>
      </p:sp>
    </p:spTree>
    <p:extLst>
      <p:ext uri="{BB962C8B-B14F-4D97-AF65-F5344CB8AC3E}">
        <p14:creationId xmlns:p14="http://schemas.microsoft.com/office/powerpoint/2010/main" val="122587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Clinical features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DVT </a:t>
            </a:r>
            <a:r>
              <a:rPr lang="en-US" dirty="0"/>
              <a:t>can be silent but typically symptoms and signs occur during the second postoperative week, although they may came earlier or later. The patient complains of </a:t>
            </a:r>
            <a:r>
              <a:rPr lang="en-US" dirty="0">
                <a:solidFill>
                  <a:srgbClr val="FF0000"/>
                </a:solidFill>
              </a:rPr>
              <a:t>pain</a:t>
            </a:r>
            <a:r>
              <a:rPr lang="en-US" dirty="0"/>
              <a:t> in the calf, and on examination there is </a:t>
            </a:r>
            <a:r>
              <a:rPr lang="en-US" dirty="0">
                <a:solidFill>
                  <a:srgbClr val="FF0000"/>
                </a:solidFill>
              </a:rPr>
              <a:t>tenderness</a:t>
            </a:r>
            <a:r>
              <a:rPr lang="en-US" dirty="0"/>
              <a:t> of the calf and </a:t>
            </a:r>
            <a:r>
              <a:rPr lang="en-US" dirty="0">
                <a:solidFill>
                  <a:srgbClr val="FF0000"/>
                </a:solidFill>
              </a:rPr>
              <a:t>swelling</a:t>
            </a:r>
            <a:r>
              <a:rPr lang="en-US" dirty="0"/>
              <a:t> of the foot, often with </a:t>
            </a:r>
            <a:r>
              <a:rPr lang="en-US" dirty="0">
                <a:solidFill>
                  <a:srgbClr val="FF0000"/>
                </a:solidFill>
              </a:rPr>
              <a:t>edema</a:t>
            </a:r>
            <a:r>
              <a:rPr lang="en-US" dirty="0"/>
              <a:t>, </a:t>
            </a:r>
            <a:r>
              <a:rPr lang="en-US" dirty="0">
                <a:solidFill>
                  <a:srgbClr val="FF0000"/>
                </a:solidFill>
              </a:rPr>
              <a:t>raised skin temp</a:t>
            </a:r>
            <a:r>
              <a:rPr lang="en-US" dirty="0"/>
              <a:t>., and dilation of the superficial veins of the leg. This is accompanied by a mild pyrexia. If the pelvic veins or the femoral vein are affected, there is massive swelling of the whole lower limb.</a:t>
            </a:r>
          </a:p>
          <a:p>
            <a:endParaRPr lang="en-US" dirty="0"/>
          </a:p>
        </p:txBody>
      </p:sp>
    </p:spTree>
    <p:extLst>
      <p:ext uri="{BB962C8B-B14F-4D97-AF65-F5344CB8AC3E}">
        <p14:creationId xmlns:p14="http://schemas.microsoft.com/office/powerpoint/2010/main" val="386832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676400"/>
            <a:ext cx="5867399" cy="3358356"/>
          </a:xfrm>
          <a:prstGeom prst="rect">
            <a:avLst/>
          </a:prstGeom>
          <a:noFill/>
          <a:ln>
            <a:noFill/>
          </a:ln>
        </p:spPr>
      </p:pic>
    </p:spTree>
    <p:extLst>
      <p:ext uri="{BB962C8B-B14F-4D97-AF65-F5344CB8AC3E}">
        <p14:creationId xmlns:p14="http://schemas.microsoft.com/office/powerpoint/2010/main" val="4158074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Investigations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Venography: it is an invasive procedure.</a:t>
            </a:r>
          </a:p>
          <a:p>
            <a:pPr lvl="0"/>
            <a:r>
              <a:rPr lang="en-US" dirty="0"/>
              <a:t>Duplex scanning: it can detect thrombi in all major veins at and above the knee. It is simple and noninvasive.</a:t>
            </a:r>
          </a:p>
          <a:p>
            <a:pPr lvl="0"/>
            <a:r>
              <a:rPr lang="en-US" dirty="0"/>
              <a:t>Compression </a:t>
            </a:r>
            <a:r>
              <a:rPr lang="en-US" dirty="0" err="1"/>
              <a:t>ultrasonogrphy</a:t>
            </a:r>
            <a:r>
              <a:rPr lang="en-US" dirty="0"/>
              <a:t>: is highly sensitive in detecting thrombosis of the proximal veins but less sensitive in detecting calf vein thrombosis.</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111307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 Thrombosis is the development of a ‘thrombus’ consisting of platelets, fibrin, red cells and white cells in the arterial or venous circulation. If part of this thrombus in the venous circulation breaks off and enters the right heart, it may be lodged in the pulmonary arterial circulation, causing </a:t>
            </a:r>
            <a:r>
              <a:rPr lang="en-US" dirty="0">
                <a:solidFill>
                  <a:srgbClr val="FF0000"/>
                </a:solidFill>
              </a:rPr>
              <a:t>pulmonary embolism (PE). </a:t>
            </a:r>
          </a:p>
        </p:txBody>
      </p:sp>
    </p:spTree>
    <p:extLst>
      <p:ext uri="{BB962C8B-B14F-4D97-AF65-F5344CB8AC3E}">
        <p14:creationId xmlns:p14="http://schemas.microsoft.com/office/powerpoint/2010/main" val="1955591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Management</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A.  Prophylaxis</a:t>
            </a:r>
            <a:endParaRPr lang="en-US" dirty="0"/>
          </a:p>
          <a:p>
            <a:pPr lvl="0"/>
            <a:r>
              <a:rPr lang="en-US" dirty="0"/>
              <a:t>Treat avoidable risk factors.</a:t>
            </a:r>
          </a:p>
          <a:p>
            <a:pPr lvl="0"/>
            <a:r>
              <a:rPr lang="en-US" dirty="0"/>
              <a:t>Active mobilization: stimulation of blood flow by encouraging early mobilization reduces the risks.</a:t>
            </a:r>
          </a:p>
          <a:p>
            <a:pPr lvl="0"/>
            <a:r>
              <a:rPr lang="en-US" dirty="0"/>
              <a:t>Intermittent calf compression: using inflatable cushions wrapped around the lower legs may be used intra-operatively to reduce the incidence of thrombosis.</a:t>
            </a:r>
          </a:p>
          <a:p>
            <a:pPr lvl="0"/>
            <a:r>
              <a:rPr lang="en-US" dirty="0"/>
              <a:t>Mechanical methods are effective (Graduated compression stockings TED) have been shown in clinical trials to reduce the incidence of deep vein thrombosis. Also elevation of the legs to increase venous return are simple and effective.</a:t>
            </a:r>
          </a:p>
          <a:p>
            <a:endParaRPr lang="en-US" dirty="0"/>
          </a:p>
        </p:txBody>
      </p:sp>
    </p:spTree>
    <p:extLst>
      <p:ext uri="{BB962C8B-B14F-4D97-AF65-F5344CB8AC3E}">
        <p14:creationId xmlns:p14="http://schemas.microsoft.com/office/powerpoint/2010/main" val="1590705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Low-dose unfractionated heparin: this is given SC at 5000 units 2 hrs. before surgery </a:t>
            </a:r>
            <a:r>
              <a:rPr lang="en-US" dirty="0" smtClean="0"/>
              <a:t> </a:t>
            </a:r>
            <a:r>
              <a:rPr lang="en-US" dirty="0" smtClean="0"/>
              <a:t>and </a:t>
            </a:r>
            <a:r>
              <a:rPr lang="en-US" dirty="0" smtClean="0"/>
              <a:t>every </a:t>
            </a:r>
            <a:r>
              <a:rPr lang="en-US" dirty="0"/>
              <a:t>8 or12 hrs. Postoperatively. It should not be used for patients undergoing cerebral, ocular or spinal surgery.</a:t>
            </a:r>
          </a:p>
          <a:p>
            <a:pPr lvl="0"/>
            <a:r>
              <a:rPr lang="en-US" dirty="0"/>
              <a:t>Low- molecular weight heparins: such as enoxaparin.</a:t>
            </a:r>
          </a:p>
          <a:p>
            <a:pPr lvl="0"/>
            <a:r>
              <a:rPr lang="en-US" dirty="0"/>
              <a:t>Newer medications: such as the direct thrombin inhibitors represent a possible alternative to the unfractionated and LMWHs in the prevention of thromboembolic disease. </a:t>
            </a:r>
          </a:p>
          <a:p>
            <a:endParaRPr lang="en-US" dirty="0"/>
          </a:p>
        </p:txBody>
      </p:sp>
    </p:spTree>
    <p:extLst>
      <p:ext uri="{BB962C8B-B14F-4D97-AF65-F5344CB8AC3E}">
        <p14:creationId xmlns:p14="http://schemas.microsoft.com/office/powerpoint/2010/main" val="632870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  Treatment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solidFill>
                  <a:srgbClr val="FF0000"/>
                </a:solidFill>
              </a:rPr>
              <a:t>The aim </a:t>
            </a:r>
            <a:r>
              <a:rPr lang="en-US" dirty="0"/>
              <a:t>is to minimize the risk of pulmonary </a:t>
            </a:r>
            <a:r>
              <a:rPr lang="en-US" dirty="0" smtClean="0"/>
              <a:t>embolism(PE) </a:t>
            </a:r>
            <a:r>
              <a:rPr lang="en-US" dirty="0"/>
              <a:t>and encourage the thrombus to resolve. Pharmacological methods evaluated include: low-dose heparin, low-molecular-weight heparin, dextran and adjusted dose </a:t>
            </a:r>
            <a:r>
              <a:rPr lang="en-US" dirty="0" smtClean="0"/>
              <a:t>warfarin.</a:t>
            </a:r>
            <a:endParaRPr lang="en-US" dirty="0"/>
          </a:p>
        </p:txBody>
      </p:sp>
    </p:spTree>
    <p:extLst>
      <p:ext uri="{BB962C8B-B14F-4D97-AF65-F5344CB8AC3E}">
        <p14:creationId xmlns:p14="http://schemas.microsoft.com/office/powerpoint/2010/main" val="3898872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 In treating an established deep vein thrombosis it is important to make the correct diagnosis. Twenty per cent of patients with clinical signs and symptoms of a deep vein thrombosis have normal deep veins. When the diagnosis of DVT is made postoperatively, begin full-dose </a:t>
            </a:r>
            <a:r>
              <a:rPr lang="en-US" dirty="0" err="1"/>
              <a:t>heparinization</a:t>
            </a:r>
            <a:r>
              <a:rPr lang="en-US" dirty="0"/>
              <a:t> (bolus of 5000-10000IU, followed by continuous infusion of 1000-1500IU/</a:t>
            </a:r>
            <a:r>
              <a:rPr lang="en-US" dirty="0" err="1"/>
              <a:t>hr</a:t>
            </a:r>
            <a:r>
              <a:rPr lang="en-US" dirty="0"/>
              <a:t>) with the dose adjusted according to the weight of the patient and controlled by the activated partial </a:t>
            </a:r>
            <a:r>
              <a:rPr lang="en-US" dirty="0" err="1"/>
              <a:t>thromboplastin</a:t>
            </a:r>
            <a:r>
              <a:rPr lang="en-US" dirty="0"/>
              <a:t> time (APTT), if surgical hemostasis is achieved, also most studies suggest that the use of 5000 units of heparin, given subcutaneously two or three times a day, is effective. </a:t>
            </a:r>
          </a:p>
        </p:txBody>
      </p:sp>
    </p:spTree>
    <p:extLst>
      <p:ext uri="{BB962C8B-B14F-4D97-AF65-F5344CB8AC3E}">
        <p14:creationId xmlns:p14="http://schemas.microsoft.com/office/powerpoint/2010/main" val="708775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should be continued for at least 5 days.  Once on therapeutic heparin (</a:t>
            </a:r>
            <a:r>
              <a:rPr lang="en-US" dirty="0" err="1"/>
              <a:t>aPPT</a:t>
            </a:r>
            <a:r>
              <a:rPr lang="en-US" dirty="0"/>
              <a:t> of 1.5-2), warfarin should be initiated and the dose adjusted to maintain an appropriate INR (</a:t>
            </a:r>
            <a:r>
              <a:rPr lang="en-US" dirty="0" err="1"/>
              <a:t>ie</a:t>
            </a:r>
            <a:r>
              <a:rPr lang="en-US" dirty="0"/>
              <a:t>, The INR should be prolonged to between 2.5 and 3.5 times the control value.). Heparin and a therapeutic level of warfarin should overlap for at least 48 hrs. before discontinuing heparin. </a:t>
            </a:r>
          </a:p>
        </p:txBody>
      </p:sp>
    </p:spTree>
    <p:extLst>
      <p:ext uri="{BB962C8B-B14F-4D97-AF65-F5344CB8AC3E}">
        <p14:creationId xmlns:p14="http://schemas.microsoft.com/office/powerpoint/2010/main" val="3576368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aim here is to reduce the risk of a further recurrence of venous thrombosis. Warfarin does not remove the clot from blocked veins and the duration of treatment (usually 3-6 months) is selected to prevent further episodes of venous thrombosis. Patients with recurrent venous thromboembolic problems should be </a:t>
            </a:r>
            <a:r>
              <a:rPr lang="en-US" dirty="0" err="1"/>
              <a:t>anticoagulated</a:t>
            </a:r>
            <a:r>
              <a:rPr lang="en-US" dirty="0"/>
              <a:t> for life</a:t>
            </a:r>
            <a:r>
              <a:rPr lang="ar-IQ" dirty="0"/>
              <a:t>.</a:t>
            </a:r>
            <a:endParaRPr lang="en-US" dirty="0"/>
          </a:p>
          <a:p>
            <a:endParaRPr lang="en-US" dirty="0"/>
          </a:p>
        </p:txBody>
      </p:sp>
    </p:spTree>
    <p:extLst>
      <p:ext uri="{BB962C8B-B14F-4D97-AF65-F5344CB8AC3E}">
        <p14:creationId xmlns:p14="http://schemas.microsoft.com/office/powerpoint/2010/main" val="169074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 If edema is present, the patient should remain on bed rest with the affected limb elevated above the level of the heart for several days. The patient should remain on bed rest for 2-3 days even if no pain or edema is present and even if the </a:t>
            </a:r>
            <a:r>
              <a:rPr lang="en-US" dirty="0" err="1"/>
              <a:t>aPPT</a:t>
            </a:r>
            <a:r>
              <a:rPr lang="en-US" dirty="0"/>
              <a:t> is at a therapeutic range to allow fixation of the clot to the vessel wall. Administer 3-6 months of therapy in the case of proximal DVT, assuming that surgery was the only predisposing risk factor.  </a:t>
            </a:r>
          </a:p>
          <a:p>
            <a:endParaRPr lang="en-US" dirty="0"/>
          </a:p>
        </p:txBody>
      </p:sp>
    </p:spTree>
    <p:extLst>
      <p:ext uri="{BB962C8B-B14F-4D97-AF65-F5344CB8AC3E}">
        <p14:creationId xmlns:p14="http://schemas.microsoft.com/office/powerpoint/2010/main" val="1330707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err="1"/>
              <a:t>Daltapain</a:t>
            </a:r>
            <a:r>
              <a:rPr lang="en-US" dirty="0"/>
              <a:t> sodium is administered at 200 IU/kg/day SC. With a single dose not to exceed 18000 IU.</a:t>
            </a:r>
          </a:p>
          <a:p>
            <a:r>
              <a:rPr lang="en-US" dirty="0"/>
              <a:t>The use of subcutaneous injections of low-molecular-weight heparin for the treatment of deep vein thrombosis is an alternative method of anticoagulation. The dose is based on the patient’s weight and treatment given without blood tests to control the dose. This has been found to produce reliable anticoagulation without the risk of hemorrhage. </a:t>
            </a:r>
          </a:p>
        </p:txBody>
      </p:sp>
    </p:spTree>
    <p:extLst>
      <p:ext uri="{BB962C8B-B14F-4D97-AF65-F5344CB8AC3E}">
        <p14:creationId xmlns:p14="http://schemas.microsoft.com/office/powerpoint/2010/main" val="3300263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may in future become a very convenient way to manage patients with acute deep vein thrombosis, either in hospital or at home. Warfarin treatment is commenced at the same time and controlled using the INR in the same way as for the intravenous heparin </a:t>
            </a:r>
            <a:r>
              <a:rPr lang="en-US" dirty="0" smtClean="0"/>
              <a:t>regimen.</a:t>
            </a:r>
            <a:endParaRPr lang="en-US" dirty="0"/>
          </a:p>
        </p:txBody>
      </p:sp>
    </p:spTree>
    <p:extLst>
      <p:ext uri="{BB962C8B-B14F-4D97-AF65-F5344CB8AC3E}">
        <p14:creationId xmlns:p14="http://schemas.microsoft.com/office/powerpoint/2010/main" val="2084888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dirty="0"/>
              <a:t>Enoxaparin sodium is administered at 1mg/kg q12 hrs. SC. Or at 1.5mg/kg/day SC. The single daily dose should not exceed 150 mg. The advantages of low-molecular-weight heparin over standard heparin include once a day administration and a lower risk of bleeding complications, making it more suitable for out of hospital </a:t>
            </a:r>
            <a:r>
              <a:rPr lang="en-US" dirty="0" smtClean="0"/>
              <a:t>use.</a:t>
            </a:r>
            <a:endParaRPr lang="en-US" dirty="0"/>
          </a:p>
        </p:txBody>
      </p:sp>
    </p:spTree>
    <p:extLst>
      <p:ext uri="{BB962C8B-B14F-4D97-AF65-F5344CB8AC3E}">
        <p14:creationId xmlns:p14="http://schemas.microsoft.com/office/powerpoint/2010/main" val="217501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the left-sided circulation, an embolus may result in peripheral arterial occlusion, either in the lower limbs or in the cerebral circulation (where it may cause </a:t>
            </a:r>
            <a:r>
              <a:rPr lang="en-US" dirty="0">
                <a:solidFill>
                  <a:srgbClr val="FF0000"/>
                </a:solidFill>
              </a:rPr>
              <a:t>thromboembolic stroke). </a:t>
            </a:r>
          </a:p>
          <a:p>
            <a:endParaRPr lang="en-US" dirty="0"/>
          </a:p>
        </p:txBody>
      </p:sp>
    </p:spTree>
    <p:extLst>
      <p:ext uri="{BB962C8B-B14F-4D97-AF65-F5344CB8AC3E}">
        <p14:creationId xmlns:p14="http://schemas.microsoft.com/office/powerpoint/2010/main" val="3481144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Venous </a:t>
            </a:r>
            <a:r>
              <a:rPr lang="en-US" b="1" dirty="0" err="1"/>
              <a:t>thrombectomy</a:t>
            </a:r>
            <a:r>
              <a:rPr lang="en-US" b="1" dirty="0"/>
              <a: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Occasionally if massive venous thrombosis in the lower limb can leads to severe impairment in the blood supply to the limb, leading to ischemia and, eventually, gangrene. This is a surgical emergency and requires rapid relief of the venous obstruction. This can be achieved surgically by opening the femoral vein via an incision in the groin and removing all clots from the deep veins of the leg and pelvis.</a:t>
            </a:r>
          </a:p>
        </p:txBody>
      </p:sp>
    </p:spTree>
    <p:extLst>
      <p:ext uri="{BB962C8B-B14F-4D97-AF65-F5344CB8AC3E}">
        <p14:creationId xmlns:p14="http://schemas.microsoft.com/office/powerpoint/2010/main" val="258035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This operation used to be more widely performed on the assumption that it would reduce the severity of post-thrombotic vein damage following a deep vein thrombosis. However, very few surgeons now perform this operation. The more modern treatment of thrombolysis, achieved by passing a catheter into the affected vein and infusing a </a:t>
            </a:r>
            <a:r>
              <a:rPr lang="en-US" dirty="0" err="1"/>
              <a:t>fibrinolytic</a:t>
            </a:r>
            <a:r>
              <a:rPr lang="en-US" dirty="0"/>
              <a:t> drug such as streptokinase or tissue plasminogen activator (TPA), is reducing the need for this </a:t>
            </a:r>
            <a:r>
              <a:rPr lang="en-US" dirty="0" smtClean="0"/>
              <a:t>operation.</a:t>
            </a:r>
            <a:endParaRPr lang="en-US" dirty="0"/>
          </a:p>
          <a:p>
            <a:endParaRPr lang="en-US" dirty="0"/>
          </a:p>
        </p:txBody>
      </p:sp>
    </p:spTree>
    <p:extLst>
      <p:ext uri="{BB962C8B-B14F-4D97-AF65-F5344CB8AC3E}">
        <p14:creationId xmlns:p14="http://schemas.microsoft.com/office/powerpoint/2010/main" val="3799004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Thank you </a:t>
            </a:r>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8681" y="2186547"/>
            <a:ext cx="3486637" cy="3353268"/>
          </a:xfrm>
        </p:spPr>
      </p:pic>
    </p:spTree>
    <p:extLst>
      <p:ext uri="{BB962C8B-B14F-4D97-AF65-F5344CB8AC3E}">
        <p14:creationId xmlns:p14="http://schemas.microsoft.com/office/powerpoint/2010/main" val="429423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  Pulmonary </a:t>
            </a:r>
            <a:r>
              <a:rPr lang="en-US" b="1" u="sng" dirty="0" smtClean="0"/>
              <a:t>embolism: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 Pulmonary embolism is a potentially fatal complication of lower limb deep vein thrombosis. A clot from the lower limb veins becomes detached from its site of formation and passes via the inferior vena cava and right heart to the pulmonary arteries. Here it may totally occlude the perfusion to part or all of one or both lungs. </a:t>
            </a:r>
          </a:p>
        </p:txBody>
      </p:sp>
    </p:spTree>
    <p:extLst>
      <p:ext uri="{BB962C8B-B14F-4D97-AF65-F5344CB8AC3E}">
        <p14:creationId xmlns:p14="http://schemas.microsoft.com/office/powerpoint/2010/main" val="191863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This leads to collapse or sudden death in some patients and is a medical </a:t>
            </a:r>
            <a:r>
              <a:rPr lang="en-US" dirty="0" smtClean="0"/>
              <a:t>emergency.</a:t>
            </a:r>
          </a:p>
          <a:p>
            <a:r>
              <a:rPr lang="en-US" b="1" i="1" dirty="0" smtClean="0"/>
              <a:t>Treatment </a:t>
            </a:r>
            <a:r>
              <a:rPr lang="en-US" dirty="0"/>
              <a:t>includes full, immediate anticoagulation with </a:t>
            </a:r>
            <a:r>
              <a:rPr lang="en-US" dirty="0">
                <a:solidFill>
                  <a:srgbClr val="FF0000"/>
                </a:solidFill>
              </a:rPr>
              <a:t>intravenous heparin </a:t>
            </a:r>
            <a:r>
              <a:rPr lang="en-US" dirty="0"/>
              <a:t>combined with standard methods of resuscitation. Large emboli may be treated by infusion of </a:t>
            </a:r>
            <a:r>
              <a:rPr lang="en-US" dirty="0" err="1">
                <a:solidFill>
                  <a:srgbClr val="FF0000"/>
                </a:solidFill>
              </a:rPr>
              <a:t>fibrinolytic</a:t>
            </a:r>
            <a:r>
              <a:rPr lang="en-US" dirty="0">
                <a:solidFill>
                  <a:srgbClr val="FF0000"/>
                </a:solidFill>
              </a:rPr>
              <a:t> drugs </a:t>
            </a:r>
            <a:r>
              <a:rPr lang="en-US" dirty="0"/>
              <a:t>into the pulmonary arteries via catheters inserted via arm or leg veins.</a:t>
            </a:r>
          </a:p>
          <a:p>
            <a:endParaRPr lang="en-US" dirty="0"/>
          </a:p>
        </p:txBody>
      </p:sp>
    </p:spTree>
    <p:extLst>
      <p:ext uri="{BB962C8B-B14F-4D97-AF65-F5344CB8AC3E}">
        <p14:creationId xmlns:p14="http://schemas.microsoft.com/office/powerpoint/2010/main" val="1727608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Prevention of pulmonary </a:t>
            </a:r>
            <a:r>
              <a:rPr lang="en-US" b="1" dirty="0" smtClean="0"/>
              <a:t>embolism:</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In some patients the risk of pulmonary embolism is very great, e.g. a large venous thrombosis in the lower limb where anticoagulation is contraindicated (e.g. following a hemorrhagic stroke). In others, pulmonary embolism occurs despite full anticoagulation with warfarin. </a:t>
            </a:r>
          </a:p>
        </p:txBody>
      </p:sp>
    </p:spTree>
    <p:extLst>
      <p:ext uri="{BB962C8B-B14F-4D97-AF65-F5344CB8AC3E}">
        <p14:creationId xmlns:p14="http://schemas.microsoft.com/office/powerpoint/2010/main" val="939845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Pulmonary embolism may be prevented by the insertion of </a:t>
            </a:r>
            <a:r>
              <a:rPr lang="en-US" dirty="0">
                <a:solidFill>
                  <a:srgbClr val="FF0000"/>
                </a:solidFill>
              </a:rPr>
              <a:t>an inferior vena cava filter </a:t>
            </a:r>
            <a:r>
              <a:rPr lang="en-US" dirty="0"/>
              <a:t>which traps large thrombi in its wires and prevents them from occluding the pulmonary arteries. These filters are </a:t>
            </a:r>
            <a:r>
              <a:rPr lang="en-US" dirty="0" smtClean="0"/>
              <a:t>usually </a:t>
            </a:r>
            <a:r>
              <a:rPr lang="en-US" dirty="0"/>
              <a:t>placed by a radiologist via the femoral or jugular vein under X-ray control without the need for an open surgical </a:t>
            </a:r>
            <a:r>
              <a:rPr lang="en-US" dirty="0" smtClean="0"/>
              <a:t>procedure.</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609550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Venous </a:t>
            </a:r>
            <a:r>
              <a:rPr lang="en-US" b="1" dirty="0" smtClean="0"/>
              <a:t>thrombosis: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 Venous thrombosis of the deep veins is a serious life-threatening condition which may lead to sudden death in the short term or to long-term morbidity due to the development of a post-thrombotic limb and venous ulceration. All patients admitted to hospital or being treated for a serious illness should be assessed for the risk of deep vein thrombosis. These patients may </a:t>
            </a:r>
            <a:r>
              <a:rPr lang="en-US" dirty="0"/>
              <a:t>b</a:t>
            </a:r>
            <a:r>
              <a:rPr lang="en-US" dirty="0" smtClean="0"/>
              <a:t>e </a:t>
            </a:r>
            <a:r>
              <a:rPr lang="en-US" dirty="0"/>
              <a:t>considered at low risk, moderate risk or high risk</a:t>
            </a:r>
            <a:r>
              <a:rPr lang="ar-IQ" dirty="0"/>
              <a:t>:</a:t>
            </a:r>
            <a:endParaRPr lang="en-US" dirty="0"/>
          </a:p>
        </p:txBody>
      </p:sp>
    </p:spTree>
    <p:extLst>
      <p:ext uri="{BB962C8B-B14F-4D97-AF65-F5344CB8AC3E}">
        <p14:creationId xmlns:p14="http://schemas.microsoft.com/office/powerpoint/2010/main" val="3556525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dirty="0"/>
              <a:t>low risk / young patients, minor illnesses, operations lasting for less than 30 minutes with no additional risk factors</a:t>
            </a:r>
            <a:r>
              <a:rPr lang="ar-IQ" dirty="0"/>
              <a:t>;</a:t>
            </a:r>
            <a:endParaRPr lang="en-US" sz="2400" dirty="0"/>
          </a:p>
          <a:p>
            <a:pPr lvl="1"/>
            <a:r>
              <a:rPr lang="en-US" dirty="0"/>
              <a:t>moderate risk / patients over the age of 40 years with debilitating illnesses, undergoing major surgery but no additional risk factors</a:t>
            </a:r>
            <a:r>
              <a:rPr lang="ar-IQ" dirty="0"/>
              <a:t>;</a:t>
            </a:r>
            <a:endParaRPr lang="en-US" sz="2400" dirty="0"/>
          </a:p>
          <a:p>
            <a:endParaRPr lang="en-US" dirty="0"/>
          </a:p>
        </p:txBody>
      </p:sp>
    </p:spTree>
    <p:extLst>
      <p:ext uri="{BB962C8B-B14F-4D97-AF65-F5344CB8AC3E}">
        <p14:creationId xmlns:p14="http://schemas.microsoft.com/office/powerpoint/2010/main" val="1210082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1720</Words>
  <Application>Microsoft Office PowerPoint</Application>
  <PresentationFormat>On-screen Show (4:3)</PresentationFormat>
  <Paragraphs>59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Thrombosis disorders and Deep Venous Thrombosis </vt:lpstr>
      <vt:lpstr>PowerPoint Presentation</vt:lpstr>
      <vt:lpstr>PowerPoint Presentation</vt:lpstr>
      <vt:lpstr>A.  Pulmonary embolism: </vt:lpstr>
      <vt:lpstr>PowerPoint Presentation</vt:lpstr>
      <vt:lpstr>Prevention of pulmonary embolism: </vt:lpstr>
      <vt:lpstr>PowerPoint Presentation</vt:lpstr>
      <vt:lpstr>Venous thrombosis: </vt:lpstr>
      <vt:lpstr>PowerPoint Presentation</vt:lpstr>
      <vt:lpstr>PowerPoint Presentation</vt:lpstr>
      <vt:lpstr>PowerPoint Presentation</vt:lpstr>
      <vt:lpstr>PowerPoint Presentation</vt:lpstr>
      <vt:lpstr>DVT</vt:lpstr>
      <vt:lpstr>Risk factors for DVT  </vt:lpstr>
      <vt:lpstr>PowerPoint Presentation</vt:lpstr>
      <vt:lpstr>PowerPoint Presentation</vt:lpstr>
      <vt:lpstr>Clinical features </vt:lpstr>
      <vt:lpstr>PowerPoint Presentation</vt:lpstr>
      <vt:lpstr>Investigations </vt:lpstr>
      <vt:lpstr>Management </vt:lpstr>
      <vt:lpstr>PowerPoint Presentation</vt:lpstr>
      <vt:lpstr>B.  Treatment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Venous thrombectomy: </vt:lpstr>
      <vt:lpstr>PowerPoint Presentation</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Thrombosis disorders and Deep Venous Thrombosis</dc:title>
  <dc:creator>alzizafoon</dc:creator>
  <cp:lastModifiedBy>DR.Ahmed Saker</cp:lastModifiedBy>
  <cp:revision>8</cp:revision>
  <dcterms:created xsi:type="dcterms:W3CDTF">2006-08-16T00:00:00Z</dcterms:created>
  <dcterms:modified xsi:type="dcterms:W3CDTF">2020-06-11T20:23:28Z</dcterms:modified>
</cp:coreProperties>
</file>