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5" r:id="rId10"/>
    <p:sldId id="276" r:id="rId11"/>
    <p:sldId id="277" r:id="rId12"/>
    <p:sldId id="278" r:id="rId13"/>
    <p:sldId id="265" r:id="rId14"/>
    <p:sldId id="266" r:id="rId15"/>
    <p:sldId id="268" r:id="rId16"/>
    <p:sldId id="267" r:id="rId17"/>
    <p:sldId id="270" r:id="rId18"/>
    <p:sldId id="269" r:id="rId19"/>
    <p:sldId id="271" r:id="rId20"/>
    <p:sldId id="272" r:id="rId21"/>
    <p:sldId id="273" r:id="rId22"/>
    <p:sldId id="274" r:id="rId23"/>
    <p:sldId id="279" r:id="rId24"/>
    <p:sldId id="280" r:id="rId25"/>
    <p:sldId id="281" r:id="rId26"/>
    <p:sldId id="282" r:id="rId27"/>
    <p:sldId id="283" r:id="rId28"/>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0C6E-034D-2044-90E4-5D5195ECCC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F1E69B3D-962D-F343-80A9-FF8981C17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BABEAC88-642D-9048-8680-0C7B000790F3}"/>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5" name="Footer Placeholder 4">
            <a:extLst>
              <a:ext uri="{FF2B5EF4-FFF2-40B4-BE49-F238E27FC236}">
                <a16:creationId xmlns:a16="http://schemas.microsoft.com/office/drawing/2014/main" id="{FD29A57E-209E-6D4B-A7F1-ED2A1F6985D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A20E1EC-90C2-EF4B-B5AF-28AF6B52441A}"/>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30458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AD11-C09B-E74A-BA5B-F8C1105E8B95}"/>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CC125236-89D0-574F-8E85-969E0CDE9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1F262B50-D4C3-0F4F-ADDE-FE5400352471}"/>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5" name="Footer Placeholder 4">
            <a:extLst>
              <a:ext uri="{FF2B5EF4-FFF2-40B4-BE49-F238E27FC236}">
                <a16:creationId xmlns:a16="http://schemas.microsoft.com/office/drawing/2014/main" id="{8B901589-FE28-7D4F-A12D-510DAF03CDA3}"/>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27C541E3-4807-E445-86F0-F7E47CE81437}"/>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151747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EA0A4-1AA3-9642-9D8F-C0B029B914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DD05A221-F37F-8045-8C7B-EB36F97D7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8B63BB47-D7A9-F946-86F9-0062C9172122}"/>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5" name="Footer Placeholder 4">
            <a:extLst>
              <a:ext uri="{FF2B5EF4-FFF2-40B4-BE49-F238E27FC236}">
                <a16:creationId xmlns:a16="http://schemas.microsoft.com/office/drawing/2014/main" id="{9CB71247-A3E9-E04A-ABE4-9D2A44F39DE1}"/>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D7D5804-1320-C641-A6A1-5BB89BBC4994}"/>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74304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3B07-E277-3C45-8D8F-1C45E23EBD9C}"/>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742F4533-08A1-634B-9950-DE4F1799B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7E66FBE0-3FA3-8249-B8C1-6AC78CB13416}"/>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5" name="Footer Placeholder 4">
            <a:extLst>
              <a:ext uri="{FF2B5EF4-FFF2-40B4-BE49-F238E27FC236}">
                <a16:creationId xmlns:a16="http://schemas.microsoft.com/office/drawing/2014/main" id="{9D9D6001-B29D-344C-8D8E-9C706BEE9DD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58D59DA-79C2-2946-AE27-5F3B013611C1}"/>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108208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4689-DB82-3C4A-AD68-20A1EA5455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40707553-BF47-5942-B0B4-08A365674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C11BC-4BBE-FD43-94C3-F313DB550D64}"/>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5" name="Footer Placeholder 4">
            <a:extLst>
              <a:ext uri="{FF2B5EF4-FFF2-40B4-BE49-F238E27FC236}">
                <a16:creationId xmlns:a16="http://schemas.microsoft.com/office/drawing/2014/main" id="{D59D2BEA-6B92-5241-BEDD-EB1651CE1880}"/>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7748B2E-067A-E648-8AD7-1A02B327579F}"/>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139877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D4F6-AE0C-B84A-8C4A-749F759A0E3E}"/>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A0EAC42A-DC39-1D4F-8681-844308890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842E83C3-CD20-3B4E-853B-D91DA9F47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A0065907-2AC4-3D40-A440-1607B72DA46A}"/>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6" name="Footer Placeholder 5">
            <a:extLst>
              <a:ext uri="{FF2B5EF4-FFF2-40B4-BE49-F238E27FC236}">
                <a16:creationId xmlns:a16="http://schemas.microsoft.com/office/drawing/2014/main" id="{48282068-EFD4-E64A-899C-CE77DB6C44AF}"/>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2E980781-F069-AB45-9CB6-036845E87FA0}"/>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363156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3AE6-51AF-8F47-8E08-45F24F2610B0}"/>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D626C784-6BE1-574E-BC70-737C990FE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D4A4F-910D-0648-8E3A-015FF7494D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9C6F6208-741A-024C-A757-3ABC0624A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C7901-73E0-6B44-BD28-F1BD22A12F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76B2F3A0-7B92-E344-A860-03B874DEA4DB}"/>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8" name="Footer Placeholder 7">
            <a:extLst>
              <a:ext uri="{FF2B5EF4-FFF2-40B4-BE49-F238E27FC236}">
                <a16:creationId xmlns:a16="http://schemas.microsoft.com/office/drawing/2014/main" id="{E8E83058-8D69-3E4B-B786-CB5C9661144E}"/>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18B119F1-EE97-FE42-BC19-080811B3D062}"/>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169348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7501-C206-D440-B360-5BD4510BE836}"/>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9371AF57-E829-FD41-BBA9-44CB73FE26F6}"/>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4" name="Footer Placeholder 3">
            <a:extLst>
              <a:ext uri="{FF2B5EF4-FFF2-40B4-BE49-F238E27FC236}">
                <a16:creationId xmlns:a16="http://schemas.microsoft.com/office/drawing/2014/main" id="{FDAC9836-803D-3147-81A8-B14D2924C758}"/>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82016AD6-6BF8-424C-922A-18B602F37398}"/>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36336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F94A9-460A-EE4C-8505-F44BA8BB32C5}"/>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3" name="Footer Placeholder 2">
            <a:extLst>
              <a:ext uri="{FF2B5EF4-FFF2-40B4-BE49-F238E27FC236}">
                <a16:creationId xmlns:a16="http://schemas.microsoft.com/office/drawing/2014/main" id="{DF1F9F75-C78A-7745-A482-5E62E2CAACD8}"/>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63224990-ADAD-5245-A729-287F80F18532}"/>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126856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477D-FA16-7049-8814-A485970BC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DBD73B86-4524-1B4D-AFC3-E51F20A4A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F4B3C525-FBA1-BA4B-BC3D-3C21A2D05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BA1AA-2E46-7249-BB0D-B3673D50EAC1}"/>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6" name="Footer Placeholder 5">
            <a:extLst>
              <a:ext uri="{FF2B5EF4-FFF2-40B4-BE49-F238E27FC236}">
                <a16:creationId xmlns:a16="http://schemas.microsoft.com/office/drawing/2014/main" id="{9D4E1DCB-AA4D-CF40-A8D9-4F2C53508659}"/>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F4B76D8C-9DC5-7F42-8F59-A75238C5813F}"/>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291830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D70C-083B-9F49-AA22-B8B43088B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EF517082-D7B1-CD47-92EF-7930EFB42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7B6CC3D9-0126-4A4A-87EF-229218FC5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A4D13-FCBF-4143-B67E-F3BB920ECD44}"/>
              </a:ext>
            </a:extLst>
          </p:cNvPr>
          <p:cNvSpPr>
            <a:spLocks noGrp="1"/>
          </p:cNvSpPr>
          <p:nvPr>
            <p:ph type="dt" sz="half" idx="10"/>
          </p:nvPr>
        </p:nvSpPr>
        <p:spPr/>
        <p:txBody>
          <a:bodyPr/>
          <a:lstStyle/>
          <a:p>
            <a:fld id="{EC6B520E-11AA-1046-AB85-8CB672F5B31B}" type="datetimeFigureOut">
              <a:rPr lang="en-IQ" smtClean="0"/>
              <a:t>6/6/20</a:t>
            </a:fld>
            <a:endParaRPr lang="en-IQ"/>
          </a:p>
        </p:txBody>
      </p:sp>
      <p:sp>
        <p:nvSpPr>
          <p:cNvPr id="6" name="Footer Placeholder 5">
            <a:extLst>
              <a:ext uri="{FF2B5EF4-FFF2-40B4-BE49-F238E27FC236}">
                <a16:creationId xmlns:a16="http://schemas.microsoft.com/office/drawing/2014/main" id="{455AC21A-0251-CE44-8CC1-8369FCC1679F}"/>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9EA18331-4DB3-C543-9B9F-E8633C7B28AB}"/>
              </a:ext>
            </a:extLst>
          </p:cNvPr>
          <p:cNvSpPr>
            <a:spLocks noGrp="1"/>
          </p:cNvSpPr>
          <p:nvPr>
            <p:ph type="sldNum" sz="quarter" idx="12"/>
          </p:nvPr>
        </p:nvSpPr>
        <p:spPr/>
        <p:txBody>
          <a:bodyPr/>
          <a:lstStyle/>
          <a:p>
            <a:fld id="{A0ED88F6-E0B8-C541-AF12-5990B03DF86F}" type="slidenum">
              <a:rPr lang="en-IQ" smtClean="0"/>
              <a:t>‹#›</a:t>
            </a:fld>
            <a:endParaRPr lang="en-IQ"/>
          </a:p>
        </p:txBody>
      </p:sp>
    </p:spTree>
    <p:extLst>
      <p:ext uri="{BB962C8B-B14F-4D97-AF65-F5344CB8AC3E}">
        <p14:creationId xmlns:p14="http://schemas.microsoft.com/office/powerpoint/2010/main" val="268073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06B79-C929-4448-BC36-6CFB3C240A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94D3FAEF-0BBE-BC42-9634-448F06890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963CA6B9-5461-3345-A050-08DE1DDB6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B520E-11AA-1046-AB85-8CB672F5B31B}" type="datetimeFigureOut">
              <a:rPr lang="en-IQ" smtClean="0"/>
              <a:t>6/6/20</a:t>
            </a:fld>
            <a:endParaRPr lang="en-IQ"/>
          </a:p>
        </p:txBody>
      </p:sp>
      <p:sp>
        <p:nvSpPr>
          <p:cNvPr id="5" name="Footer Placeholder 4">
            <a:extLst>
              <a:ext uri="{FF2B5EF4-FFF2-40B4-BE49-F238E27FC236}">
                <a16:creationId xmlns:a16="http://schemas.microsoft.com/office/drawing/2014/main" id="{6731C4D1-9F50-4945-855C-2CAE83A38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6741A749-5F82-0349-9E67-D6171756D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D88F6-E0B8-C541-AF12-5990B03DF86F}" type="slidenum">
              <a:rPr lang="en-IQ" smtClean="0"/>
              <a:t>‹#›</a:t>
            </a:fld>
            <a:endParaRPr lang="en-IQ"/>
          </a:p>
        </p:txBody>
      </p:sp>
    </p:spTree>
    <p:extLst>
      <p:ext uri="{BB962C8B-B14F-4D97-AF65-F5344CB8AC3E}">
        <p14:creationId xmlns:p14="http://schemas.microsoft.com/office/powerpoint/2010/main" val="219989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3B0F-0D97-2B4F-B66A-E30640ECB019}"/>
              </a:ext>
            </a:extLst>
          </p:cNvPr>
          <p:cNvSpPr>
            <a:spLocks noGrp="1"/>
          </p:cNvSpPr>
          <p:nvPr>
            <p:ph type="ctrTitle"/>
          </p:nvPr>
        </p:nvSpPr>
        <p:spPr/>
        <p:txBody>
          <a:bodyPr>
            <a:normAutofit/>
          </a:bodyPr>
          <a:lstStyle/>
          <a:p>
            <a:r>
              <a:rPr lang="en-US" sz="7200" b="1" dirty="0"/>
              <a:t>Cost utility analysis</a:t>
            </a:r>
            <a:br>
              <a:rPr lang="en-US" sz="7200" b="1" dirty="0"/>
            </a:br>
            <a:r>
              <a:rPr lang="en-US" sz="7200" b="1" dirty="0"/>
              <a:t>Part I</a:t>
            </a:r>
            <a:endParaRPr lang="en-IQ" sz="7200" b="1" dirty="0"/>
          </a:p>
        </p:txBody>
      </p:sp>
      <p:sp>
        <p:nvSpPr>
          <p:cNvPr id="3" name="Subtitle 2">
            <a:extLst>
              <a:ext uri="{FF2B5EF4-FFF2-40B4-BE49-F238E27FC236}">
                <a16:creationId xmlns:a16="http://schemas.microsoft.com/office/drawing/2014/main" id="{61DAE3F1-36B5-4B4F-BD25-E2075BCE9384}"/>
              </a:ext>
            </a:extLst>
          </p:cNvPr>
          <p:cNvSpPr>
            <a:spLocks noGrp="1"/>
          </p:cNvSpPr>
          <p:nvPr>
            <p:ph type="subTitle" idx="1"/>
          </p:nvPr>
        </p:nvSpPr>
        <p:spPr/>
        <p:txBody>
          <a:bodyPr>
            <a:normAutofit/>
          </a:bodyPr>
          <a:lstStyle/>
          <a:p>
            <a:r>
              <a:rPr lang="en-US" sz="4000" b="1" dirty="0" err="1"/>
              <a:t>Lec.Dr</a:t>
            </a:r>
            <a:r>
              <a:rPr lang="en-US" sz="4000" b="1" dirty="0"/>
              <a:t>. Abeer A. Rashid</a:t>
            </a:r>
            <a:endParaRPr lang="en-IQ" sz="4000" b="1" dirty="0"/>
          </a:p>
        </p:txBody>
      </p:sp>
    </p:spTree>
    <p:extLst>
      <p:ext uri="{BB962C8B-B14F-4D97-AF65-F5344CB8AC3E}">
        <p14:creationId xmlns:p14="http://schemas.microsoft.com/office/powerpoint/2010/main" val="138118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C289-7196-C14B-8ABE-CD19F07A70E4}"/>
              </a:ext>
            </a:extLst>
          </p:cNvPr>
          <p:cNvSpPr>
            <a:spLocks noGrp="1"/>
          </p:cNvSpPr>
          <p:nvPr>
            <p:ph type="title"/>
          </p:nvPr>
        </p:nvSpPr>
        <p:spPr/>
        <p:txBody>
          <a:bodyPr>
            <a:no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step 1: Develop a description of each disease state or condition of interest.</a:t>
            </a:r>
            <a:br>
              <a:rPr lang="en-IQ" sz="4000" dirty="0">
                <a:effectLst/>
                <a:latin typeface="Calibri" panose="020F0502020204030204" pitchFamily="34" charset="0"/>
                <a:ea typeface="Times New Roman" panose="02020603050405020304" pitchFamily="18" charset="0"/>
                <a:cs typeface="Arial" panose="020B0604020202020204" pitchFamily="34" charset="0"/>
              </a:rPr>
            </a:br>
            <a:endParaRPr lang="en-IQ" sz="4000" dirty="0"/>
          </a:p>
        </p:txBody>
      </p:sp>
      <p:sp>
        <p:nvSpPr>
          <p:cNvPr id="3" name="Content Placeholder 2">
            <a:extLst>
              <a:ext uri="{FF2B5EF4-FFF2-40B4-BE49-F238E27FC236}">
                <a16:creationId xmlns:a16="http://schemas.microsoft.com/office/drawing/2014/main" id="{AC0EB45B-B93A-2F46-9EE6-E984C33D306D}"/>
              </a:ext>
            </a:extLst>
          </p:cNvPr>
          <p:cNvSpPr>
            <a:spLocks noGrp="1"/>
          </p:cNvSpPr>
          <p:nvPr>
            <p:ph idx="1"/>
          </p:nvPr>
        </p:nvSpPr>
        <p:spPr/>
        <p:txBody>
          <a:bodyPr/>
          <a:lstStyle/>
          <a:p>
            <a:r>
              <a:rPr lang="en-US" dirty="0">
                <a:effectLst/>
                <a:latin typeface="Times New Roman" panose="02020603050405020304" pitchFamily="18" charset="0"/>
                <a:ea typeface="Times New Roman" panose="02020603050405020304" pitchFamily="18" charset="0"/>
                <a:cs typeface="Arial" panose="020B0604020202020204" pitchFamily="34" charset="0"/>
              </a:rPr>
              <a:t>The description should concisely depict the usual health effects expected from the disease state or condition. It should include the amount of pain or discomfort, any restrictions on activities, the time it may take for treatment, possible</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changes in health perceptions (worry or concern), and any mental changes. </a:t>
            </a:r>
            <a:endParaRPr lang="en-IQ" dirty="0"/>
          </a:p>
        </p:txBody>
      </p:sp>
    </p:spTree>
    <p:extLst>
      <p:ext uri="{BB962C8B-B14F-4D97-AF65-F5344CB8AC3E}">
        <p14:creationId xmlns:p14="http://schemas.microsoft.com/office/powerpoint/2010/main" val="228845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09F4-D11B-0142-AC27-224DE4A623AF}"/>
              </a:ext>
            </a:extLst>
          </p:cNvPr>
          <p:cNvSpPr>
            <a:spLocks noGrp="1"/>
          </p:cNvSpPr>
          <p:nvPr>
            <p:ph type="title"/>
          </p:nvPr>
        </p:nvSpPr>
        <p:spPr/>
        <p:txBody>
          <a:bodyPr/>
          <a:lstStyle/>
          <a:p>
            <a:r>
              <a:rPr lang="en-US" b="1" dirty="0">
                <a:solidFill>
                  <a:srgbClr val="C00000"/>
                </a:solidFill>
              </a:rPr>
              <a:t>Example</a:t>
            </a:r>
            <a:endParaRPr lang="en-IQ" b="1" dirty="0">
              <a:solidFill>
                <a:srgbClr val="C00000"/>
              </a:solidFill>
            </a:endParaRPr>
          </a:p>
        </p:txBody>
      </p:sp>
      <p:sp>
        <p:nvSpPr>
          <p:cNvPr id="3" name="Content Placeholder 2">
            <a:extLst>
              <a:ext uri="{FF2B5EF4-FFF2-40B4-BE49-F238E27FC236}">
                <a16:creationId xmlns:a16="http://schemas.microsoft.com/office/drawing/2014/main" id="{7AEE5EAC-DE64-EA44-AECB-B5EC645FDC58}"/>
              </a:ext>
            </a:extLst>
          </p:cNvPr>
          <p:cNvSpPr>
            <a:spLocks noGrp="1"/>
          </p:cNvSpPr>
          <p:nvPr>
            <p:ph idx="1"/>
          </p:nvPr>
        </p:nvSpPr>
        <p:spPr/>
        <p:txBody>
          <a:bodyPr/>
          <a:lstStyle/>
          <a:p>
            <a:r>
              <a:rPr lang="en-US" sz="2800" dirty="0">
                <a:effectLst/>
                <a:ea typeface="Times New Roman" panose="02020603050405020304" pitchFamily="18" charset="0"/>
                <a:cs typeface="Arial" panose="020B0604020202020204" pitchFamily="34" charset="0"/>
              </a:rPr>
              <a:t>Description of Hospital-Based Kidney Dialysis</a:t>
            </a:r>
            <a:endParaRPr lang="en-IQ" sz="2800" dirty="0">
              <a:effectLst/>
              <a:ea typeface="Times New Roman" panose="02020603050405020304" pitchFamily="18" charset="0"/>
              <a:cs typeface="Arial" panose="020B0604020202020204" pitchFamily="34" charset="0"/>
            </a:endParaRPr>
          </a:p>
          <a:p>
            <a:r>
              <a:rPr lang="en-US" sz="2800" dirty="0">
                <a:effectLst/>
                <a:ea typeface="Times New Roman" panose="02020603050405020304" pitchFamily="18" charset="0"/>
                <a:cs typeface="Arial" panose="020B0604020202020204" pitchFamily="34" charset="0"/>
              </a:rPr>
              <a:t>You often feel tired and sluggish. A piece of tubing has been inserted into your arm or leg, which may restrict your movement. There is no severe pain but rather chronic discomfort. You must go to the hospital twice a week for 6 hours per visit. You must follow a strict diet (low salt, little meat, no alcohol). Many people be- come depressed because of the nuisances and restrictions, and some feel they are being kept alive by a machine.</a:t>
            </a:r>
            <a:endParaRPr lang="en-IQ" sz="2800" dirty="0">
              <a:effectLst/>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386625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21FA-DA09-2945-A9A0-8A19306CA94B}"/>
              </a:ext>
            </a:extLst>
          </p:cNvPr>
          <p:cNvSpPr>
            <a:spLocks noGrp="1"/>
          </p:cNvSpPr>
          <p:nvPr>
            <p:ph type="title"/>
          </p:nvPr>
        </p:nvSpPr>
        <p:spPr/>
        <p:txBody>
          <a:bodyPr>
            <a:no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Step 2: Choose Method for Determining utilities</a:t>
            </a:r>
            <a:br>
              <a:rPr lang="en-IQ" sz="4000" dirty="0">
                <a:effectLst/>
                <a:latin typeface="Calibri" panose="020F0502020204030204" pitchFamily="34" charset="0"/>
                <a:ea typeface="Times New Roman" panose="02020603050405020304" pitchFamily="18" charset="0"/>
                <a:cs typeface="Arial" panose="020B0604020202020204" pitchFamily="34" charset="0"/>
              </a:rPr>
            </a:br>
            <a:endParaRPr lang="en-IQ" sz="4000" dirty="0"/>
          </a:p>
        </p:txBody>
      </p:sp>
      <p:sp>
        <p:nvSpPr>
          <p:cNvPr id="3" name="Content Placeholder 2">
            <a:extLst>
              <a:ext uri="{FF2B5EF4-FFF2-40B4-BE49-F238E27FC236}">
                <a16:creationId xmlns:a16="http://schemas.microsoft.com/office/drawing/2014/main" id="{294C3FF2-6EED-B245-9D28-C0A334C785E7}"/>
              </a:ext>
            </a:extLst>
          </p:cNvPr>
          <p:cNvSpPr>
            <a:spLocks noGrp="1"/>
          </p:cNvSpPr>
          <p:nvPr>
            <p:ph idx="1"/>
          </p:nvPr>
        </p:nvSpPr>
        <p:spPr/>
        <p:txBody>
          <a:bodyPr/>
          <a:lstStyle/>
          <a:p>
            <a:r>
              <a:rPr lang="en-US" sz="3200" dirty="0">
                <a:solidFill>
                  <a:srgbClr val="4472C4"/>
                </a:solidFill>
                <a:effectLst/>
                <a:ea typeface="Times New Roman" panose="02020603050405020304" pitchFamily="18" charset="0"/>
                <a:cs typeface="Arial" panose="020B0604020202020204" pitchFamily="34" charset="0"/>
              </a:rPr>
              <a:t>1.  direct elicitation</a:t>
            </a:r>
            <a:r>
              <a:rPr lang="en-US" sz="3200" dirty="0">
                <a:effectLst/>
                <a:ea typeface="Times New Roman" panose="02020603050405020304" pitchFamily="18" charset="0"/>
                <a:cs typeface="Arial" panose="020B0604020202020204" pitchFamily="34" charset="0"/>
              </a:rPr>
              <a:t> (rating scale, standard gamble, and time tradeoff)</a:t>
            </a:r>
            <a:endParaRPr lang="en-IQ" sz="3200" dirty="0">
              <a:effectLst/>
              <a:ea typeface="Times New Roman" panose="02020603050405020304" pitchFamily="18" charset="0"/>
              <a:cs typeface="Arial" panose="020B0604020202020204" pitchFamily="34" charset="0"/>
            </a:endParaRPr>
          </a:p>
          <a:p>
            <a:r>
              <a:rPr lang="en-US" sz="3200" dirty="0">
                <a:solidFill>
                  <a:srgbClr val="4472C4"/>
                </a:solidFill>
                <a:effectLst/>
                <a:ea typeface="Times New Roman" panose="02020603050405020304" pitchFamily="18" charset="0"/>
                <a:cs typeface="Arial" panose="020B0604020202020204" pitchFamily="34" charset="0"/>
              </a:rPr>
              <a:t>2. Indirect elicitation methods</a:t>
            </a:r>
            <a:r>
              <a:rPr lang="en-US" sz="3200" dirty="0">
                <a:effectLst/>
                <a:ea typeface="Times New Roman" panose="02020603050405020304" pitchFamily="18" charset="0"/>
                <a:cs typeface="Arial" panose="020B0604020202020204" pitchFamily="34" charset="0"/>
              </a:rPr>
              <a:t>, using standardized weightings (e.g., EQ-5D and SF-6D surveys)</a:t>
            </a:r>
            <a:endParaRPr lang="en-IQ" sz="3200" dirty="0">
              <a:effectLst/>
              <a:ea typeface="Times New Roman" panose="02020603050405020304" pitchFamily="18" charset="0"/>
              <a:cs typeface="Arial" panose="020B0604020202020204" pitchFamily="34" charset="0"/>
            </a:endParaRPr>
          </a:p>
          <a:p>
            <a:endParaRPr lang="en-IQ" sz="3200" dirty="0">
              <a:effectLst/>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388156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B8C5-79BF-124C-8A26-8DC9EDE3A1AD}"/>
              </a:ext>
            </a:extLst>
          </p:cNvPr>
          <p:cNvSpPr>
            <a:spLocks noGrp="1"/>
          </p:cNvSpPr>
          <p:nvPr>
            <p:ph type="title"/>
          </p:nvPr>
        </p:nvSpPr>
        <p:spPr/>
        <p:txBody>
          <a:bodyPr>
            <a:normAutofit/>
          </a:bodyPr>
          <a:lstStyle/>
          <a:p>
            <a:r>
              <a:rPr lang="en-US" sz="4000" b="1" dirty="0">
                <a:solidFill>
                  <a:srgbClr val="4472C4"/>
                </a:solidFill>
                <a:latin typeface="Times New Roman" panose="02020603050405020304" pitchFamily="18" charset="0"/>
                <a:cs typeface="Arial" panose="020B0604020202020204" pitchFamily="34" charset="0"/>
              </a:rPr>
              <a:t>A.Rating scale</a:t>
            </a:r>
            <a:endParaRPr lang="en-IQ" sz="4000" b="1" dirty="0"/>
          </a:p>
        </p:txBody>
      </p:sp>
      <p:pic>
        <p:nvPicPr>
          <p:cNvPr id="4" name="Picture 4">
            <a:extLst>
              <a:ext uri="{FF2B5EF4-FFF2-40B4-BE49-F238E27FC236}">
                <a16:creationId xmlns:a16="http://schemas.microsoft.com/office/drawing/2014/main" id="{0201670A-75D5-D940-86D0-D106EB46A4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5624"/>
            <a:ext cx="12192000" cy="5032376"/>
          </a:xfrm>
        </p:spPr>
      </p:pic>
    </p:spTree>
    <p:extLst>
      <p:ext uri="{BB962C8B-B14F-4D97-AF65-F5344CB8AC3E}">
        <p14:creationId xmlns:p14="http://schemas.microsoft.com/office/powerpoint/2010/main" val="160753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EA0437-361E-5349-813E-752E42B9948D}"/>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23076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4F04-86EA-D047-A717-857299659715}"/>
              </a:ext>
            </a:extLst>
          </p:cNvPr>
          <p:cNvSpPr>
            <a:spLocks noGrp="1"/>
          </p:cNvSpPr>
          <p:nvPr>
            <p:ph type="title"/>
          </p:nvPr>
        </p:nvSpPr>
        <p:spPr/>
        <p:txBody>
          <a:bodyPr/>
          <a:lstStyle/>
          <a:p>
            <a:r>
              <a:rPr lang="en-US" b="1" dirty="0">
                <a:solidFill>
                  <a:schemeClr val="accent1"/>
                </a:solidFill>
              </a:rPr>
              <a:t>B.Standard gamble</a:t>
            </a:r>
            <a:endParaRPr lang="en-IQ" b="1" dirty="0">
              <a:solidFill>
                <a:schemeClr val="accent1"/>
              </a:solidFill>
            </a:endParaRPr>
          </a:p>
        </p:txBody>
      </p:sp>
      <p:sp>
        <p:nvSpPr>
          <p:cNvPr id="3" name="Content Placeholder 2">
            <a:extLst>
              <a:ext uri="{FF2B5EF4-FFF2-40B4-BE49-F238E27FC236}">
                <a16:creationId xmlns:a16="http://schemas.microsoft.com/office/drawing/2014/main" id="{435EFDE4-8D6F-6246-822A-78F6056123C6}"/>
              </a:ext>
            </a:extLst>
          </p:cNvPr>
          <p:cNvSpPr>
            <a:spLocks noGrp="1"/>
          </p:cNvSpPr>
          <p:nvPr>
            <p:ph idx="1"/>
          </p:nvPr>
        </p:nvSpPr>
        <p:spPr/>
        <p:txBody>
          <a:bodyPr>
            <a:noAutofit/>
          </a:bodyPr>
          <a:lstStyle/>
          <a:p>
            <a:r>
              <a:rPr lang="en-US" sz="2400" dirty="0">
                <a:effectLst/>
                <a:latin typeface="Times New Roman" panose="02020603050405020304" pitchFamily="18" charset="0"/>
                <a:ea typeface="Times New Roman" panose="02020603050405020304" pitchFamily="18" charset="0"/>
              </a:rPr>
              <a:t>example, a person considers two options: a kidney transplant with a 20% probability of dying (80% chance of returning to normal health) during the operation (Alternative 1) or certain dialysis for the rest of his or her life (Alternative 2).</a:t>
            </a:r>
          </a:p>
          <a:p>
            <a:r>
              <a:rPr lang="en-US" sz="2400" dirty="0">
                <a:effectLst/>
                <a:latin typeface="Times New Roman" panose="02020603050405020304" pitchFamily="18" charset="0"/>
                <a:ea typeface="Times New Roman" panose="02020603050405020304" pitchFamily="18" charset="0"/>
              </a:rPr>
              <a:t> If the person says he or she would have the operation if the chance of the successful operation p is 80% (chance of immediate death, 20%), the percent chance of success is decreased until the person reaches his or her point of indifference (the point where the two options are nearly equal and the person cannot decide between the two).</a:t>
            </a:r>
            <a:r>
              <a:rPr lang="en-IQ" sz="2400" dirty="0">
                <a:effectLst/>
              </a:rPr>
              <a:t> </a:t>
            </a:r>
            <a:endParaRPr lang="en-US" sz="2400" dirty="0">
              <a:effectLst/>
            </a:endParaRPr>
          </a:p>
          <a:p>
            <a:r>
              <a:rPr lang="en-US" sz="2400" dirty="0">
                <a:effectLst/>
                <a:latin typeface="Times New Roman" panose="02020603050405020304" pitchFamily="18" charset="0"/>
                <a:ea typeface="Times New Roman" panose="02020603050405020304" pitchFamily="18" charset="0"/>
              </a:rPr>
              <a:t>If the person says he or she would not have the operation if the percent chance for success was 80% (chance of dying, 20%), the percent chance of success is increased until the person reaches his or her point of indifference</a:t>
            </a:r>
            <a:r>
              <a:rPr lang="en-IQ" sz="2400" dirty="0">
                <a:effectLst/>
              </a:rPr>
              <a:t> </a:t>
            </a:r>
            <a:endParaRPr lang="en-IQ" sz="2400" dirty="0"/>
          </a:p>
        </p:txBody>
      </p:sp>
    </p:spTree>
    <p:extLst>
      <p:ext uri="{BB962C8B-B14F-4D97-AF65-F5344CB8AC3E}">
        <p14:creationId xmlns:p14="http://schemas.microsoft.com/office/powerpoint/2010/main" val="190046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F870-018C-4045-9262-6CD233847A2E}"/>
              </a:ext>
            </a:extLst>
          </p:cNvPr>
          <p:cNvSpPr>
            <a:spLocks noGrp="1"/>
          </p:cNvSpPr>
          <p:nvPr>
            <p:ph type="title"/>
          </p:nvPr>
        </p:nvSpPr>
        <p:spPr/>
        <p:txBody>
          <a:bodyPr>
            <a:normAutofit/>
          </a:bodyPr>
          <a:lstStyle/>
          <a:p>
            <a:r>
              <a:rPr lang="en-US" sz="4000" b="1" dirty="0">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B.Standard Gamble</a:t>
            </a:r>
            <a:br>
              <a:rPr lang="en-IQ" sz="4000" dirty="0">
                <a:effectLst/>
                <a:latin typeface="Calibri" panose="020F0502020204030204" pitchFamily="34" charset="0"/>
                <a:ea typeface="Times New Roman" panose="02020603050405020304" pitchFamily="18" charset="0"/>
                <a:cs typeface="Arial" panose="020B0604020202020204" pitchFamily="34" charset="0"/>
              </a:rPr>
            </a:br>
            <a:endParaRPr lang="en-IQ" sz="4000" dirty="0"/>
          </a:p>
        </p:txBody>
      </p:sp>
      <p:pic>
        <p:nvPicPr>
          <p:cNvPr id="4" name="Picture 4">
            <a:extLst>
              <a:ext uri="{FF2B5EF4-FFF2-40B4-BE49-F238E27FC236}">
                <a16:creationId xmlns:a16="http://schemas.microsoft.com/office/drawing/2014/main" id="{C9E8C20B-5BA6-F241-98FB-8566B9D608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6842"/>
            <a:ext cx="12192000" cy="5521158"/>
          </a:xfrm>
        </p:spPr>
      </p:pic>
    </p:spTree>
    <p:extLst>
      <p:ext uri="{BB962C8B-B14F-4D97-AF65-F5344CB8AC3E}">
        <p14:creationId xmlns:p14="http://schemas.microsoft.com/office/powerpoint/2010/main" val="140509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F2B8-ECB5-0047-9068-0EBC1AE8D2AE}"/>
              </a:ext>
            </a:extLst>
          </p:cNvPr>
          <p:cNvSpPr>
            <a:spLocks noGrp="1"/>
          </p:cNvSpPr>
          <p:nvPr>
            <p:ph type="title"/>
          </p:nvPr>
        </p:nvSpPr>
        <p:spPr/>
        <p:txBody>
          <a:bodyPr/>
          <a:lstStyle/>
          <a:p>
            <a:r>
              <a:rPr lang="en-US" b="1" dirty="0">
                <a:solidFill>
                  <a:schemeClr val="accent1"/>
                </a:solidFill>
              </a:rPr>
              <a:t>C.Time tradeoff</a:t>
            </a:r>
            <a:endParaRPr lang="en-IQ" b="1" dirty="0">
              <a:solidFill>
                <a:schemeClr val="accent1"/>
              </a:solidFill>
            </a:endParaRPr>
          </a:p>
        </p:txBody>
      </p:sp>
      <p:sp>
        <p:nvSpPr>
          <p:cNvPr id="3" name="Content Placeholder 2">
            <a:extLst>
              <a:ext uri="{FF2B5EF4-FFF2-40B4-BE49-F238E27FC236}">
                <a16:creationId xmlns:a16="http://schemas.microsoft.com/office/drawing/2014/main" id="{83B5FEB8-A820-B84E-A47E-4F1C133F1840}"/>
              </a:ext>
            </a:extLst>
          </p:cNvPr>
          <p:cNvSpPr>
            <a:spLocks noGrp="1"/>
          </p:cNvSpPr>
          <p:nvPr>
            <p:ph idx="1"/>
          </p:nvPr>
        </p:nvSpPr>
        <p:spPr/>
        <p:txBody>
          <a:bodyPr>
            <a:normAutofit/>
          </a:bodyPr>
          <a:lstStyle/>
          <a:p>
            <a:r>
              <a:rPr lang="en-US" dirty="0">
                <a:effectLst/>
                <a:latin typeface="Times New Roman" panose="02020603050405020304" pitchFamily="18" charset="0"/>
                <a:ea typeface="Times New Roman" panose="02020603050405020304" pitchFamily="18" charset="0"/>
              </a:rPr>
              <a:t>Alternative 1 is a certain disease state for a specific length of time (t), the life expectancy for a person with the disease, and then death.</a:t>
            </a:r>
          </a:p>
          <a:p>
            <a:r>
              <a:rPr lang="en-US" dirty="0">
                <a:effectLst/>
                <a:latin typeface="Times New Roman" panose="02020603050405020304" pitchFamily="18" charset="0"/>
                <a:ea typeface="Times New Roman" panose="02020603050405020304" pitchFamily="18" charset="0"/>
              </a:rPr>
              <a:t> Alternative 2 is being healthy for time x, which is less than t. </a:t>
            </a:r>
          </a:p>
          <a:p>
            <a:r>
              <a:rPr lang="en-US" dirty="0">
                <a:effectLst/>
                <a:latin typeface="Times New Roman" panose="02020603050405020304" pitchFamily="18" charset="0"/>
                <a:ea typeface="Times New Roman" panose="02020603050405020304" pitchFamily="18" charset="0"/>
              </a:rPr>
              <a:t>Time x is varied until the respondent is indifferent between the two alternatives.</a:t>
            </a:r>
          </a:p>
          <a:p>
            <a:r>
              <a:rPr lang="en-US" dirty="0">
                <a:effectLst/>
                <a:latin typeface="Times New Roman" panose="02020603050405020304" pitchFamily="18" charset="0"/>
                <a:ea typeface="Times New Roman" panose="02020603050405020304" pitchFamily="18" charset="0"/>
              </a:rPr>
              <a:t> The utility score for the health state is calculated as x divided by t. </a:t>
            </a:r>
            <a:endParaRPr lang="en-IQ" dirty="0"/>
          </a:p>
        </p:txBody>
      </p:sp>
    </p:spTree>
    <p:extLst>
      <p:ext uri="{BB962C8B-B14F-4D97-AF65-F5344CB8AC3E}">
        <p14:creationId xmlns:p14="http://schemas.microsoft.com/office/powerpoint/2010/main" val="172935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9E8D-BAD9-2343-AE40-690A65515BA4}"/>
              </a:ext>
            </a:extLst>
          </p:cNvPr>
          <p:cNvSpPr>
            <a:spLocks noGrp="1"/>
          </p:cNvSpPr>
          <p:nvPr>
            <p:ph type="title"/>
          </p:nvPr>
        </p:nvSpPr>
        <p:spPr/>
        <p:txBody>
          <a:bodyPr/>
          <a:lstStyle/>
          <a:p>
            <a:r>
              <a:rPr lang="en-US" sz="1800" b="1" dirty="0">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C. Time Tradeoff</a:t>
            </a:r>
            <a:br>
              <a:rPr lang="en-IQ" sz="1800" dirty="0">
                <a:effectLst/>
                <a:latin typeface="Calibri" panose="020F0502020204030204" pitchFamily="34" charset="0"/>
                <a:ea typeface="Times New Roman" panose="02020603050405020304" pitchFamily="18" charset="0"/>
                <a:cs typeface="Arial" panose="020B0604020202020204" pitchFamily="34" charset="0"/>
              </a:rPr>
            </a:br>
            <a:endParaRPr lang="en-IQ" dirty="0"/>
          </a:p>
        </p:txBody>
      </p:sp>
      <p:pic>
        <p:nvPicPr>
          <p:cNvPr id="4" name="Picture 4">
            <a:extLst>
              <a:ext uri="{FF2B5EF4-FFF2-40B4-BE49-F238E27FC236}">
                <a16:creationId xmlns:a16="http://schemas.microsoft.com/office/drawing/2014/main" id="{E8A63883-7C7F-7749-BE1E-D0B0C9344D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192000" cy="4542338"/>
          </a:xfrm>
        </p:spPr>
      </p:pic>
    </p:spTree>
    <p:extLst>
      <p:ext uri="{BB962C8B-B14F-4D97-AF65-F5344CB8AC3E}">
        <p14:creationId xmlns:p14="http://schemas.microsoft.com/office/powerpoint/2010/main" val="137543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6406A-A994-6945-8CC0-D3C8CFB8B169}"/>
              </a:ext>
            </a:extLst>
          </p:cNvPr>
          <p:cNvSpPr>
            <a:spLocks noGrp="1"/>
          </p:cNvSpPr>
          <p:nvPr>
            <p:ph idx="1"/>
          </p:nvPr>
        </p:nvSpPr>
        <p:spPr>
          <a:xfrm>
            <a:off x="838200" y="685132"/>
            <a:ext cx="10515600" cy="5491831"/>
          </a:xfrm>
        </p:spPr>
        <p:txBody>
          <a:bodyPr>
            <a:normAutofit/>
          </a:bodyPr>
          <a:lstStyle/>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For example, a person with a life expectancy of 40 years is given two options</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rPr>
              <a:t>Alternative 1 is having a chronic condition (e.g., kidney disease or diabetes) for 40 years, </a:t>
            </a:r>
          </a:p>
          <a:p>
            <a:r>
              <a:rPr lang="en-US" sz="2400" dirty="0">
                <a:effectLst/>
                <a:latin typeface="Times New Roman" panose="02020603050405020304" pitchFamily="18" charset="0"/>
                <a:ea typeface="Times New Roman" panose="02020603050405020304" pitchFamily="18" charset="0"/>
              </a:rPr>
              <a:t>Alternative 2 is being healthy (no disease) for 20 years followed by death. </a:t>
            </a:r>
          </a:p>
          <a:p>
            <a:r>
              <a:rPr lang="en-US" sz="2400" dirty="0">
                <a:effectLst/>
                <a:latin typeface="Times New Roman" panose="02020603050405020304" pitchFamily="18" charset="0"/>
                <a:ea typeface="Times New Roman" panose="02020603050405020304" pitchFamily="18" charset="0"/>
              </a:rPr>
              <a:t>If the person says he or she would rather have the disease for 40 years (t) than be healthy for 20 years, the number of years (x) in the healthy state is increased until the person is indifferent between the two alternatives. </a:t>
            </a:r>
          </a:p>
          <a:p>
            <a:r>
              <a:rPr lang="en-US" sz="2400" dirty="0">
                <a:effectLst/>
                <a:latin typeface="Times New Roman" panose="02020603050405020304" pitchFamily="18" charset="0"/>
                <a:ea typeface="Times New Roman" panose="02020603050405020304" pitchFamily="18" charset="0"/>
              </a:rPr>
              <a:t>If the person would rather be healthy for 20 years than have the disease for 40 years, the number of years (x) in the healthy state is decreased until the person is indifferent between the two alternatives. </a:t>
            </a:r>
          </a:p>
          <a:p>
            <a:r>
              <a:rPr lang="en-US" sz="2400" dirty="0">
                <a:effectLst/>
                <a:latin typeface="Times New Roman" panose="02020603050405020304" pitchFamily="18" charset="0"/>
                <a:ea typeface="Times New Roman" panose="02020603050405020304" pitchFamily="18" charset="0"/>
              </a:rPr>
              <a:t>Let us say that for a person who expects to live 40 more years, the person’s point of indifference is 30 years of health versus 40 years of kidney disease. The utility score would be x/ t = 30 / 40 or 0.75. </a:t>
            </a:r>
            <a:endParaRPr lang="en-IQ" sz="2400" dirty="0"/>
          </a:p>
        </p:txBody>
      </p:sp>
    </p:spTree>
    <p:extLst>
      <p:ext uri="{BB962C8B-B14F-4D97-AF65-F5344CB8AC3E}">
        <p14:creationId xmlns:p14="http://schemas.microsoft.com/office/powerpoint/2010/main" val="181887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98F2-9D87-4B42-811A-DB12AAD850F5}"/>
              </a:ext>
            </a:extLst>
          </p:cNvPr>
          <p:cNvSpPr>
            <a:spLocks noGrp="1"/>
          </p:cNvSpPr>
          <p:nvPr>
            <p:ph type="title"/>
          </p:nvPr>
        </p:nvSpPr>
        <p:spPr/>
        <p:txBody>
          <a:bodyPr/>
          <a:lstStyle/>
          <a:p>
            <a:r>
              <a:rPr lang="en-US" b="1" dirty="0">
                <a:solidFill>
                  <a:srgbClr val="C00000"/>
                </a:solidFill>
              </a:rPr>
              <a:t>Cost utility analysis</a:t>
            </a:r>
            <a:endParaRPr lang="en-IQ" b="1" dirty="0">
              <a:solidFill>
                <a:srgbClr val="C00000"/>
              </a:solidFill>
            </a:endParaRPr>
          </a:p>
        </p:txBody>
      </p:sp>
      <p:sp>
        <p:nvSpPr>
          <p:cNvPr id="3" name="Content Placeholder 2">
            <a:extLst>
              <a:ext uri="{FF2B5EF4-FFF2-40B4-BE49-F238E27FC236}">
                <a16:creationId xmlns:a16="http://schemas.microsoft.com/office/drawing/2014/main" id="{F82A42EB-000C-5C46-A049-A7EB16147072}"/>
              </a:ext>
            </a:extLst>
          </p:cNvPr>
          <p:cNvSpPr>
            <a:spLocks noGrp="1"/>
          </p:cNvSpPr>
          <p:nvPr>
            <p:ph idx="1"/>
          </p:nvPr>
        </p:nvSpPr>
        <p:spPr/>
        <p:txBody>
          <a:bodyPr>
            <a:normAutofit lnSpcReduction="10000"/>
          </a:bodyPr>
          <a:lstStyle/>
          <a:p>
            <a:r>
              <a:rPr lang="en-US" dirty="0"/>
              <a:t>Utility is the measurement of patient preference for a particular intervention in term of patient well being. </a:t>
            </a:r>
          </a:p>
          <a:p>
            <a:r>
              <a:rPr lang="en-US" dirty="0">
                <a:solidFill>
                  <a:srgbClr val="000000"/>
                </a:solidFill>
                <a:effectLst/>
                <a:ea typeface="Calibri" panose="020F0502020204030204" pitchFamily="34" charset="0"/>
                <a:cs typeface="Arial" panose="020B0604020202020204" pitchFamily="34" charset="0"/>
              </a:rPr>
              <a:t>The most commonly used outcome measure in this type of analysis: </a:t>
            </a:r>
            <a:r>
              <a:rPr lang="en-US" b="1" dirty="0">
                <a:solidFill>
                  <a:srgbClr val="000000"/>
                </a:solidFill>
                <a:effectLst/>
                <a:ea typeface="Calibri" panose="020F0502020204030204" pitchFamily="34" charset="0"/>
                <a:cs typeface="Arial" panose="020B0604020202020204" pitchFamily="34" charset="0"/>
              </a:rPr>
              <a:t>quality-adjusted life-years (QALYs) gained</a:t>
            </a:r>
            <a:r>
              <a:rPr lang="en-US" dirty="0">
                <a:solidFill>
                  <a:srgbClr val="000000"/>
                </a:solidFill>
                <a:effectLst/>
                <a:ea typeface="Calibri" panose="020F0502020204030204" pitchFamily="34" charset="0"/>
                <a:cs typeface="Arial" panose="020B0604020202020204" pitchFamily="34" charset="0"/>
              </a:rPr>
              <a:t>.</a:t>
            </a:r>
          </a:p>
          <a:p>
            <a:r>
              <a:rPr lang="en-IQ" dirty="0">
                <a:solidFill>
                  <a:srgbClr val="000000"/>
                </a:solidFill>
                <a:effectLst/>
                <a:ea typeface="Times New Roman" panose="02020603050405020304" pitchFamily="18" charset="0"/>
              </a:rPr>
              <a:t>A QALY combines survival periods (</a:t>
            </a:r>
            <a:r>
              <a:rPr lang="en-IQ" b="1" dirty="0">
                <a:solidFill>
                  <a:srgbClr val="000000"/>
                </a:solidFill>
                <a:effectLst/>
                <a:ea typeface="Times New Roman" panose="02020603050405020304" pitchFamily="18" charset="0"/>
              </a:rPr>
              <a:t>quantity of life</a:t>
            </a:r>
            <a:r>
              <a:rPr lang="en-IQ" dirty="0">
                <a:solidFill>
                  <a:srgbClr val="000000"/>
                </a:solidFill>
                <a:effectLst/>
                <a:ea typeface="Times New Roman" panose="02020603050405020304" pitchFamily="18" charset="0"/>
              </a:rPr>
              <a:t>) with health status valuations (</a:t>
            </a:r>
            <a:r>
              <a:rPr lang="en-IQ" b="1" dirty="0">
                <a:solidFill>
                  <a:srgbClr val="000000"/>
                </a:solidFill>
                <a:effectLst/>
                <a:ea typeface="Times New Roman" panose="02020603050405020304" pitchFamily="18" charset="0"/>
              </a:rPr>
              <a:t>quality of life) </a:t>
            </a:r>
            <a:r>
              <a:rPr lang="en-IQ" dirty="0">
                <a:solidFill>
                  <a:srgbClr val="000000"/>
                </a:solidFill>
                <a:effectLst/>
                <a:ea typeface="Times New Roman" panose="02020603050405020304" pitchFamily="18" charset="0"/>
              </a:rPr>
              <a:t>to provide a standard unit for measuring health gain.</a:t>
            </a:r>
            <a:r>
              <a:rPr lang="en-IQ" dirty="0">
                <a:effectLst/>
              </a:rPr>
              <a:t> </a:t>
            </a:r>
            <a:endParaRPr lang="en-US" dirty="0">
              <a:effectLst/>
            </a:endParaRPr>
          </a:p>
          <a:p>
            <a:endParaRPr lang="en-US" dirty="0">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Utility is an index which  ranges in range between 0 (representing death) and 1 (representing perfect health)</a:t>
            </a:r>
            <a:endParaRPr lang="en-IQ" dirty="0">
              <a:effectLst/>
              <a:ea typeface="Calibri" panose="020F0502020204030204" pitchFamily="34" charset="0"/>
              <a:cs typeface="Arial" panose="020B0604020202020204" pitchFamily="34" charset="0"/>
            </a:endParaRPr>
          </a:p>
          <a:p>
            <a:endParaRPr lang="en-IQ" dirty="0"/>
          </a:p>
        </p:txBody>
      </p:sp>
    </p:spTree>
    <p:extLst>
      <p:ext uri="{BB962C8B-B14F-4D97-AF65-F5344CB8AC3E}">
        <p14:creationId xmlns:p14="http://schemas.microsoft.com/office/powerpoint/2010/main" val="7658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69FB-E5D6-0540-B8EA-18C9B60A7B22}"/>
              </a:ext>
            </a:extLst>
          </p:cNvPr>
          <p:cNvSpPr>
            <a:spLocks noGrp="1"/>
          </p:cNvSpPr>
          <p:nvPr>
            <p:ph type="title"/>
          </p:nvPr>
        </p:nvSpPr>
        <p:spPr/>
        <p:txBody>
          <a:bodyPr>
            <a:normAutofit/>
          </a:bodyPr>
          <a:lstStyle/>
          <a:p>
            <a:r>
              <a:rPr lang="en-US" sz="40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Comparisons of the Three Methods</a:t>
            </a:r>
            <a:br>
              <a:rPr lang="en-IQ" sz="4000" dirty="0">
                <a:effectLst/>
                <a:latin typeface="Calibri" panose="020F0502020204030204" pitchFamily="34" charset="0"/>
                <a:ea typeface="Times New Roman" panose="02020603050405020304" pitchFamily="18" charset="0"/>
                <a:cs typeface="Arial" panose="020B0604020202020204" pitchFamily="34" charset="0"/>
              </a:rPr>
            </a:br>
            <a:endParaRPr lang="en-IQ" sz="4000" dirty="0"/>
          </a:p>
        </p:txBody>
      </p:sp>
      <p:sp>
        <p:nvSpPr>
          <p:cNvPr id="3" name="Content Placeholder 2">
            <a:extLst>
              <a:ext uri="{FF2B5EF4-FFF2-40B4-BE49-F238E27FC236}">
                <a16:creationId xmlns:a16="http://schemas.microsoft.com/office/drawing/2014/main" id="{74185FC6-2BA7-2743-9CFB-00EAF944ED67}"/>
              </a:ext>
            </a:extLst>
          </p:cNvPr>
          <p:cNvSpPr>
            <a:spLocks noGrp="1"/>
          </p:cNvSpPr>
          <p:nvPr>
            <p:ph idx="1"/>
          </p:nvPr>
        </p:nvSpPr>
        <p:spPr/>
        <p:txBody>
          <a:bodyPr/>
          <a:lstStyle/>
          <a:p>
            <a:r>
              <a:rPr lang="en-US" sz="24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advantage of using the RS method to determine utilities is that</a:t>
            </a:r>
            <a:endParaRPr lang="en-IQ" sz="24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1. many disease states or conditions can be described to each subject</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2. can be conducted via a questionnaire without face-to-face interaction. </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3. it is less cognitively demanding than the other two methods. </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disadvantage of using the RS method is that:</a:t>
            </a:r>
            <a:endParaRPr lang="en-IQ" sz="24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 1.it does not incorporate time into the utility score as easily as the other two methods. </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2.It also may be biased in that people do not tend to cluster their values at the extreme ends of the scale.  </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34299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3E0AF-0120-094F-B325-FD0A61017045}"/>
              </a:ext>
            </a:extLst>
          </p:cNvPr>
          <p:cNvSpPr>
            <a:spLocks noGrp="1"/>
          </p:cNvSpPr>
          <p:nvPr>
            <p:ph idx="1"/>
          </p:nvPr>
        </p:nvSpPr>
        <p:spPr>
          <a:xfrm>
            <a:off x="838200" y="885658"/>
            <a:ext cx="10515600" cy="5291305"/>
          </a:xfrm>
        </p:spPr>
        <p:txBody>
          <a:bodyPr/>
          <a:lstStyle/>
          <a:p>
            <a:r>
              <a:rPr lang="en-US" sz="24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advantage of using the SG method is that </a:t>
            </a:r>
            <a:endParaRPr lang="en-IQ" sz="24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1.it is the “gold standard” and based on economic theory. </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Disadvantages of SG</a:t>
            </a:r>
            <a:r>
              <a:rPr lang="en-US" sz="2400" b="1" dirty="0">
                <a:solidFill>
                  <a:srgbClr val="538135"/>
                </a:solidFill>
                <a:effectLst/>
                <a:latin typeface="Times New Roman" panose="02020603050405020304" pitchFamily="18" charset="0"/>
                <a:ea typeface="Calibri" panose="020F0502020204030204" pitchFamily="34" charset="0"/>
                <a:cs typeface="Arial" panose="020B0604020202020204" pitchFamily="34" charset="0"/>
              </a:rPr>
              <a:t> </a:t>
            </a:r>
            <a:endParaRPr lang="en-IQ" sz="24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1.</a:t>
            </a: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people have difficulty understanding probabilities</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2.subjects need to answer repeated questions,</a:t>
            </a: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influenced by how the questions are phrased or presented.</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It is time consuming</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4. this is better administered in a face-to-face setting, or through an iterative process, which takes more resources than a self-administered questionnaire.</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5. </a:t>
            </a: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treatment of most chronic diseases does not approximate the gamble.</a:t>
            </a:r>
            <a:endParaRPr lang="en-IQ"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23182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93377-A04E-4E4F-8364-B6CD3146F6C4}"/>
              </a:ext>
            </a:extLst>
          </p:cNvPr>
          <p:cNvSpPr>
            <a:spLocks noGrp="1"/>
          </p:cNvSpPr>
          <p:nvPr>
            <p:ph idx="1"/>
          </p:nvPr>
        </p:nvSpPr>
        <p:spPr>
          <a:xfrm>
            <a:off x="838200" y="1153026"/>
            <a:ext cx="10515600" cy="5023937"/>
          </a:xfrm>
        </p:spPr>
        <p:txBody>
          <a:bodyPr/>
          <a:lstStyle/>
          <a:p>
            <a:r>
              <a:rPr lang="en-US"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advantages of the TTO method are that </a:t>
            </a:r>
            <a:endParaRPr lang="en-IQ" b="1"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1.it is more adaptable to diseases states than the SG, and it incorporates the time in the disease state or condition more easily than the RS.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b="1" dirty="0">
                <a:solidFill>
                  <a:schemeClr val="accent6">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The Disadvantages of TTO</a:t>
            </a:r>
            <a:endParaRPr lang="en-IQ" b="1" dirty="0">
              <a:solidFill>
                <a:schemeClr val="accent6">
                  <a:lumMod val="75000"/>
                </a:schemeClr>
              </a:solidFill>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1. It is time consuming ,subjects need to answer repeated questions because the time in a healthy state varies depending on the subject’s previous answers</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 2.require face-to-face administration or an iterative process </a:t>
            </a:r>
            <a:endParaRPr lang="en-IQ" dirty="0">
              <a:effectLst/>
              <a:latin typeface="Calibri" panose="020F0502020204030204" pitchFamily="34" charset="0"/>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184356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02C8-171F-854C-8C2F-88994CC3F2DD}"/>
              </a:ext>
            </a:extLst>
          </p:cNvPr>
          <p:cNvSpPr>
            <a:spLocks noGrp="1"/>
          </p:cNvSpPr>
          <p:nvPr>
            <p:ph type="title"/>
          </p:nvPr>
        </p:nvSpPr>
        <p:spPr/>
        <p:txBody>
          <a:bodyPr>
            <a:normAutofit/>
          </a:bodyPr>
          <a:lstStyle/>
          <a:p>
            <a:r>
              <a:rPr lang="en-US" sz="4000" b="1" dirty="0">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2. Indirect elicitation method:</a:t>
            </a:r>
            <a:br>
              <a:rPr lang="en-IQ" sz="4000" dirty="0">
                <a:effectLst/>
                <a:latin typeface="Calibri" panose="020F0502020204030204" pitchFamily="34" charset="0"/>
                <a:ea typeface="Times New Roman" panose="02020603050405020304" pitchFamily="18" charset="0"/>
                <a:cs typeface="Arial" panose="020B0604020202020204" pitchFamily="34" charset="0"/>
              </a:rPr>
            </a:br>
            <a:endParaRPr lang="en-IQ" sz="4000" dirty="0"/>
          </a:p>
        </p:txBody>
      </p:sp>
      <p:sp>
        <p:nvSpPr>
          <p:cNvPr id="3" name="Content Placeholder 2">
            <a:extLst>
              <a:ext uri="{FF2B5EF4-FFF2-40B4-BE49-F238E27FC236}">
                <a16:creationId xmlns:a16="http://schemas.microsoft.com/office/drawing/2014/main" id="{0B5CD493-4BE5-094B-BCBB-796A83FF2662}"/>
              </a:ext>
            </a:extLst>
          </p:cNvPr>
          <p:cNvSpPr>
            <a:spLocks noGrp="1"/>
          </p:cNvSpPr>
          <p:nvPr>
            <p:ph idx="1"/>
          </p:nvPr>
        </p:nvSpPr>
        <p:spPr/>
        <p:txBody>
          <a:bodyPr>
            <a:normAutofit fontScale="55000" lnSpcReduction="20000"/>
          </a:bodyPr>
          <a:lstStyle/>
          <a:p>
            <a:r>
              <a:rPr lang="en-US" sz="4500" b="1" dirty="0">
                <a:solidFill>
                  <a:srgbClr val="4472C4"/>
                </a:solidFill>
                <a:effectLst/>
                <a:ea typeface="Calibri" panose="020F0502020204030204" pitchFamily="34" charset="0"/>
                <a:cs typeface="Arial" panose="020B0604020202020204" pitchFamily="34" charset="0"/>
              </a:rPr>
              <a:t>Generic measures</a:t>
            </a:r>
            <a:r>
              <a:rPr lang="en-US" sz="4500" dirty="0">
                <a:solidFill>
                  <a:srgbClr val="000000"/>
                </a:solidFill>
                <a:effectLst/>
                <a:ea typeface="Calibri" panose="020F0502020204030204" pitchFamily="34" charset="0"/>
                <a:cs typeface="Arial" panose="020B0604020202020204" pitchFamily="34" charset="0"/>
              </a:rPr>
              <a:t>:are more useful when looking at groups of patients who may have different illnesses, and can be used to compare outcomes in different patient groups. One of the most widely used is the Short Form (SF)-36 health survey. This looks at:</a:t>
            </a:r>
            <a:endParaRPr lang="en-IQ" sz="4500" dirty="0">
              <a:effectLst/>
              <a:ea typeface="Times New Roman" panose="02020603050405020304" pitchFamily="18" charset="0"/>
              <a:cs typeface="Arial" panose="020B0604020202020204" pitchFamily="34" charset="0"/>
            </a:endParaRPr>
          </a:p>
          <a:p>
            <a:r>
              <a:rPr lang="en-US" sz="4500" dirty="0">
                <a:solidFill>
                  <a:srgbClr val="000000"/>
                </a:solidFill>
                <a:effectLst/>
                <a:ea typeface="Calibri" panose="020F0502020204030204" pitchFamily="34" charset="0"/>
                <a:cs typeface="SymbolMT"/>
              </a:rPr>
              <a:t>•</a:t>
            </a:r>
            <a:r>
              <a:rPr lang="en-US" sz="4500" dirty="0">
                <a:solidFill>
                  <a:srgbClr val="000000"/>
                </a:solidFill>
                <a:effectLst/>
                <a:ea typeface="Calibri" panose="020F0502020204030204" pitchFamily="34" charset="0"/>
                <a:cs typeface="Arial" panose="020B0604020202020204" pitchFamily="34" charset="0"/>
              </a:rPr>
              <a:t> Physical functioning</a:t>
            </a:r>
            <a:endParaRPr lang="en-IQ" sz="4500" dirty="0">
              <a:effectLst/>
              <a:ea typeface="Times New Roman" panose="02020603050405020304" pitchFamily="18" charset="0"/>
              <a:cs typeface="Arial" panose="020B0604020202020204" pitchFamily="34" charset="0"/>
            </a:endParaRPr>
          </a:p>
          <a:p>
            <a:r>
              <a:rPr lang="en-US" sz="4500" dirty="0">
                <a:solidFill>
                  <a:srgbClr val="000000"/>
                </a:solidFill>
                <a:effectLst/>
                <a:ea typeface="Calibri" panose="020F0502020204030204" pitchFamily="34" charset="0"/>
                <a:cs typeface="SymbolMT"/>
              </a:rPr>
              <a:t>•</a:t>
            </a:r>
            <a:r>
              <a:rPr lang="en-US" sz="4500" dirty="0">
                <a:solidFill>
                  <a:srgbClr val="000000"/>
                </a:solidFill>
                <a:effectLst/>
                <a:ea typeface="Calibri" panose="020F0502020204030204" pitchFamily="34" charset="0"/>
                <a:cs typeface="Arial" panose="020B0604020202020204" pitchFamily="34" charset="0"/>
              </a:rPr>
              <a:t> Physical role</a:t>
            </a:r>
            <a:endParaRPr lang="en-IQ" sz="4500" dirty="0">
              <a:effectLst/>
              <a:ea typeface="Times New Roman" panose="02020603050405020304" pitchFamily="18" charset="0"/>
              <a:cs typeface="Arial" panose="020B0604020202020204" pitchFamily="34" charset="0"/>
            </a:endParaRPr>
          </a:p>
          <a:p>
            <a:r>
              <a:rPr lang="en-US" sz="4500" dirty="0">
                <a:solidFill>
                  <a:srgbClr val="000000"/>
                </a:solidFill>
                <a:effectLst/>
                <a:ea typeface="Calibri" panose="020F0502020204030204" pitchFamily="34" charset="0"/>
                <a:cs typeface="SymbolMT"/>
              </a:rPr>
              <a:t>•</a:t>
            </a:r>
            <a:r>
              <a:rPr lang="en-US" sz="4500" dirty="0">
                <a:solidFill>
                  <a:srgbClr val="000000"/>
                </a:solidFill>
                <a:effectLst/>
                <a:ea typeface="Calibri" panose="020F0502020204030204" pitchFamily="34" charset="0"/>
                <a:cs typeface="Arial" panose="020B0604020202020204" pitchFamily="34" charset="0"/>
              </a:rPr>
              <a:t> Bodily pain</a:t>
            </a:r>
            <a:endParaRPr lang="en-IQ" sz="4500" dirty="0">
              <a:effectLst/>
              <a:ea typeface="Times New Roman" panose="02020603050405020304" pitchFamily="18" charset="0"/>
              <a:cs typeface="Arial" panose="020B0604020202020204" pitchFamily="34" charset="0"/>
            </a:endParaRPr>
          </a:p>
          <a:p>
            <a:r>
              <a:rPr lang="en-US" sz="4500" dirty="0">
                <a:solidFill>
                  <a:srgbClr val="000000"/>
                </a:solidFill>
                <a:effectLst/>
                <a:ea typeface="Calibri" panose="020F0502020204030204" pitchFamily="34" charset="0"/>
                <a:cs typeface="SymbolMT"/>
              </a:rPr>
              <a:t>•</a:t>
            </a:r>
            <a:r>
              <a:rPr lang="en-US" sz="4500" dirty="0">
                <a:solidFill>
                  <a:srgbClr val="000000"/>
                </a:solidFill>
                <a:effectLst/>
                <a:ea typeface="Calibri" panose="020F0502020204030204" pitchFamily="34" charset="0"/>
                <a:cs typeface="Arial" panose="020B0604020202020204" pitchFamily="34" charset="0"/>
              </a:rPr>
              <a:t> General health</a:t>
            </a:r>
            <a:endParaRPr lang="en-IQ" sz="4500" dirty="0">
              <a:effectLst/>
              <a:ea typeface="Times New Roman" panose="02020603050405020304" pitchFamily="18" charset="0"/>
              <a:cs typeface="Arial" panose="020B0604020202020204" pitchFamily="34" charset="0"/>
            </a:endParaRPr>
          </a:p>
          <a:p>
            <a:r>
              <a:rPr lang="en-US" sz="4500" dirty="0">
                <a:solidFill>
                  <a:srgbClr val="000000"/>
                </a:solidFill>
                <a:effectLst/>
                <a:ea typeface="Calibri" panose="020F0502020204030204" pitchFamily="34" charset="0"/>
                <a:cs typeface="SymbolMT"/>
              </a:rPr>
              <a:t>•</a:t>
            </a:r>
            <a:r>
              <a:rPr lang="en-US" sz="4500" dirty="0">
                <a:solidFill>
                  <a:srgbClr val="000000"/>
                </a:solidFill>
                <a:effectLst/>
                <a:ea typeface="Calibri" panose="020F0502020204030204" pitchFamily="34" charset="0"/>
                <a:cs typeface="Arial" panose="020B0604020202020204" pitchFamily="34" charset="0"/>
              </a:rPr>
              <a:t> Vitality</a:t>
            </a:r>
            <a:endParaRPr lang="en-IQ" sz="4500" dirty="0">
              <a:effectLst/>
              <a:ea typeface="Times New Roman" panose="02020603050405020304" pitchFamily="18" charset="0"/>
              <a:cs typeface="Arial" panose="020B0604020202020204" pitchFamily="34" charset="0"/>
            </a:endParaRPr>
          </a:p>
          <a:p>
            <a:r>
              <a:rPr lang="en-US" sz="4500" dirty="0">
                <a:solidFill>
                  <a:srgbClr val="000000"/>
                </a:solidFill>
                <a:effectLst/>
                <a:ea typeface="Calibri" panose="020F0502020204030204" pitchFamily="34" charset="0"/>
                <a:cs typeface="SymbolMT"/>
              </a:rPr>
              <a:t>•</a:t>
            </a:r>
            <a:r>
              <a:rPr lang="en-US" sz="4500" dirty="0">
                <a:solidFill>
                  <a:srgbClr val="000000"/>
                </a:solidFill>
                <a:effectLst/>
                <a:ea typeface="Calibri" panose="020F0502020204030204" pitchFamily="34" charset="0"/>
                <a:cs typeface="Arial" panose="020B0604020202020204" pitchFamily="34" charset="0"/>
              </a:rPr>
              <a:t> Social functioning</a:t>
            </a:r>
            <a:endParaRPr lang="en-IQ" sz="4500" dirty="0">
              <a:effectLst/>
              <a:ea typeface="Times New Roman" panose="02020603050405020304" pitchFamily="18" charset="0"/>
              <a:cs typeface="Arial" panose="020B0604020202020204" pitchFamily="34" charset="0"/>
            </a:endParaRPr>
          </a:p>
          <a:p>
            <a:r>
              <a:rPr lang="en-US" sz="4500" dirty="0">
                <a:solidFill>
                  <a:srgbClr val="000000"/>
                </a:solidFill>
                <a:effectLst/>
                <a:ea typeface="Calibri" panose="020F0502020204030204" pitchFamily="34" charset="0"/>
                <a:cs typeface="SymbolMT"/>
              </a:rPr>
              <a:t>•</a:t>
            </a:r>
            <a:r>
              <a:rPr lang="en-US" sz="4500" dirty="0">
                <a:solidFill>
                  <a:srgbClr val="000000"/>
                </a:solidFill>
                <a:effectLst/>
                <a:ea typeface="Calibri" panose="020F0502020204030204" pitchFamily="34" charset="0"/>
                <a:cs typeface="Arial" panose="020B0604020202020204" pitchFamily="34" charset="0"/>
              </a:rPr>
              <a:t> Emotional role</a:t>
            </a:r>
            <a:endParaRPr lang="en-IQ" sz="4500" dirty="0">
              <a:effectLst/>
              <a:ea typeface="Times New Roman" panose="02020603050405020304" pitchFamily="18" charset="0"/>
              <a:cs typeface="Arial" panose="020B0604020202020204" pitchFamily="34" charset="0"/>
            </a:endParaRPr>
          </a:p>
          <a:p>
            <a:r>
              <a:rPr lang="en-US" sz="4500" dirty="0">
                <a:solidFill>
                  <a:srgbClr val="000000"/>
                </a:solidFill>
                <a:effectLst/>
                <a:ea typeface="Calibri" panose="020F0502020204030204" pitchFamily="34" charset="0"/>
                <a:cs typeface="SymbolMT"/>
              </a:rPr>
              <a:t>•</a:t>
            </a:r>
            <a:r>
              <a:rPr lang="en-US" sz="4500" dirty="0">
                <a:solidFill>
                  <a:srgbClr val="000000"/>
                </a:solidFill>
                <a:effectLst/>
                <a:ea typeface="Calibri" panose="020F0502020204030204" pitchFamily="34" charset="0"/>
                <a:cs typeface="Arial" panose="020B0604020202020204" pitchFamily="34" charset="0"/>
              </a:rPr>
              <a:t> Mental health.</a:t>
            </a:r>
            <a:endParaRPr lang="en-IQ" sz="4500" dirty="0">
              <a:effectLst/>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2802333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B5FBA9-92D8-274D-AA77-5BE0F50ED1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00920"/>
          </a:xfrm>
          <a:prstGeom prst="rect">
            <a:avLst/>
          </a:prstGeom>
          <a:noFill/>
          <a:ln>
            <a:noFill/>
          </a:ln>
        </p:spPr>
      </p:pic>
    </p:spTree>
    <p:extLst>
      <p:ext uri="{BB962C8B-B14F-4D97-AF65-F5344CB8AC3E}">
        <p14:creationId xmlns:p14="http://schemas.microsoft.com/office/powerpoint/2010/main" val="356990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8996-B6B7-EE42-A71D-F3621DF5C6D3}"/>
              </a:ext>
            </a:extLst>
          </p:cNvPr>
          <p:cNvSpPr>
            <a:spLocks noGrp="1"/>
          </p:cNvSpPr>
          <p:nvPr>
            <p:ph type="title"/>
          </p:nvPr>
        </p:nvSpPr>
        <p:spPr/>
        <p:txBody>
          <a:bodyPr>
            <a:normAutofit/>
          </a:bodyPr>
          <a:lstStyle/>
          <a:p>
            <a:r>
              <a:rPr lang="en-US" sz="4000" b="1" dirty="0" err="1">
                <a:solidFill>
                  <a:srgbClr val="4472C4"/>
                </a:solidFill>
                <a:effectLst/>
                <a:latin typeface="Times New Roman" panose="02020603050405020304" pitchFamily="18" charset="0"/>
                <a:ea typeface="Calibri" panose="020F0502020204030204" pitchFamily="34" charset="0"/>
                <a:cs typeface="Arial" panose="020B0604020202020204" pitchFamily="34" charset="0"/>
              </a:rPr>
              <a:t>Euroqol</a:t>
            </a:r>
            <a:r>
              <a:rPr lang="en-US" sz="4000" b="1" dirty="0">
                <a:solidFill>
                  <a:srgbClr val="4472C4"/>
                </a:solidFill>
                <a:effectLst/>
                <a:latin typeface="Times New Roman" panose="02020603050405020304" pitchFamily="18" charset="0"/>
                <a:ea typeface="Calibri" panose="020F0502020204030204" pitchFamily="34" charset="0"/>
                <a:cs typeface="Arial" panose="020B0604020202020204" pitchFamily="34" charset="0"/>
              </a:rPr>
              <a:t> (EQ-5D)</a:t>
            </a:r>
            <a:br>
              <a:rPr lang="en-IQ" sz="4000" dirty="0">
                <a:effectLst/>
                <a:latin typeface="Calibri" panose="020F0502020204030204" pitchFamily="34" charset="0"/>
                <a:ea typeface="Times New Roman" panose="02020603050405020304" pitchFamily="18" charset="0"/>
                <a:cs typeface="Arial" panose="020B0604020202020204" pitchFamily="34" charset="0"/>
              </a:rPr>
            </a:br>
            <a:endParaRPr lang="en-IQ" sz="4000" dirty="0"/>
          </a:p>
        </p:txBody>
      </p:sp>
      <p:sp>
        <p:nvSpPr>
          <p:cNvPr id="3" name="Content Placeholder 2">
            <a:extLst>
              <a:ext uri="{FF2B5EF4-FFF2-40B4-BE49-F238E27FC236}">
                <a16:creationId xmlns:a16="http://schemas.microsoft.com/office/drawing/2014/main" id="{444E8ABF-FE9D-3648-B7C1-975EE2AC14A4}"/>
              </a:ext>
            </a:extLst>
          </p:cNvPr>
          <p:cNvSpPr>
            <a:spLocks noGrp="1"/>
          </p:cNvSpPr>
          <p:nvPr>
            <p:ph idx="1"/>
          </p:nvPr>
        </p:nvSpPr>
        <p:spPr/>
        <p:txBody>
          <a:bodyPr>
            <a:normAutofit/>
          </a:bodyPr>
          <a:lstStyle/>
          <a:p>
            <a:r>
              <a:rPr lang="en-US" dirty="0">
                <a:solidFill>
                  <a:srgbClr val="000000"/>
                </a:solidFill>
                <a:effectLst/>
                <a:latin typeface="Times New Roman" panose="02020603050405020304" pitchFamily="18" charset="0"/>
                <a:ea typeface="Calibri" panose="020F0502020204030204" pitchFamily="34" charset="0"/>
              </a:rPr>
              <a:t>EQ-5D has five dimensions: mobility, self-care, usual activities, pain/ discomfort and anxiety/depression. There are three levels per dimension and respondents/patients describe themselves within this system.</a:t>
            </a:r>
            <a:r>
              <a:rPr lang="en-IQ" dirty="0">
                <a:effectLst/>
              </a:rPr>
              <a:t> </a:t>
            </a:r>
            <a:endParaRPr lang="en-IQ" dirty="0"/>
          </a:p>
        </p:txBody>
      </p:sp>
    </p:spTree>
    <p:extLst>
      <p:ext uri="{BB962C8B-B14F-4D97-AF65-F5344CB8AC3E}">
        <p14:creationId xmlns:p14="http://schemas.microsoft.com/office/powerpoint/2010/main" val="796415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A9393A-73E0-8044-A440-1390F95165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205795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56134D-7933-1C48-8695-9C7DC6BA1C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955132"/>
            <a:ext cx="11196053" cy="3425657"/>
          </a:xfrm>
          <a:prstGeom prst="rect">
            <a:avLst/>
          </a:prstGeom>
          <a:noFill/>
          <a:ln>
            <a:noFill/>
          </a:ln>
        </p:spPr>
      </p:pic>
    </p:spTree>
    <p:extLst>
      <p:ext uri="{BB962C8B-B14F-4D97-AF65-F5344CB8AC3E}">
        <p14:creationId xmlns:p14="http://schemas.microsoft.com/office/powerpoint/2010/main" val="70956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00FD-FACB-824C-8477-7B8E003D68EF}"/>
              </a:ext>
            </a:extLst>
          </p:cNvPr>
          <p:cNvSpPr>
            <a:spLocks noGrp="1"/>
          </p:cNvSpPr>
          <p:nvPr>
            <p:ph type="title"/>
          </p:nvPr>
        </p:nvSpPr>
        <p:spPr/>
        <p:txBody>
          <a:bodyPr>
            <a:normAutofit fontScale="90000"/>
          </a:bodyPr>
          <a:lstStyle/>
          <a:p>
            <a:br>
              <a:rPr lang="en-US" sz="4000" b="1" dirty="0">
                <a:solidFill>
                  <a:srgbClr val="7030A0"/>
                </a:solidFill>
                <a:effectLst/>
                <a:latin typeface="+mn-lt"/>
                <a:ea typeface="Times New Roman" panose="02020603050405020304" pitchFamily="18" charset="0"/>
                <a:cs typeface="Arial" panose="020B0604020202020204" pitchFamily="34" charset="0"/>
              </a:rPr>
            </a:br>
            <a:r>
              <a:rPr lang="en-US" sz="4000" b="1" dirty="0">
                <a:solidFill>
                  <a:srgbClr val="7030A0"/>
                </a:solidFill>
                <a:effectLst/>
                <a:latin typeface="+mn-lt"/>
                <a:ea typeface="Times New Roman" panose="02020603050405020304" pitchFamily="18" charset="0"/>
                <a:cs typeface="Arial" panose="020B0604020202020204" pitchFamily="34" charset="0"/>
              </a:rPr>
              <a:t>The advantage of a CUA</a:t>
            </a:r>
            <a:br>
              <a:rPr lang="en-IQ" sz="4000" dirty="0">
                <a:effectLst/>
                <a:latin typeface="+mn-lt"/>
                <a:ea typeface="Times New Roman" panose="02020603050405020304" pitchFamily="18" charset="0"/>
                <a:cs typeface="Arial" panose="020B0604020202020204" pitchFamily="34" charset="0"/>
              </a:rPr>
            </a:br>
            <a:endParaRPr lang="en-IQ" sz="4000" dirty="0">
              <a:latin typeface="+mn-lt"/>
            </a:endParaRPr>
          </a:p>
        </p:txBody>
      </p:sp>
      <p:sp>
        <p:nvSpPr>
          <p:cNvPr id="3" name="Content Placeholder 2">
            <a:extLst>
              <a:ext uri="{FF2B5EF4-FFF2-40B4-BE49-F238E27FC236}">
                <a16:creationId xmlns:a16="http://schemas.microsoft.com/office/drawing/2014/main" id="{09441B17-C618-9A49-9F99-A34436B1C0DA}"/>
              </a:ext>
            </a:extLst>
          </p:cNvPr>
          <p:cNvSpPr>
            <a:spLocks noGrp="1"/>
          </p:cNvSpPr>
          <p:nvPr>
            <p:ph idx="1"/>
          </p:nvPr>
        </p:nvSpPr>
        <p:spPr/>
        <p:txBody>
          <a:bodyPr/>
          <a:lstStyle/>
          <a:p>
            <a:r>
              <a:rPr lang="en-US" sz="3200" b="1" dirty="0">
                <a:effectLst/>
                <a:ea typeface="Times New Roman" panose="02020603050405020304" pitchFamily="18" charset="0"/>
                <a:cs typeface="Arial" panose="020B0604020202020204" pitchFamily="34" charset="0"/>
              </a:rPr>
              <a:t>1.</a:t>
            </a:r>
            <a:r>
              <a:rPr lang="en-US" sz="3200" dirty="0">
                <a:effectLst/>
                <a:ea typeface="Times New Roman" panose="02020603050405020304" pitchFamily="18" charset="0"/>
                <a:cs typeface="Arial" panose="020B0604020202020204" pitchFamily="34" charset="0"/>
              </a:rPr>
              <a:t> different types of health outcomes and diseases with multiple outcomes of interest can be compared (unlike in CEA).</a:t>
            </a:r>
            <a:endParaRPr lang="en-IQ" sz="3200" dirty="0">
              <a:effectLst/>
              <a:ea typeface="Times New Roman" panose="02020603050405020304" pitchFamily="18" charset="0"/>
              <a:cs typeface="Arial" panose="020B0604020202020204" pitchFamily="34" charset="0"/>
            </a:endParaRPr>
          </a:p>
          <a:p>
            <a:r>
              <a:rPr lang="en-US" sz="3200" b="1" dirty="0">
                <a:effectLst/>
                <a:ea typeface="Times New Roman" panose="02020603050405020304" pitchFamily="18" charset="0"/>
                <a:cs typeface="Arial" panose="020B0604020202020204" pitchFamily="34" charset="0"/>
              </a:rPr>
              <a:t>2.</a:t>
            </a:r>
            <a:r>
              <a:rPr lang="en-US" sz="3200" dirty="0">
                <a:effectLst/>
                <a:ea typeface="Times New Roman" panose="02020603050405020304" pitchFamily="18" charset="0"/>
                <a:cs typeface="Arial" panose="020B0604020202020204" pitchFamily="34" charset="0"/>
              </a:rPr>
              <a:t> using one common unit such as the QALY. </a:t>
            </a:r>
            <a:endParaRPr lang="en-IQ" sz="3200" dirty="0">
              <a:effectLst/>
              <a:ea typeface="Times New Roman" panose="02020603050405020304" pitchFamily="18" charset="0"/>
              <a:cs typeface="Arial" panose="020B0604020202020204" pitchFamily="34" charset="0"/>
            </a:endParaRPr>
          </a:p>
          <a:p>
            <a:r>
              <a:rPr lang="en-US" sz="3200" b="1" dirty="0">
                <a:effectLst/>
                <a:ea typeface="Times New Roman" panose="02020603050405020304" pitchFamily="18" charset="0"/>
                <a:cs typeface="Arial" panose="020B0604020202020204" pitchFamily="34" charset="0"/>
              </a:rPr>
              <a:t>3.</a:t>
            </a:r>
            <a:r>
              <a:rPr lang="en-US" sz="3200" dirty="0">
                <a:effectLst/>
                <a:ea typeface="Times New Roman" panose="02020603050405020304" pitchFamily="18" charset="0"/>
                <a:cs typeface="Arial" panose="020B0604020202020204" pitchFamily="34" charset="0"/>
              </a:rPr>
              <a:t>CUA incorporates morbidity and mortality into this one common unit without having to determine or estimate the monetary value of these health outcomes (unlike CBA). </a:t>
            </a:r>
            <a:endParaRPr lang="en-IQ" sz="3200" dirty="0">
              <a:effectLst/>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178138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E732-69E2-F94A-BEC2-9F0649FBF254}"/>
              </a:ext>
            </a:extLst>
          </p:cNvPr>
          <p:cNvSpPr>
            <a:spLocks noGrp="1"/>
          </p:cNvSpPr>
          <p:nvPr>
            <p:ph type="title"/>
          </p:nvPr>
        </p:nvSpPr>
        <p:spPr/>
        <p:txBody>
          <a:bodyPr>
            <a:normAutofit/>
          </a:bodyPr>
          <a:lstStyle/>
          <a:p>
            <a:r>
              <a:rPr lang="en-US" sz="3200" b="1" dirty="0">
                <a:solidFill>
                  <a:srgbClr val="7030A0"/>
                </a:solidFill>
                <a:effectLst/>
                <a:latin typeface="+mn-lt"/>
                <a:ea typeface="Times New Roman" panose="02020603050405020304" pitchFamily="18" charset="0"/>
              </a:rPr>
              <a:t>The disadvantage of CUA</a:t>
            </a:r>
            <a:r>
              <a:rPr lang="en-IQ" sz="3200" dirty="0">
                <a:effectLst/>
                <a:latin typeface="+mn-lt"/>
              </a:rPr>
              <a:t> </a:t>
            </a:r>
            <a:endParaRPr lang="en-IQ" sz="3200" dirty="0">
              <a:latin typeface="+mn-lt"/>
            </a:endParaRPr>
          </a:p>
        </p:txBody>
      </p:sp>
      <p:sp>
        <p:nvSpPr>
          <p:cNvPr id="3" name="Content Placeholder 2">
            <a:extLst>
              <a:ext uri="{FF2B5EF4-FFF2-40B4-BE49-F238E27FC236}">
                <a16:creationId xmlns:a16="http://schemas.microsoft.com/office/drawing/2014/main" id="{F83134FF-DD29-2044-8F5A-38D2C5BCA3B4}"/>
              </a:ext>
            </a:extLst>
          </p:cNvPr>
          <p:cNvSpPr>
            <a:spLocks noGrp="1"/>
          </p:cNvSpPr>
          <p:nvPr>
            <p:ph idx="1"/>
          </p:nvPr>
        </p:nvSpPr>
        <p:spPr>
          <a:xfrm>
            <a:off x="838200" y="2573421"/>
            <a:ext cx="10515600" cy="3603542"/>
          </a:xfrm>
        </p:spPr>
        <p:txBody>
          <a:bodyPr/>
          <a:lstStyle/>
          <a:p>
            <a:r>
              <a:rPr lang="en-US" sz="3200" dirty="0">
                <a:effectLst/>
                <a:ea typeface="Times New Roman" panose="02020603050405020304" pitchFamily="18" charset="0"/>
                <a:cs typeface="Arial" panose="020B0604020202020204" pitchFamily="34" charset="0"/>
              </a:rPr>
              <a:t>1.It is difficult to determine an accurate utility or preference weight value</a:t>
            </a:r>
            <a:endParaRPr lang="en-IQ" sz="3200" dirty="0">
              <a:effectLst/>
              <a:ea typeface="Times New Roman" panose="02020603050405020304" pitchFamily="18" charset="0"/>
              <a:cs typeface="Arial" panose="020B0604020202020204" pitchFamily="34" charset="0"/>
            </a:endParaRPr>
          </a:p>
          <a:p>
            <a:r>
              <a:rPr lang="en-US" sz="3200" dirty="0">
                <a:effectLst/>
                <a:ea typeface="Times New Roman" panose="02020603050405020304" pitchFamily="18" charset="0"/>
                <a:cs typeface="Arial" panose="020B0604020202020204" pitchFamily="34" charset="0"/>
              </a:rPr>
              <a:t>2.  the methods for estimating utilities/QALYs may not be fully understood by many providers or decision makers. </a:t>
            </a:r>
            <a:endParaRPr lang="en-IQ" sz="3200" dirty="0">
              <a:effectLst/>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74840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C764-3FAF-9F46-9C88-1828A80AB62A}"/>
              </a:ext>
            </a:extLst>
          </p:cNvPr>
          <p:cNvSpPr>
            <a:spLocks noGrp="1"/>
          </p:cNvSpPr>
          <p:nvPr>
            <p:ph type="title"/>
          </p:nvPr>
        </p:nvSpPr>
        <p:spPr/>
        <p:txBody>
          <a:bodyPr>
            <a:normAutofit/>
          </a:bodyPr>
          <a:lstStyle/>
          <a:p>
            <a:r>
              <a:rPr lang="en-US" sz="4000" b="1"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When Is Cost-Utility Analysis Appropriate?</a:t>
            </a:r>
            <a:br>
              <a:rPr lang="en-IQ" sz="4000" dirty="0">
                <a:effectLst/>
                <a:latin typeface="Calibri" panose="020F0502020204030204" pitchFamily="34" charset="0"/>
                <a:ea typeface="Times New Roman" panose="02020603050405020304" pitchFamily="18" charset="0"/>
                <a:cs typeface="Arial" panose="020B0604020202020204" pitchFamily="34" charset="0"/>
              </a:rPr>
            </a:br>
            <a:endParaRPr lang="en-IQ" sz="4000" dirty="0"/>
          </a:p>
        </p:txBody>
      </p:sp>
      <p:sp>
        <p:nvSpPr>
          <p:cNvPr id="3" name="Content Placeholder 2">
            <a:extLst>
              <a:ext uri="{FF2B5EF4-FFF2-40B4-BE49-F238E27FC236}">
                <a16:creationId xmlns:a16="http://schemas.microsoft.com/office/drawing/2014/main" id="{B272232B-D16C-604A-BE8F-40CCE626F6F1}"/>
              </a:ext>
            </a:extLst>
          </p:cNvPr>
          <p:cNvSpPr>
            <a:spLocks noGrp="1"/>
          </p:cNvSpPr>
          <p:nvPr>
            <p:ph idx="1"/>
          </p:nvPr>
        </p:nvSpPr>
        <p:spPr/>
        <p:txBody>
          <a:bodyPr>
            <a:normAutofit lnSpcReduction="10000"/>
          </a:bodyPr>
          <a:lstStyle/>
          <a:p>
            <a:r>
              <a:rPr lang="en-US" sz="3000" dirty="0">
                <a:effectLst/>
                <a:ea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rPr>
              <a:t>.</a:t>
            </a:r>
            <a:r>
              <a:rPr lang="en-US" dirty="0">
                <a:effectLst/>
                <a:ea typeface="Times New Roman" panose="02020603050405020304" pitchFamily="18" charset="0"/>
              </a:rPr>
              <a:t>When health-related quality of life is the important outcome</a:t>
            </a:r>
            <a:r>
              <a:rPr lang="en-IQ" dirty="0">
                <a:effectLst/>
              </a:rPr>
              <a:t> </a:t>
            </a:r>
            <a:endParaRPr lang="en-US" dirty="0">
              <a:effectLst/>
            </a:endParaRPr>
          </a:p>
          <a:p>
            <a:r>
              <a:rPr lang="en-US" dirty="0">
                <a:effectLst/>
                <a:ea typeface="Times New Roman" panose="02020603050405020304" pitchFamily="18" charset="0"/>
              </a:rPr>
              <a:t>2. When health-related quality of life is an important out- come</a:t>
            </a:r>
            <a:r>
              <a:rPr lang="en-IQ" dirty="0">
                <a:effectLst/>
              </a:rPr>
              <a:t> </a:t>
            </a:r>
            <a:endParaRPr lang="en-US" dirty="0">
              <a:effectLst/>
            </a:endParaRPr>
          </a:p>
          <a:p>
            <a:r>
              <a:rPr lang="en-US" dirty="0">
                <a:effectLst/>
                <a:ea typeface="Times New Roman" panose="02020603050405020304" pitchFamily="18" charset="0"/>
              </a:rPr>
              <a:t>3. When the intervention affects both morbidity and mortality and a combined unit of outcome is desired</a:t>
            </a:r>
            <a:r>
              <a:rPr lang="en-IQ" dirty="0">
                <a:effectLst/>
              </a:rPr>
              <a:t> </a:t>
            </a:r>
            <a:endParaRPr lang="en-US" dirty="0">
              <a:effectLst/>
            </a:endParaRPr>
          </a:p>
          <a:p>
            <a:r>
              <a:rPr lang="en-US" dirty="0">
                <a:effectLst/>
                <a:ea typeface="Times New Roman" panose="02020603050405020304" pitchFamily="18" charset="0"/>
              </a:rPr>
              <a:t>4. When the interventions being compared have a wide range of potential outcomes and there is a need to have a common unit of outcome for comparison.</a:t>
            </a:r>
            <a:r>
              <a:rPr lang="en-IQ" dirty="0">
                <a:effectLst/>
              </a:rPr>
              <a:t> </a:t>
            </a:r>
            <a:endParaRPr lang="en-US" dirty="0">
              <a:effectLst/>
            </a:endParaRPr>
          </a:p>
          <a:p>
            <a:r>
              <a:rPr lang="en-US" dirty="0"/>
              <a:t>5. </a:t>
            </a:r>
            <a:r>
              <a:rPr lang="en-US" dirty="0">
                <a:effectLst/>
                <a:ea typeface="Times New Roman" panose="02020603050405020304" pitchFamily="18" charset="0"/>
                <a:cs typeface="Arial" panose="020B0604020202020204" pitchFamily="34" charset="0"/>
              </a:rPr>
              <a:t>When the objective is to compare an intervention with others that have already been evaluated in terms of cost per QALY (or equivalent) gained.</a:t>
            </a:r>
            <a:endParaRPr lang="en-IQ" dirty="0">
              <a:effectLst/>
              <a:ea typeface="Times New Roman" panose="02020603050405020304" pitchFamily="18" charset="0"/>
              <a:cs typeface="Arial" panose="020B0604020202020204" pitchFamily="34" charset="0"/>
            </a:endParaRPr>
          </a:p>
          <a:p>
            <a:endParaRPr lang="en-IQ" dirty="0">
              <a:effectLst/>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422105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975CB-9A06-0248-B3E2-2E1663F37A84}"/>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299868"/>
          </a:xfrm>
          <a:prstGeom prst="rect">
            <a:avLst/>
          </a:prstGeom>
        </p:spPr>
      </p:pic>
    </p:spTree>
    <p:extLst>
      <p:ext uri="{BB962C8B-B14F-4D97-AF65-F5344CB8AC3E}">
        <p14:creationId xmlns:p14="http://schemas.microsoft.com/office/powerpoint/2010/main" val="319904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1324E-16BD-0143-B780-28B40418DC05}"/>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774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4FEEA-9DD6-8241-8384-B56D28AD7CD3}"/>
              </a:ext>
            </a:extLst>
          </p:cNvPr>
          <p:cNvPicPr/>
          <p:nvPr/>
        </p:nvPicPr>
        <p:blipFill>
          <a:blip r:embed="rId2">
            <a:extLst>
              <a:ext uri="{28A0092B-C50C-407E-A947-70E740481C1C}">
                <a14:useLocalDpi xmlns:a14="http://schemas.microsoft.com/office/drawing/2010/main" val="0"/>
              </a:ext>
            </a:extLst>
          </a:blip>
          <a:stretch>
            <a:fillRect/>
          </a:stretch>
        </p:blipFill>
        <p:spPr>
          <a:xfrm>
            <a:off x="0" y="1153026"/>
            <a:ext cx="12192000" cy="5213685"/>
          </a:xfrm>
          <a:prstGeom prst="rect">
            <a:avLst/>
          </a:prstGeom>
        </p:spPr>
      </p:pic>
    </p:spTree>
    <p:extLst>
      <p:ext uri="{BB962C8B-B14F-4D97-AF65-F5344CB8AC3E}">
        <p14:creationId xmlns:p14="http://schemas.microsoft.com/office/powerpoint/2010/main" val="2537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D947-D136-884F-BF67-E902480D4A97}"/>
              </a:ext>
            </a:extLst>
          </p:cNvPr>
          <p:cNvSpPr>
            <a:spLocks noGrp="1"/>
          </p:cNvSpPr>
          <p:nvPr>
            <p:ph type="title"/>
          </p:nvPr>
        </p:nvSpPr>
        <p:spPr/>
        <p:txBody>
          <a:bodyPr>
            <a:norm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Steps in Calculating QAlYS:</a:t>
            </a:r>
            <a:br>
              <a:rPr lang="en-IQ" sz="4000" dirty="0">
                <a:effectLst/>
                <a:latin typeface="Calibri" panose="020F0502020204030204" pitchFamily="34" charset="0"/>
                <a:ea typeface="Times New Roman" panose="02020603050405020304" pitchFamily="18" charset="0"/>
                <a:cs typeface="Arial" panose="020B0604020202020204" pitchFamily="34" charset="0"/>
              </a:rPr>
            </a:br>
            <a:endParaRPr lang="en-IQ" sz="4000" dirty="0"/>
          </a:p>
        </p:txBody>
      </p:sp>
      <p:sp>
        <p:nvSpPr>
          <p:cNvPr id="3" name="Content Placeholder 2">
            <a:extLst>
              <a:ext uri="{FF2B5EF4-FFF2-40B4-BE49-F238E27FC236}">
                <a16:creationId xmlns:a16="http://schemas.microsoft.com/office/drawing/2014/main" id="{FF22B2CC-30C4-3440-A608-173AB116FFD0}"/>
              </a:ext>
            </a:extLst>
          </p:cNvPr>
          <p:cNvSpPr>
            <a:spLocks noGrp="1"/>
          </p:cNvSpPr>
          <p:nvPr>
            <p:ph idx="1"/>
          </p:nvPr>
        </p:nvSpPr>
        <p:spPr/>
        <p:txBody>
          <a:bodyPr/>
          <a:lstStyle/>
          <a:p>
            <a:r>
              <a:rPr lang="en-US" dirty="0">
                <a:effectLst/>
                <a:ea typeface="Times New Roman" panose="02020603050405020304" pitchFamily="18" charset="0"/>
                <a:cs typeface="Arial" panose="020B0604020202020204" pitchFamily="34" charset="0"/>
              </a:rPr>
              <a:t>1.Develop a description of each disease state or condition of interest.</a:t>
            </a:r>
            <a:endParaRPr lang="en-IQ"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2. Choose a method for determining utilities.</a:t>
            </a:r>
            <a:endParaRPr lang="en-IQ"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3. Choose subjects who will determine utilities.</a:t>
            </a:r>
            <a:endParaRPr lang="en-IQ"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4. Sum the product of utility scores by the length of life for each option to</a:t>
            </a:r>
            <a:endParaRPr lang="en-IQ"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obtain QALYs.</a:t>
            </a:r>
            <a:endParaRPr lang="en-IQ" dirty="0">
              <a:effectLst/>
              <a:ea typeface="Times New Roman" panose="02020603050405020304" pitchFamily="18" charset="0"/>
              <a:cs typeface="Arial" panose="020B0604020202020204" pitchFamily="34" charset="0"/>
            </a:endParaRPr>
          </a:p>
          <a:p>
            <a:endParaRPr lang="en-IQ" dirty="0"/>
          </a:p>
        </p:txBody>
      </p:sp>
    </p:spTree>
    <p:extLst>
      <p:ext uri="{BB962C8B-B14F-4D97-AF65-F5344CB8AC3E}">
        <p14:creationId xmlns:p14="http://schemas.microsoft.com/office/powerpoint/2010/main" val="3002343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Cost utility analysis Part I</vt:lpstr>
      <vt:lpstr>Cost utility analysis</vt:lpstr>
      <vt:lpstr> The advantage of a CUA </vt:lpstr>
      <vt:lpstr>The disadvantage of CUA </vt:lpstr>
      <vt:lpstr>When Is Cost-Utility Analysis Appropriate? </vt:lpstr>
      <vt:lpstr>PowerPoint Presentation</vt:lpstr>
      <vt:lpstr>PowerPoint Presentation</vt:lpstr>
      <vt:lpstr>PowerPoint Presentation</vt:lpstr>
      <vt:lpstr>Steps in Calculating QAlYS: </vt:lpstr>
      <vt:lpstr>step 1: Develop a description of each disease state or condition of interest. </vt:lpstr>
      <vt:lpstr>Example</vt:lpstr>
      <vt:lpstr>Step 2: Choose Method for Determining utilities </vt:lpstr>
      <vt:lpstr>A.Rating scale</vt:lpstr>
      <vt:lpstr>PowerPoint Presentation</vt:lpstr>
      <vt:lpstr>B.Standard gamble</vt:lpstr>
      <vt:lpstr>B.Standard Gamble </vt:lpstr>
      <vt:lpstr>C.Time tradeoff</vt:lpstr>
      <vt:lpstr>C. Time Tradeoff </vt:lpstr>
      <vt:lpstr>PowerPoint Presentation</vt:lpstr>
      <vt:lpstr>Comparisons of the Three Methods </vt:lpstr>
      <vt:lpstr>PowerPoint Presentation</vt:lpstr>
      <vt:lpstr>PowerPoint Presentation</vt:lpstr>
      <vt:lpstr>2. Indirect elicitation method: </vt:lpstr>
      <vt:lpstr>PowerPoint Presentation</vt:lpstr>
      <vt:lpstr>Euroqol (EQ-5D)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utility analysis Part I</dc:title>
  <dc:creator>abeeralrashid@yahoo.com</dc:creator>
  <cp:lastModifiedBy>abeeralrashid@yahoo.com</cp:lastModifiedBy>
  <cp:revision>1</cp:revision>
  <dcterms:created xsi:type="dcterms:W3CDTF">2020-06-05T21:33:29Z</dcterms:created>
  <dcterms:modified xsi:type="dcterms:W3CDTF">2020-06-05T22:33:35Z</dcterms:modified>
</cp:coreProperties>
</file>