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9" r:id="rId3"/>
    <p:sldId id="257" r:id="rId4"/>
    <p:sldId id="260" r:id="rId5"/>
    <p:sldId id="262" r:id="rId6"/>
    <p:sldId id="263" r:id="rId7"/>
    <p:sldId id="261" r:id="rId8"/>
    <p:sldId id="258"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7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1/12/20</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1/12/20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1/12/20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1/12/20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1/12/20</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1/12/20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1/12/20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1/12/20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1/12/20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1/12/20</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1/12/20</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1/12/20</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D7B9C-F784-9E4E-8CF4-5C1D4B1CB5B5}"/>
              </a:ext>
            </a:extLst>
          </p:cNvPr>
          <p:cNvSpPr>
            <a:spLocks noGrp="1"/>
          </p:cNvSpPr>
          <p:nvPr>
            <p:ph type="ctrTitle"/>
          </p:nvPr>
        </p:nvSpPr>
        <p:spPr/>
        <p:txBody>
          <a:bodyPr/>
          <a:lstStyle/>
          <a:p>
            <a:r>
              <a:rPr lang="en-US" dirty="0"/>
              <a:t>Chronic heart failure</a:t>
            </a:r>
          </a:p>
        </p:txBody>
      </p:sp>
      <p:sp>
        <p:nvSpPr>
          <p:cNvPr id="3" name="Subtitle 2">
            <a:extLst>
              <a:ext uri="{FF2B5EF4-FFF2-40B4-BE49-F238E27FC236}">
                <a16:creationId xmlns:a16="http://schemas.microsoft.com/office/drawing/2014/main" id="{C6249201-B354-3143-8213-D2E5167001E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28481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C9C1D35-0EED-CA41-9492-7E2F1EE66047}"/>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2786444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CB78B03-D609-1F4D-93BE-F7C9F553DA2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64308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B72E0-9019-4A4F-BA43-1A50B18BE9D9}"/>
              </a:ext>
            </a:extLst>
          </p:cNvPr>
          <p:cNvSpPr>
            <a:spLocks noGrp="1"/>
          </p:cNvSpPr>
          <p:nvPr>
            <p:ph type="title"/>
          </p:nvPr>
        </p:nvSpPr>
        <p:spPr/>
        <p:txBody>
          <a:bodyPr/>
          <a:lstStyle/>
          <a:p>
            <a:r>
              <a:rPr lang="en-US" dirty="0"/>
              <a:t>Goals of treatment</a:t>
            </a:r>
          </a:p>
        </p:txBody>
      </p:sp>
      <p:sp>
        <p:nvSpPr>
          <p:cNvPr id="3" name="Content Placeholder 2">
            <a:extLst>
              <a:ext uri="{FF2B5EF4-FFF2-40B4-BE49-F238E27FC236}">
                <a16:creationId xmlns:a16="http://schemas.microsoft.com/office/drawing/2014/main" id="{5503FC42-DD54-4944-832C-D9E05A21DB4E}"/>
              </a:ext>
            </a:extLst>
          </p:cNvPr>
          <p:cNvSpPr>
            <a:spLocks noGrp="1"/>
          </p:cNvSpPr>
          <p:nvPr>
            <p:ph idx="1"/>
          </p:nvPr>
        </p:nvSpPr>
        <p:spPr/>
        <p:txBody>
          <a:bodyPr/>
          <a:lstStyle/>
          <a:p>
            <a:r>
              <a:rPr lang="en-US" dirty="0"/>
              <a:t>1.Modify or control risk factors (e.g.,</a:t>
            </a:r>
            <a:r>
              <a:rPr lang="en-US" dirty="0" err="1"/>
              <a:t>HTN,obesity,DM</a:t>
            </a:r>
            <a:r>
              <a:rPr lang="en-US" dirty="0"/>
              <a:t>)</a:t>
            </a:r>
          </a:p>
          <a:p>
            <a:r>
              <a:rPr lang="en-US" dirty="0"/>
              <a:t>2.Manage structural heart disease</a:t>
            </a:r>
          </a:p>
          <a:p>
            <a:r>
              <a:rPr lang="en-US" dirty="0"/>
              <a:t>3. Reduce morbidity and mortality</a:t>
            </a:r>
          </a:p>
          <a:p>
            <a:r>
              <a:rPr lang="en-US" dirty="0"/>
              <a:t>4. Prevent or minimize Na and water retention</a:t>
            </a:r>
          </a:p>
          <a:p>
            <a:r>
              <a:rPr lang="en-US" dirty="0"/>
              <a:t>5. Eliminate or minimize HF symptoms</a:t>
            </a:r>
          </a:p>
          <a:p>
            <a:r>
              <a:rPr lang="en-US" dirty="0"/>
              <a:t>6. Block compensatory neurohormonal activation caused by reduced cardiac output</a:t>
            </a:r>
          </a:p>
          <a:p>
            <a:r>
              <a:rPr lang="en-US" dirty="0"/>
              <a:t>7. Slow progression of worsening cardiac function</a:t>
            </a:r>
          </a:p>
        </p:txBody>
      </p:sp>
    </p:spTree>
    <p:extLst>
      <p:ext uri="{BB962C8B-B14F-4D97-AF65-F5344CB8AC3E}">
        <p14:creationId xmlns:p14="http://schemas.microsoft.com/office/powerpoint/2010/main" val="1129125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2730DEE-373F-F144-A371-129DC84540C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40866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41C72-8A2D-3D4B-881D-80B78849F100}"/>
              </a:ext>
            </a:extLst>
          </p:cNvPr>
          <p:cNvSpPr>
            <a:spLocks noGrp="1"/>
          </p:cNvSpPr>
          <p:nvPr>
            <p:ph type="title"/>
          </p:nvPr>
        </p:nvSpPr>
        <p:spPr/>
        <p:txBody>
          <a:bodyPr/>
          <a:lstStyle/>
          <a:p>
            <a:r>
              <a:rPr lang="en-US" dirty="0"/>
              <a:t>Diuretics</a:t>
            </a:r>
          </a:p>
        </p:txBody>
      </p:sp>
      <p:sp>
        <p:nvSpPr>
          <p:cNvPr id="3" name="Content Placeholder 2">
            <a:extLst>
              <a:ext uri="{FF2B5EF4-FFF2-40B4-BE49-F238E27FC236}">
                <a16:creationId xmlns:a16="http://schemas.microsoft.com/office/drawing/2014/main" id="{AC0D165F-08FB-2D45-A63C-F7EDD1A0664E}"/>
              </a:ext>
            </a:extLst>
          </p:cNvPr>
          <p:cNvSpPr>
            <a:spLocks noGrp="1"/>
          </p:cNvSpPr>
          <p:nvPr>
            <p:ph idx="1"/>
          </p:nvPr>
        </p:nvSpPr>
        <p:spPr/>
        <p:txBody>
          <a:bodyPr/>
          <a:lstStyle/>
          <a:p>
            <a:endParaRPr lang="en-US" dirty="0"/>
          </a:p>
          <a:p>
            <a:r>
              <a:rPr lang="en-US" dirty="0"/>
              <a:t>1.decreased jugular venous </a:t>
            </a:r>
            <a:r>
              <a:rPr lang="en-US" dirty="0" err="1"/>
              <a:t>ditension</a:t>
            </a:r>
            <a:endParaRPr lang="en-US" dirty="0"/>
          </a:p>
          <a:p>
            <a:r>
              <a:rPr lang="en-US" dirty="0"/>
              <a:t>2. Decreased pulmonary congestion</a:t>
            </a:r>
          </a:p>
          <a:p>
            <a:r>
              <a:rPr lang="en-US" dirty="0"/>
              <a:t>3. Decreased peripheral edema</a:t>
            </a:r>
          </a:p>
          <a:p>
            <a:r>
              <a:rPr lang="en-US" dirty="0"/>
              <a:t>4. Decreased daily symptoms</a:t>
            </a:r>
          </a:p>
          <a:p>
            <a:r>
              <a:rPr lang="en-US" dirty="0"/>
              <a:t>5. Increased exercise tolerance</a:t>
            </a:r>
          </a:p>
          <a:p>
            <a:r>
              <a:rPr lang="en-US" dirty="0"/>
              <a:t> </a:t>
            </a:r>
          </a:p>
          <a:p>
            <a:r>
              <a:rPr lang="en-US" dirty="0"/>
              <a:t>Monitor</a:t>
            </a:r>
          </a:p>
          <a:p>
            <a:r>
              <a:rPr lang="en-US" dirty="0"/>
              <a:t>Bp , electrolytes, renal function</a:t>
            </a:r>
          </a:p>
        </p:txBody>
      </p:sp>
    </p:spTree>
    <p:extLst>
      <p:ext uri="{BB962C8B-B14F-4D97-AF65-F5344CB8AC3E}">
        <p14:creationId xmlns:p14="http://schemas.microsoft.com/office/powerpoint/2010/main" val="2701966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C5A75-930A-4A4D-AE64-D62DD6801CA8}"/>
              </a:ext>
            </a:extLst>
          </p:cNvPr>
          <p:cNvSpPr>
            <a:spLocks noGrp="1"/>
          </p:cNvSpPr>
          <p:nvPr>
            <p:ph type="title"/>
          </p:nvPr>
        </p:nvSpPr>
        <p:spPr/>
        <p:txBody>
          <a:bodyPr/>
          <a:lstStyle/>
          <a:p>
            <a:r>
              <a:rPr lang="en-US" dirty="0"/>
              <a:t>ACE-I</a:t>
            </a:r>
          </a:p>
        </p:txBody>
      </p:sp>
      <p:sp>
        <p:nvSpPr>
          <p:cNvPr id="3" name="Content Placeholder 2">
            <a:extLst>
              <a:ext uri="{FF2B5EF4-FFF2-40B4-BE49-F238E27FC236}">
                <a16:creationId xmlns:a16="http://schemas.microsoft.com/office/drawing/2014/main" id="{F55564D3-5B8E-6647-80C3-BE689C5EE4EC}"/>
              </a:ext>
            </a:extLst>
          </p:cNvPr>
          <p:cNvSpPr>
            <a:spLocks noGrp="1"/>
          </p:cNvSpPr>
          <p:nvPr>
            <p:ph idx="1"/>
          </p:nvPr>
        </p:nvSpPr>
        <p:spPr/>
        <p:txBody>
          <a:bodyPr/>
          <a:lstStyle/>
          <a:p>
            <a:r>
              <a:rPr lang="en-US" dirty="0"/>
              <a:t>reducing  both  the  preload  and afterload on the heart, thereby increasing cardiac output. </a:t>
            </a:r>
          </a:p>
          <a:p>
            <a:r>
              <a:rPr lang="en-US" dirty="0"/>
              <a:t>ACE inhibitors  act  upon  the  renin–angiotensin–aldosterone system,  and  they  reduce  afterload  by  reducing  the  formation of  angiotensin  II</a:t>
            </a:r>
          </a:p>
          <a:p>
            <a:r>
              <a:rPr lang="en-US" dirty="0"/>
              <a:t>These  drugs  also  have  an  indirect  effect  on  sodium  and water  retention  by  inhibiting  the  release  of  aldosterone  and vasopressin,  thereby  reducing  venous  congestion  and  preload. </a:t>
            </a:r>
          </a:p>
          <a:p>
            <a:r>
              <a:rPr lang="en-US" dirty="0"/>
              <a:t>The  increase  in  cardiac  output  leads  to  an  improvement  in renal  perfusion,  which  further  helps  to  alleviate  </a:t>
            </a:r>
            <a:r>
              <a:rPr lang="en-US" dirty="0" err="1"/>
              <a:t>oedema</a:t>
            </a:r>
            <a:endParaRPr lang="en-US" dirty="0"/>
          </a:p>
          <a:p>
            <a:r>
              <a:rPr lang="en-US" dirty="0"/>
              <a:t>Monitor Bp , renal function, k level</a:t>
            </a:r>
          </a:p>
        </p:txBody>
      </p:sp>
    </p:spTree>
    <p:extLst>
      <p:ext uri="{BB962C8B-B14F-4D97-AF65-F5344CB8AC3E}">
        <p14:creationId xmlns:p14="http://schemas.microsoft.com/office/powerpoint/2010/main" val="4029790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24CE1-2946-6842-B6CE-98A395E9B4DF}"/>
              </a:ext>
            </a:extLst>
          </p:cNvPr>
          <p:cNvSpPr>
            <a:spLocks noGrp="1"/>
          </p:cNvSpPr>
          <p:nvPr>
            <p:ph type="title"/>
          </p:nvPr>
        </p:nvSpPr>
        <p:spPr/>
        <p:txBody>
          <a:bodyPr/>
          <a:lstStyle/>
          <a:p>
            <a:r>
              <a:rPr lang="en-US" dirty="0"/>
              <a:t>ARBs </a:t>
            </a:r>
          </a:p>
        </p:txBody>
      </p:sp>
      <p:sp>
        <p:nvSpPr>
          <p:cNvPr id="3" name="Content Placeholder 2">
            <a:extLst>
              <a:ext uri="{FF2B5EF4-FFF2-40B4-BE49-F238E27FC236}">
                <a16:creationId xmlns:a16="http://schemas.microsoft.com/office/drawing/2014/main" id="{A718DE2E-4FB1-BF43-9254-F1F575947BC2}"/>
              </a:ext>
            </a:extLst>
          </p:cNvPr>
          <p:cNvSpPr>
            <a:spLocks noGrp="1"/>
          </p:cNvSpPr>
          <p:nvPr>
            <p:ph idx="1"/>
          </p:nvPr>
        </p:nvSpPr>
        <p:spPr/>
        <p:txBody>
          <a:bodyPr/>
          <a:lstStyle/>
          <a:p>
            <a:r>
              <a:rPr lang="en-US" dirty="0"/>
              <a:t>Although  comparisons  of  ACE  inhibitors  and  ARBs  have shown  similar  benefits  on  morbidity  and  heart  failure  mortality,  only  ACE  inhibitors  have  been  shown  to  have  positive effects  on  all  cause  mortality.  ARBs  should,  therefore,  not  be used  instead  of  ACE  inhibitors,  unless  the  patient  experiences intolerable side effects.</a:t>
            </a:r>
          </a:p>
        </p:txBody>
      </p:sp>
    </p:spTree>
    <p:extLst>
      <p:ext uri="{BB962C8B-B14F-4D97-AF65-F5344CB8AC3E}">
        <p14:creationId xmlns:p14="http://schemas.microsoft.com/office/powerpoint/2010/main" val="2639838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E940-6808-DD49-A357-16D8B2C0C020}"/>
              </a:ext>
            </a:extLst>
          </p:cNvPr>
          <p:cNvSpPr>
            <a:spLocks noGrp="1"/>
          </p:cNvSpPr>
          <p:nvPr>
            <p:ph type="title"/>
          </p:nvPr>
        </p:nvSpPr>
        <p:spPr/>
        <p:txBody>
          <a:bodyPr/>
          <a:lstStyle/>
          <a:p>
            <a:r>
              <a:rPr lang="en-US" dirty="0"/>
              <a:t>B- blockers</a:t>
            </a:r>
          </a:p>
        </p:txBody>
      </p:sp>
      <p:sp>
        <p:nvSpPr>
          <p:cNvPr id="3" name="Content Placeholder 2">
            <a:extLst>
              <a:ext uri="{FF2B5EF4-FFF2-40B4-BE49-F238E27FC236}">
                <a16:creationId xmlns:a16="http://schemas.microsoft.com/office/drawing/2014/main" id="{FD1F9D9C-E5EB-054A-9193-0A111212E31C}"/>
              </a:ext>
            </a:extLst>
          </p:cNvPr>
          <p:cNvSpPr>
            <a:spLocks noGrp="1"/>
          </p:cNvSpPr>
          <p:nvPr>
            <p:ph idx="1"/>
          </p:nvPr>
        </p:nvSpPr>
        <p:spPr/>
        <p:txBody>
          <a:bodyPr/>
          <a:lstStyle/>
          <a:p>
            <a:r>
              <a:rPr lang="en-US" dirty="0"/>
              <a:t>Carvedilol ,</a:t>
            </a:r>
            <a:r>
              <a:rPr lang="en-US" dirty="0" err="1"/>
              <a:t>labetolol</a:t>
            </a:r>
            <a:r>
              <a:rPr lang="en-US" dirty="0"/>
              <a:t>, metoprolol succinate</a:t>
            </a:r>
          </a:p>
          <a:p>
            <a:r>
              <a:rPr lang="en-US" dirty="0"/>
              <a:t>Blocks the effect of </a:t>
            </a:r>
            <a:r>
              <a:rPr lang="en-US" dirty="0" err="1"/>
              <a:t>norepinephrin</a:t>
            </a:r>
            <a:r>
              <a:rPr lang="en-US" dirty="0"/>
              <a:t> and other sympathetic neurotransmitters on the heart and vascular system</a:t>
            </a:r>
          </a:p>
          <a:p>
            <a:r>
              <a:rPr lang="en-US" dirty="0"/>
              <a:t>1. Decreases ventricular arrhythmias</a:t>
            </a:r>
          </a:p>
          <a:p>
            <a:r>
              <a:rPr lang="en-US" dirty="0"/>
              <a:t>2. Decreases cardiac hypertrophy and cardiac cell death</a:t>
            </a:r>
          </a:p>
          <a:p>
            <a:r>
              <a:rPr lang="en-US" dirty="0"/>
              <a:t>3. Decreases vasoconstriction and HR</a:t>
            </a:r>
          </a:p>
          <a:p>
            <a:r>
              <a:rPr lang="en-US" dirty="0"/>
              <a:t>Start low dose and increase every 2 weeks</a:t>
            </a:r>
          </a:p>
          <a:p>
            <a:r>
              <a:rPr lang="en-US" dirty="0"/>
              <a:t>Avoid abrupt discontinuation</a:t>
            </a:r>
          </a:p>
          <a:p>
            <a:r>
              <a:rPr lang="en-US" dirty="0"/>
              <a:t>Monitor Bp, HR, signs of congestion</a:t>
            </a:r>
          </a:p>
        </p:txBody>
      </p:sp>
    </p:spTree>
    <p:extLst>
      <p:ext uri="{BB962C8B-B14F-4D97-AF65-F5344CB8AC3E}">
        <p14:creationId xmlns:p14="http://schemas.microsoft.com/office/powerpoint/2010/main" val="2005529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80DC0-C1CB-EF4A-AA91-616367A6DAC8}"/>
              </a:ext>
            </a:extLst>
          </p:cNvPr>
          <p:cNvSpPr>
            <a:spLocks noGrp="1"/>
          </p:cNvSpPr>
          <p:nvPr>
            <p:ph type="title"/>
          </p:nvPr>
        </p:nvSpPr>
        <p:spPr/>
        <p:txBody>
          <a:bodyPr/>
          <a:lstStyle/>
          <a:p>
            <a:r>
              <a:rPr lang="en-US" dirty="0"/>
              <a:t>Aldosterone antagonists</a:t>
            </a:r>
          </a:p>
        </p:txBody>
      </p:sp>
      <p:sp>
        <p:nvSpPr>
          <p:cNvPr id="3" name="Content Placeholder 2">
            <a:extLst>
              <a:ext uri="{FF2B5EF4-FFF2-40B4-BE49-F238E27FC236}">
                <a16:creationId xmlns:a16="http://schemas.microsoft.com/office/drawing/2014/main" id="{1EBED39A-7857-964C-99CC-004BA3EDE7F6}"/>
              </a:ext>
            </a:extLst>
          </p:cNvPr>
          <p:cNvSpPr>
            <a:spLocks noGrp="1"/>
          </p:cNvSpPr>
          <p:nvPr>
            <p:ph idx="1"/>
          </p:nvPr>
        </p:nvSpPr>
        <p:spPr/>
        <p:txBody>
          <a:bodyPr/>
          <a:lstStyle/>
          <a:p>
            <a:r>
              <a:rPr lang="en-US" dirty="0" err="1"/>
              <a:t>Spiranolactone</a:t>
            </a:r>
            <a:r>
              <a:rPr lang="en-US" dirty="0"/>
              <a:t> and </a:t>
            </a:r>
            <a:r>
              <a:rPr lang="en-US" dirty="0" err="1"/>
              <a:t>eplerenone</a:t>
            </a:r>
            <a:endParaRPr lang="en-US" dirty="0"/>
          </a:p>
          <a:p>
            <a:r>
              <a:rPr lang="en-US" dirty="0"/>
              <a:t>Blocks effects of aldosterone in the </a:t>
            </a:r>
            <a:r>
              <a:rPr lang="en-US" dirty="0" err="1"/>
              <a:t>kidneys,heart</a:t>
            </a:r>
            <a:r>
              <a:rPr lang="en-US" dirty="0"/>
              <a:t> and vasculature</a:t>
            </a:r>
          </a:p>
          <a:p>
            <a:r>
              <a:rPr lang="en-US" dirty="0"/>
              <a:t>Decrease fluid and Na retention</a:t>
            </a:r>
          </a:p>
          <a:p>
            <a:r>
              <a:rPr lang="en-US" dirty="0"/>
              <a:t>Eliminates catecholamine </a:t>
            </a:r>
            <a:r>
              <a:rPr lang="en-US" dirty="0" err="1"/>
              <a:t>potentiation,decreases</a:t>
            </a:r>
            <a:r>
              <a:rPr lang="en-US" dirty="0"/>
              <a:t> BP</a:t>
            </a:r>
          </a:p>
          <a:p>
            <a:r>
              <a:rPr lang="en-US" dirty="0"/>
              <a:t>Recommended in patients with NYHA class II- IV with an LEVF of 35% or less to reduce morbidity and mortality.</a:t>
            </a:r>
          </a:p>
          <a:p>
            <a:r>
              <a:rPr lang="en-US" dirty="0"/>
              <a:t>Monitor k level , renal function</a:t>
            </a:r>
          </a:p>
          <a:p>
            <a:endParaRPr lang="en-US" dirty="0"/>
          </a:p>
        </p:txBody>
      </p:sp>
    </p:spTree>
    <p:extLst>
      <p:ext uri="{BB962C8B-B14F-4D97-AF65-F5344CB8AC3E}">
        <p14:creationId xmlns:p14="http://schemas.microsoft.com/office/powerpoint/2010/main" val="2910306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C624B-9691-6941-9BDB-B3D7C6FDD3BA}"/>
              </a:ext>
            </a:extLst>
          </p:cNvPr>
          <p:cNvSpPr>
            <a:spLocks noGrp="1"/>
          </p:cNvSpPr>
          <p:nvPr>
            <p:ph type="title"/>
          </p:nvPr>
        </p:nvSpPr>
        <p:spPr/>
        <p:txBody>
          <a:bodyPr/>
          <a:lstStyle/>
          <a:p>
            <a:r>
              <a:rPr lang="en-US" dirty="0"/>
              <a:t>Digoxin</a:t>
            </a:r>
          </a:p>
        </p:txBody>
      </p:sp>
      <p:sp>
        <p:nvSpPr>
          <p:cNvPr id="3" name="Content Placeholder 2">
            <a:extLst>
              <a:ext uri="{FF2B5EF4-FFF2-40B4-BE49-F238E27FC236}">
                <a16:creationId xmlns:a16="http://schemas.microsoft.com/office/drawing/2014/main" id="{B6CAAB42-D251-EF4A-BC25-BFBFDA25B9A1}"/>
              </a:ext>
            </a:extLst>
          </p:cNvPr>
          <p:cNvSpPr>
            <a:spLocks noGrp="1"/>
          </p:cNvSpPr>
          <p:nvPr>
            <p:ph idx="1"/>
          </p:nvPr>
        </p:nvSpPr>
        <p:spPr/>
        <p:txBody>
          <a:bodyPr/>
          <a:lstStyle/>
          <a:p>
            <a:r>
              <a:rPr lang="en-US" dirty="0"/>
              <a:t>Has positive inotropic </a:t>
            </a:r>
            <a:r>
              <a:rPr lang="en-US" dirty="0" err="1"/>
              <a:t>effect,increase</a:t>
            </a:r>
            <a:r>
              <a:rPr lang="en-US" dirty="0"/>
              <a:t> cardiac contractility and COP</a:t>
            </a:r>
          </a:p>
          <a:p>
            <a:r>
              <a:rPr lang="en-US" dirty="0"/>
              <a:t>digoxin is  currently  recommended  for  use  as  add-on  therapy  at  low doses  in  patients  with  moderate-to-severe  heart  failure  who remain  symptomatic  despite  adequate  doses  of  ACE  inhibitor,  </a:t>
            </a:r>
            <a:r>
              <a:rPr lang="el-GR" dirty="0"/>
              <a:t>β-</a:t>
            </a:r>
            <a:r>
              <a:rPr lang="en-US" dirty="0"/>
              <a:t>blocker  and  diuretic  treatment.</a:t>
            </a:r>
          </a:p>
          <a:p>
            <a:r>
              <a:rPr lang="en-US" dirty="0"/>
              <a:t>lack  of  effect on  mortality</a:t>
            </a:r>
          </a:p>
          <a:p>
            <a:r>
              <a:rPr lang="en-US" dirty="0"/>
              <a:t>Minimal increase in cardiac contractility</a:t>
            </a:r>
          </a:p>
          <a:p>
            <a:r>
              <a:rPr lang="en-US" dirty="0"/>
              <a:t>Avoid digitalis toxicity</a:t>
            </a:r>
          </a:p>
        </p:txBody>
      </p:sp>
    </p:spTree>
    <p:extLst>
      <p:ext uri="{BB962C8B-B14F-4D97-AF65-F5344CB8AC3E}">
        <p14:creationId xmlns:p14="http://schemas.microsoft.com/office/powerpoint/2010/main" val="1450913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D41E2-7222-4F41-9C60-CB64772E684C}"/>
              </a:ext>
            </a:extLst>
          </p:cNvPr>
          <p:cNvSpPr>
            <a:spLocks noGrp="1"/>
          </p:cNvSpPr>
          <p:nvPr>
            <p:ph type="title"/>
          </p:nvPr>
        </p:nvSpPr>
        <p:spPr/>
        <p:txBody>
          <a:bodyPr/>
          <a:lstStyle/>
          <a:p>
            <a:r>
              <a:rPr lang="en-US" dirty="0"/>
              <a:t>Definition</a:t>
            </a:r>
          </a:p>
        </p:txBody>
      </p:sp>
      <p:sp>
        <p:nvSpPr>
          <p:cNvPr id="3" name="Content Placeholder 2">
            <a:extLst>
              <a:ext uri="{FF2B5EF4-FFF2-40B4-BE49-F238E27FC236}">
                <a16:creationId xmlns:a16="http://schemas.microsoft.com/office/drawing/2014/main" id="{F83AF3B7-5E28-444E-AD60-FB97C3A4EEF9}"/>
              </a:ext>
            </a:extLst>
          </p:cNvPr>
          <p:cNvSpPr>
            <a:spLocks noGrp="1"/>
          </p:cNvSpPr>
          <p:nvPr>
            <p:ph idx="1"/>
          </p:nvPr>
        </p:nvSpPr>
        <p:spPr/>
        <p:txBody>
          <a:bodyPr>
            <a:normAutofit/>
          </a:bodyPr>
          <a:lstStyle/>
          <a:p>
            <a:r>
              <a:rPr lang="en-US" sz="2400" dirty="0"/>
              <a:t>Inefficiency of the heart as a pump where  the  delivery  of  blood,  and  therefore  oxygen  and  nutrients,  becomes  inadequate  for  the  needs of  the  tissues.</a:t>
            </a:r>
          </a:p>
          <a:p>
            <a:endParaRPr lang="en-US" sz="2400" dirty="0"/>
          </a:p>
          <a:p>
            <a:r>
              <a:rPr lang="en-US" sz="2400" dirty="0"/>
              <a:t>Also is a complex clinical syndrome that result from any functional or structural cardiac disorder that impairs the ability of the ventricle to fill with or eject blood. </a:t>
            </a:r>
          </a:p>
        </p:txBody>
      </p:sp>
    </p:spTree>
    <p:extLst>
      <p:ext uri="{BB962C8B-B14F-4D97-AF65-F5344CB8AC3E}">
        <p14:creationId xmlns:p14="http://schemas.microsoft.com/office/powerpoint/2010/main" val="2853027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6AA8067-F594-B749-AAD3-5416D7C9E452}"/>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851890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3FD5C-6A81-354F-BB30-8234A8C328DF}"/>
              </a:ext>
            </a:extLst>
          </p:cNvPr>
          <p:cNvSpPr>
            <a:spLocks noGrp="1"/>
          </p:cNvSpPr>
          <p:nvPr>
            <p:ph type="title"/>
          </p:nvPr>
        </p:nvSpPr>
        <p:spPr/>
        <p:txBody>
          <a:bodyPr/>
          <a:lstStyle/>
          <a:p>
            <a:r>
              <a:rPr lang="en-US" dirty="0"/>
              <a:t>Nitrates/</a:t>
            </a:r>
            <a:r>
              <a:rPr lang="en-US" dirty="0" err="1"/>
              <a:t>hydralazine</a:t>
            </a:r>
            <a:endParaRPr lang="en-US" dirty="0"/>
          </a:p>
        </p:txBody>
      </p:sp>
      <p:sp>
        <p:nvSpPr>
          <p:cNvPr id="3" name="Content Placeholder 2">
            <a:extLst>
              <a:ext uri="{FF2B5EF4-FFF2-40B4-BE49-F238E27FC236}">
                <a16:creationId xmlns:a16="http://schemas.microsoft.com/office/drawing/2014/main" id="{661A6660-4F05-454B-9276-7193DCE0FBB2}"/>
              </a:ext>
            </a:extLst>
          </p:cNvPr>
          <p:cNvSpPr>
            <a:spLocks noGrp="1"/>
          </p:cNvSpPr>
          <p:nvPr>
            <p:ph idx="1"/>
          </p:nvPr>
        </p:nvSpPr>
        <p:spPr/>
        <p:txBody>
          <a:bodyPr/>
          <a:lstStyle/>
          <a:p>
            <a:r>
              <a:rPr lang="en-US" dirty="0"/>
              <a:t>Nitrates cause  </a:t>
            </a:r>
            <a:r>
              <a:rPr lang="en-US" dirty="0" err="1"/>
              <a:t>venodilation</a:t>
            </a:r>
            <a:r>
              <a:rPr lang="en-US" dirty="0"/>
              <a:t>,  thereby reducing  the  symptoms  of  pulmonary  congestion. </a:t>
            </a:r>
            <a:r>
              <a:rPr lang="en-US" dirty="0" err="1"/>
              <a:t>hydralazine</a:t>
            </a:r>
            <a:r>
              <a:rPr lang="en-US" dirty="0"/>
              <a:t>,  which  reduces  the  afterload combined with it to achieve  a  balanced  effect  on  the  venous  and  arterial  circulation.  </a:t>
            </a:r>
          </a:p>
          <a:p>
            <a:r>
              <a:rPr lang="en-US" dirty="0"/>
              <a:t>The  combined  effects  of  these  two  drugs  lead  to  an increase  in  cardiac  output, and a  reduction  in mortality  in  patients  with  heart  failure.</a:t>
            </a:r>
          </a:p>
          <a:p>
            <a:r>
              <a:rPr lang="en-US" dirty="0"/>
              <a:t>Recommended in addition to ACE inhibitors and </a:t>
            </a:r>
            <a:r>
              <a:rPr lang="el-GR" dirty="0"/>
              <a:t>β-</a:t>
            </a:r>
            <a:r>
              <a:rPr lang="en-US" dirty="0"/>
              <a:t>blockers to reduce morbidity and  mortality for patients self-described as African American with NYHA classIII or IV HFrEF</a:t>
            </a:r>
            <a:endParaRPr lang="ar-SA" dirty="0"/>
          </a:p>
          <a:p>
            <a:r>
              <a:rPr lang="en-US" dirty="0"/>
              <a:t>The  combination  has  mainly  been  reserved  for  patients  unable  to    tolerate, or with a contraindication to, ACE inhibitor therapy.</a:t>
            </a:r>
          </a:p>
        </p:txBody>
      </p:sp>
    </p:spTree>
    <p:extLst>
      <p:ext uri="{BB962C8B-B14F-4D97-AF65-F5344CB8AC3E}">
        <p14:creationId xmlns:p14="http://schemas.microsoft.com/office/powerpoint/2010/main" val="626050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7C5D3-50BA-2145-B1B5-6845293DACFA}"/>
              </a:ext>
            </a:extLst>
          </p:cNvPr>
          <p:cNvSpPr>
            <a:spLocks noGrp="1"/>
          </p:cNvSpPr>
          <p:nvPr>
            <p:ph type="title"/>
          </p:nvPr>
        </p:nvSpPr>
        <p:spPr/>
        <p:txBody>
          <a:bodyPr/>
          <a:lstStyle/>
          <a:p>
            <a:r>
              <a:rPr lang="en-US" dirty="0"/>
              <a:t>Inotropic agents</a:t>
            </a:r>
          </a:p>
        </p:txBody>
      </p:sp>
      <p:sp>
        <p:nvSpPr>
          <p:cNvPr id="3" name="Content Placeholder 2">
            <a:extLst>
              <a:ext uri="{FF2B5EF4-FFF2-40B4-BE49-F238E27FC236}">
                <a16:creationId xmlns:a16="http://schemas.microsoft.com/office/drawing/2014/main" id="{983EF0F6-139A-9D44-B6D5-21E5E3D3A692}"/>
              </a:ext>
            </a:extLst>
          </p:cNvPr>
          <p:cNvSpPr>
            <a:spLocks noGrp="1"/>
          </p:cNvSpPr>
          <p:nvPr>
            <p:ph idx="1"/>
          </p:nvPr>
        </p:nvSpPr>
        <p:spPr/>
        <p:txBody>
          <a:bodyPr/>
          <a:lstStyle/>
          <a:p>
            <a:r>
              <a:rPr lang="en-US" dirty="0"/>
              <a:t>particularly  the  sympathomimetic  agents  dobutamine  and  dopamine</a:t>
            </a:r>
          </a:p>
          <a:p>
            <a:r>
              <a:rPr lang="en-US" dirty="0"/>
              <a:t>These  agents  have inotrope-vasodilator  effects  which  differ  according  to  their action  on  </a:t>
            </a:r>
            <a:r>
              <a:rPr lang="el-GR" dirty="0"/>
              <a:t>α,  β1,  β2  </a:t>
            </a:r>
            <a:r>
              <a:rPr lang="en-US" dirty="0"/>
              <a:t>and  dopamine receptors (</a:t>
            </a:r>
            <a:r>
              <a:rPr lang="el-GR" dirty="0"/>
              <a:t>β1-</a:t>
            </a:r>
            <a:r>
              <a:rPr lang="en-US" dirty="0"/>
              <a:t>agonists increase cardiac  contractility,  </a:t>
            </a:r>
            <a:r>
              <a:rPr lang="el-GR" dirty="0"/>
              <a:t>β2-</a:t>
            </a:r>
            <a:r>
              <a:rPr lang="en-US" dirty="0"/>
              <a:t>agonists  produce  arterial  vasodilation, dopamine  agonists  enhance  renal  perfusion)</a:t>
            </a:r>
          </a:p>
          <a:p>
            <a:r>
              <a:rPr lang="en-US" dirty="0"/>
              <a:t>Noradrenaline  (norepinephrine)  is  an  </a:t>
            </a:r>
            <a:r>
              <a:rPr lang="el-GR" dirty="0"/>
              <a:t>α-</a:t>
            </a:r>
            <a:r>
              <a:rPr lang="en-US" dirty="0" err="1"/>
              <a:t>adrenoreceptor</a:t>
            </a:r>
            <a:r>
              <a:rPr lang="en-US" dirty="0"/>
              <a:t> agonist  where  its  vasoconstrictor  action  limits  its  usefulness in  severely  hypotensive  patients  such  as  those  in  septic  shock. </a:t>
            </a:r>
          </a:p>
          <a:p>
            <a:r>
              <a:rPr lang="en-US" dirty="0"/>
              <a:t>Adrenaline  (epinephrine)  has  </a:t>
            </a:r>
            <a:r>
              <a:rPr lang="el-GR" dirty="0"/>
              <a:t>β1,  β2  </a:t>
            </a:r>
            <a:r>
              <a:rPr lang="en-US" dirty="0"/>
              <a:t>and  </a:t>
            </a:r>
            <a:r>
              <a:rPr lang="el-GR" dirty="0"/>
              <a:t>α-</a:t>
            </a:r>
            <a:r>
              <a:rPr lang="en-US" dirty="0" err="1"/>
              <a:t>adrenoreceptor</a:t>
            </a:r>
            <a:r>
              <a:rPr lang="en-US" dirty="0"/>
              <a:t> agonist  effects  and  is  used  in  patients  with  low  vascular  resistance. </a:t>
            </a:r>
          </a:p>
        </p:txBody>
      </p:sp>
    </p:spTree>
    <p:extLst>
      <p:ext uri="{BB962C8B-B14F-4D97-AF65-F5344CB8AC3E}">
        <p14:creationId xmlns:p14="http://schemas.microsoft.com/office/powerpoint/2010/main" val="1243151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45A18-9170-A74A-A501-7B53CE598030}"/>
              </a:ext>
            </a:extLst>
          </p:cNvPr>
          <p:cNvSpPr>
            <a:spLocks noGrp="1"/>
          </p:cNvSpPr>
          <p:nvPr>
            <p:ph type="title"/>
          </p:nvPr>
        </p:nvSpPr>
        <p:spPr/>
        <p:txBody>
          <a:bodyPr/>
          <a:lstStyle/>
          <a:p>
            <a:r>
              <a:rPr lang="en-US" dirty="0"/>
              <a:t>Other agents</a:t>
            </a:r>
          </a:p>
        </p:txBody>
      </p:sp>
      <p:sp>
        <p:nvSpPr>
          <p:cNvPr id="3" name="Content Placeholder 2">
            <a:extLst>
              <a:ext uri="{FF2B5EF4-FFF2-40B4-BE49-F238E27FC236}">
                <a16:creationId xmlns:a16="http://schemas.microsoft.com/office/drawing/2014/main" id="{1EF134C8-C3A7-7F46-92FE-71F86908986E}"/>
              </a:ext>
            </a:extLst>
          </p:cNvPr>
          <p:cNvSpPr>
            <a:spLocks noGrp="1"/>
          </p:cNvSpPr>
          <p:nvPr>
            <p:ph idx="1"/>
          </p:nvPr>
        </p:nvSpPr>
        <p:spPr/>
        <p:txBody>
          <a:bodyPr>
            <a:normAutofit lnSpcReduction="10000"/>
          </a:bodyPr>
          <a:lstStyle/>
          <a:p>
            <a:r>
              <a:rPr lang="en-US" dirty="0"/>
              <a:t>Direct-acting  vasodilators  such  as  sodium  nitroprusside  are rarely  used  except  in  the  acute  setting  when  they  are  given by  continuous  infusion. </a:t>
            </a:r>
          </a:p>
          <a:p>
            <a:r>
              <a:rPr lang="en-US" dirty="0"/>
              <a:t>Amlodipine  and  felodipine  have  a  more  selective  action  on  vascular  tissue  and,  therefore,  a  less  pronounced effect  on  cardiac  contractility  than  other  calcium  antagonists and should be the agents of  choice where appropriate.</a:t>
            </a:r>
          </a:p>
          <a:p>
            <a:r>
              <a:rPr lang="en-US" dirty="0" err="1"/>
              <a:t>Sacubitril</a:t>
            </a:r>
            <a:r>
              <a:rPr lang="en-US" dirty="0"/>
              <a:t>/valsartan (</a:t>
            </a:r>
            <a:r>
              <a:rPr lang="en-US" dirty="0" err="1"/>
              <a:t>Entresto</a:t>
            </a:r>
            <a:r>
              <a:rPr lang="en-US" dirty="0"/>
              <a:t>) novel drug in 2015, </a:t>
            </a:r>
            <a:r>
              <a:rPr lang="en-US" dirty="0" err="1"/>
              <a:t>Sacubitrilprodrug</a:t>
            </a:r>
            <a:r>
              <a:rPr lang="en-US" dirty="0"/>
              <a:t> metabolized to an active metabolite that inhibits </a:t>
            </a:r>
            <a:r>
              <a:rPr lang="en-US" dirty="0" err="1"/>
              <a:t>neprilysin,increaseing</a:t>
            </a:r>
            <a:r>
              <a:rPr lang="en-US" dirty="0"/>
              <a:t> levels of natriuretic </a:t>
            </a:r>
            <a:r>
              <a:rPr lang="en-US" dirty="0" err="1"/>
              <a:t>peptides,decrease</a:t>
            </a:r>
            <a:r>
              <a:rPr lang="en-US" dirty="0"/>
              <a:t> hospitalization ana all cause mortality.</a:t>
            </a:r>
          </a:p>
          <a:p>
            <a:r>
              <a:rPr lang="en-US" dirty="0" err="1"/>
              <a:t>Ivabradine</a:t>
            </a:r>
            <a:r>
              <a:rPr lang="en-US" dirty="0"/>
              <a:t>  selectively inhibits the I£ current in the </a:t>
            </a:r>
            <a:r>
              <a:rPr lang="en-US" dirty="0" err="1"/>
              <a:t>sinoatrial</a:t>
            </a:r>
            <a:r>
              <a:rPr lang="en-US" dirty="0"/>
              <a:t> node ,providing HR reduction.reduces HF hospitalizations for patients with symptomatic (NYHA class II and III),chronic stable HFrEF (LVEF of 35% or less) who are receiving evidence-based </a:t>
            </a:r>
            <a:r>
              <a:rPr lang="en-US" dirty="0" err="1"/>
              <a:t>therapies,including</a:t>
            </a:r>
            <a:r>
              <a:rPr lang="en-US" dirty="0"/>
              <a:t> B-blocker at maximum tolerated dose, and who are in sinus rhythm with HR of 70 beats/min or greater at rest. </a:t>
            </a:r>
          </a:p>
        </p:txBody>
      </p:sp>
    </p:spTree>
    <p:extLst>
      <p:ext uri="{BB962C8B-B14F-4D97-AF65-F5344CB8AC3E}">
        <p14:creationId xmlns:p14="http://schemas.microsoft.com/office/powerpoint/2010/main" val="1378510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72960-23F5-B841-AB7A-2CC4D0EB8861}"/>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77779B68-69E9-1244-A5BF-F5855C647EA1}"/>
              </a:ext>
            </a:extLst>
          </p:cNvPr>
          <p:cNvPicPr>
            <a:picLocks noGrp="1" noChangeAspect="1"/>
          </p:cNvPicPr>
          <p:nvPr>
            <p:ph idx="1"/>
          </p:nvPr>
        </p:nvPicPr>
        <p:blipFill>
          <a:blip r:embed="rId2"/>
          <a:stretch>
            <a:fillRect/>
          </a:stretch>
        </p:blipFill>
        <p:spPr>
          <a:xfrm>
            <a:off x="0" y="0"/>
            <a:ext cx="12191999" cy="6858000"/>
          </a:xfrm>
        </p:spPr>
      </p:pic>
    </p:spTree>
    <p:extLst>
      <p:ext uri="{BB962C8B-B14F-4D97-AF65-F5344CB8AC3E}">
        <p14:creationId xmlns:p14="http://schemas.microsoft.com/office/powerpoint/2010/main" val="2610319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A3DEC4A-B742-0D43-B358-24D4897C9AFA}"/>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479484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70E7A-40AB-9A46-9A50-0EBB06BBC25D}"/>
              </a:ext>
            </a:extLst>
          </p:cNvPr>
          <p:cNvSpPr>
            <a:spLocks noGrp="1"/>
          </p:cNvSpPr>
          <p:nvPr>
            <p:ph type="title"/>
          </p:nvPr>
        </p:nvSpPr>
        <p:spPr/>
        <p:txBody>
          <a:bodyPr/>
          <a:lstStyle/>
          <a:p>
            <a:r>
              <a:rPr lang="en-US" dirty="0"/>
              <a:t>Types of heart failure</a:t>
            </a:r>
          </a:p>
        </p:txBody>
      </p:sp>
      <p:sp>
        <p:nvSpPr>
          <p:cNvPr id="3" name="Content Placeholder 2">
            <a:extLst>
              <a:ext uri="{FF2B5EF4-FFF2-40B4-BE49-F238E27FC236}">
                <a16:creationId xmlns:a16="http://schemas.microsoft.com/office/drawing/2014/main" id="{1974DF39-3A28-A242-A40F-285A9C6BAC9D}"/>
              </a:ext>
            </a:extLst>
          </p:cNvPr>
          <p:cNvSpPr>
            <a:spLocks noGrp="1"/>
          </p:cNvSpPr>
          <p:nvPr>
            <p:ph idx="1"/>
          </p:nvPr>
        </p:nvSpPr>
        <p:spPr/>
        <p:txBody>
          <a:bodyPr>
            <a:normAutofit fontScale="85000" lnSpcReduction="20000"/>
          </a:bodyPr>
          <a:lstStyle/>
          <a:p>
            <a:r>
              <a:rPr lang="en-US" dirty="0"/>
              <a:t>Heart failure with reduced(HFrEF)or systolic dysfunction :LVEF of 40% or less</a:t>
            </a:r>
          </a:p>
          <a:p>
            <a:r>
              <a:rPr lang="en-US" dirty="0"/>
              <a:t>Dilated ventricle(pumping problem)</a:t>
            </a:r>
          </a:p>
          <a:p>
            <a:r>
              <a:rPr lang="en-US" dirty="0"/>
              <a:t>Two third of cases are attributable to chronic heart disease</a:t>
            </a:r>
          </a:p>
          <a:p>
            <a:r>
              <a:rPr lang="en-US" dirty="0"/>
              <a:t>One third of cases are attributable to non ischemic cardiomyopathy </a:t>
            </a:r>
          </a:p>
          <a:p>
            <a:r>
              <a:rPr lang="en-US" dirty="0"/>
              <a:t>i.HTN</a:t>
            </a:r>
          </a:p>
          <a:p>
            <a:r>
              <a:rPr lang="en-US" dirty="0"/>
              <a:t>ii.Thyroid disease</a:t>
            </a:r>
          </a:p>
          <a:p>
            <a:r>
              <a:rPr lang="en-US" dirty="0"/>
              <a:t>iii.Obesity</a:t>
            </a:r>
          </a:p>
          <a:p>
            <a:r>
              <a:rPr lang="en-US" dirty="0"/>
              <a:t>iv.Stress</a:t>
            </a:r>
          </a:p>
          <a:p>
            <a:r>
              <a:rPr lang="en-US" dirty="0"/>
              <a:t>V. </a:t>
            </a:r>
            <a:r>
              <a:rPr lang="en-US" dirty="0" err="1"/>
              <a:t>Cardiotoxins</a:t>
            </a:r>
            <a:endParaRPr lang="en-US" dirty="0"/>
          </a:p>
          <a:p>
            <a:r>
              <a:rPr lang="en-US" dirty="0"/>
              <a:t>Vi. Myocarditis</a:t>
            </a:r>
          </a:p>
          <a:p>
            <a:r>
              <a:rPr lang="en-US" dirty="0"/>
              <a:t>vii.Idiopathic</a:t>
            </a:r>
          </a:p>
          <a:p>
            <a:r>
              <a:rPr lang="en-US" dirty="0"/>
              <a:t>viii.Tachycardia</a:t>
            </a:r>
          </a:p>
          <a:p>
            <a:r>
              <a:rPr lang="en-US" dirty="0" err="1"/>
              <a:t>ix.Peripartum</a:t>
            </a:r>
            <a:endParaRPr lang="en-US" dirty="0"/>
          </a:p>
        </p:txBody>
      </p:sp>
    </p:spTree>
    <p:extLst>
      <p:ext uri="{BB962C8B-B14F-4D97-AF65-F5344CB8AC3E}">
        <p14:creationId xmlns:p14="http://schemas.microsoft.com/office/powerpoint/2010/main" val="2652892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02AC8-3B1B-9742-9E4D-7D4C95978DC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42D27AB-D87A-EB43-87AA-A2FAF36CB368}"/>
              </a:ext>
            </a:extLst>
          </p:cNvPr>
          <p:cNvSpPr>
            <a:spLocks noGrp="1"/>
          </p:cNvSpPr>
          <p:nvPr>
            <p:ph idx="1"/>
          </p:nvPr>
        </p:nvSpPr>
        <p:spPr/>
        <p:txBody>
          <a:bodyPr/>
          <a:lstStyle/>
          <a:p>
            <a:r>
              <a:rPr lang="en-US" dirty="0"/>
              <a:t>Heart failure with preserved EF (HFpEF)or diastolic dysfunction </a:t>
            </a:r>
          </a:p>
          <a:p>
            <a:r>
              <a:rPr lang="en-US" dirty="0"/>
              <a:t>LVEF of 50% or greater ;borderline HFpEF is LVEF 41%–49%</a:t>
            </a:r>
          </a:p>
          <a:p>
            <a:r>
              <a:rPr lang="en-US" dirty="0"/>
              <a:t>Account for about 30% of patients with HF.</a:t>
            </a:r>
          </a:p>
          <a:p>
            <a:r>
              <a:rPr lang="en-US" dirty="0"/>
              <a:t>Impaired ventricular relaxation and filling </a:t>
            </a:r>
          </a:p>
          <a:p>
            <a:r>
              <a:rPr lang="en-US" dirty="0"/>
              <a:t>Most cause is HTN (60%–89%).</a:t>
            </a:r>
          </a:p>
        </p:txBody>
      </p:sp>
    </p:spTree>
    <p:extLst>
      <p:ext uri="{BB962C8B-B14F-4D97-AF65-F5344CB8AC3E}">
        <p14:creationId xmlns:p14="http://schemas.microsoft.com/office/powerpoint/2010/main" val="3699038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F88212C-45E9-9848-959B-907CD475A1CC}"/>
              </a:ext>
            </a:extLst>
          </p:cNvPr>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181276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E7C45F7-2DE7-E04D-A270-25E31C8B04C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33601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BB0ACDA-73D3-844B-BBA6-2FF859B82AF0}"/>
              </a:ext>
            </a:extLst>
          </p:cNvPr>
          <p:cNvSpPr>
            <a:spLocks noGrp="1"/>
          </p:cNvSpPr>
          <p:nvPr>
            <p:ph type="title"/>
          </p:nvPr>
        </p:nvSpPr>
        <p:spPr/>
        <p:txBody>
          <a:bodyPr/>
          <a:lstStyle/>
          <a:p>
            <a:r>
              <a:rPr lang="en-US" dirty="0"/>
              <a:t>Stages of HF</a:t>
            </a:r>
          </a:p>
        </p:txBody>
      </p:sp>
      <p:sp>
        <p:nvSpPr>
          <p:cNvPr id="11" name="Content Placeholder 10">
            <a:extLst>
              <a:ext uri="{FF2B5EF4-FFF2-40B4-BE49-F238E27FC236}">
                <a16:creationId xmlns:a16="http://schemas.microsoft.com/office/drawing/2014/main" id="{E55961DC-B487-8D4F-B184-FD3D5C043366}"/>
              </a:ext>
            </a:extLst>
          </p:cNvPr>
          <p:cNvSpPr>
            <a:spLocks noGrp="1"/>
          </p:cNvSpPr>
          <p:nvPr>
            <p:ph idx="1"/>
          </p:nvPr>
        </p:nvSpPr>
        <p:spPr/>
        <p:txBody>
          <a:bodyPr/>
          <a:lstStyle/>
          <a:p>
            <a:r>
              <a:rPr lang="en-US" dirty="0"/>
              <a:t>Stage I : No symptoms with ordinary physical activity(such as walking or climbing stairs)</a:t>
            </a:r>
          </a:p>
          <a:p>
            <a:endParaRPr lang="en-US" dirty="0"/>
          </a:p>
          <a:p>
            <a:r>
              <a:rPr lang="en-US" dirty="0"/>
              <a:t>Stage II : Slight limitation With dyspnoea on moderate to sever exertion (climbing stairs or walking uphill.</a:t>
            </a:r>
          </a:p>
          <a:p>
            <a:endParaRPr lang="en-US" dirty="0"/>
          </a:p>
          <a:p>
            <a:r>
              <a:rPr lang="en-US" dirty="0"/>
              <a:t>Stage III : marked limitation of activity, activity causes </a:t>
            </a:r>
            <a:r>
              <a:rPr lang="en-US" dirty="0" err="1"/>
              <a:t>dyspnea,fatigue</a:t>
            </a:r>
            <a:r>
              <a:rPr lang="en-US" dirty="0"/>
              <a:t> or palpitation</a:t>
            </a:r>
          </a:p>
          <a:p>
            <a:endParaRPr lang="en-US" dirty="0"/>
          </a:p>
          <a:p>
            <a:r>
              <a:rPr lang="en-US" dirty="0"/>
              <a:t>Stage IV: sever </a:t>
            </a:r>
            <a:r>
              <a:rPr lang="en-US" dirty="0" err="1"/>
              <a:t>disability,dyspnea</a:t>
            </a:r>
            <a:r>
              <a:rPr lang="en-US" dirty="0"/>
              <a:t> at rest( unable to carry out any physical activity without discomfort)</a:t>
            </a:r>
          </a:p>
        </p:txBody>
      </p:sp>
    </p:spTree>
    <p:extLst>
      <p:ext uri="{BB962C8B-B14F-4D97-AF65-F5344CB8AC3E}">
        <p14:creationId xmlns:p14="http://schemas.microsoft.com/office/powerpoint/2010/main" val="750337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06EB8-2250-5948-A7C6-8E5EEEF9D3BB}"/>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FE9D0DA2-D143-4741-96F4-75A6F1809226}"/>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226339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7382C1B-EAE7-5C4C-9109-1B42E24DF30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000293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25</Slides>
  <Notes>0</Notes>
  <HiddenSlides>0</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Savon</vt:lpstr>
      <vt:lpstr>Chronic heart failure</vt:lpstr>
      <vt:lpstr>Definition</vt:lpstr>
      <vt:lpstr>Types of heart failure</vt:lpstr>
      <vt:lpstr>PowerPoint Presentation</vt:lpstr>
      <vt:lpstr>PowerPoint Presentation</vt:lpstr>
      <vt:lpstr>PowerPoint Presentation</vt:lpstr>
      <vt:lpstr>Stages of HF</vt:lpstr>
      <vt:lpstr>PowerPoint Presentation</vt:lpstr>
      <vt:lpstr>PowerPoint Presentation</vt:lpstr>
      <vt:lpstr>PowerPoint Presentation</vt:lpstr>
      <vt:lpstr>PowerPoint Presentation</vt:lpstr>
      <vt:lpstr>Goals of treatment</vt:lpstr>
      <vt:lpstr>PowerPoint Presentation</vt:lpstr>
      <vt:lpstr>Diuretics</vt:lpstr>
      <vt:lpstr>ACE-I</vt:lpstr>
      <vt:lpstr>ARBs </vt:lpstr>
      <vt:lpstr>B- blockers</vt:lpstr>
      <vt:lpstr>Aldosterone antagonists</vt:lpstr>
      <vt:lpstr>Digoxin</vt:lpstr>
      <vt:lpstr>PowerPoint Presentation</vt:lpstr>
      <vt:lpstr>Nitrates/hydralazine</vt:lpstr>
      <vt:lpstr>Inotropic agents</vt:lpstr>
      <vt:lpstr>Other agents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 heart failure</dc:title>
  <dc:creator>abeeralrashid@yahoo.com</dc:creator>
  <cp:lastModifiedBy>abeeralrashid@yahoo.com</cp:lastModifiedBy>
  <cp:revision>3</cp:revision>
  <dcterms:created xsi:type="dcterms:W3CDTF">2020-01-11T10:22:12Z</dcterms:created>
  <dcterms:modified xsi:type="dcterms:W3CDTF">2020-01-12T05:27:50Z</dcterms:modified>
</cp:coreProperties>
</file>