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embeddedFontLst>
    <p:embeddedFont>
      <p:font typeface="Cambria Math" pitchFamily="18" charset="0"/>
      <p:regular r:id="rId20"/>
    </p:embeddedFont>
    <p:embeddedFont>
      <p:font typeface="Constantia" pitchFamily="18" charset="0"/>
      <p:regular r:id="rId21"/>
      <p:bold r:id="rId22"/>
      <p:italic r:id="rId23"/>
      <p:boldItalic r:id="rId24"/>
    </p:embeddedFont>
    <p:embeddedFont>
      <p:font typeface="Calibri" pitchFamily="34" charset="0"/>
      <p:regular r:id="rId25"/>
      <p:bold r:id="rId26"/>
      <p:italic r:id="rId27"/>
      <p:boldItalic r:id="rId28"/>
    </p:embeddedFont>
    <p:embeddedFont>
      <p:font typeface="Corsiva" charset="0"/>
      <p:regular r:id="rId29"/>
      <p:bold r:id="rId30"/>
      <p:italic r:id="rId31"/>
      <p:boldItalic r:id="rId32"/>
    </p:embeddedFont>
    <p:embeddedFont>
      <p:font typeface="Century Gothic"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B53330E-7C99-44C8-95F1-065FD6CF5543}">
  <a:tblStyle styleId="{7B53330E-7C99-44C8-95F1-065FD6CF5543}" styleName="Table_0">
    <a:wholeTbl>
      <a:tcTxStyle b="off" i="off">
        <a:font>
          <a:latin typeface="Constantia"/>
          <a:ea typeface="Constantia"/>
          <a:cs typeface="Constant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6F8"/>
          </a:solidFill>
        </a:fill>
      </a:tcStyle>
    </a:wholeTbl>
    <a:band1H>
      <a:tcTxStyle/>
      <a:tcStyle>
        <a:tcBdr/>
        <a:fill>
          <a:solidFill>
            <a:srgbClr val="CAEEF1"/>
          </a:solidFill>
        </a:fill>
      </a:tcStyle>
    </a:band1H>
    <a:band2H>
      <a:tcTxStyle/>
      <a:tcStyle>
        <a:tcBdr/>
      </a:tcStyle>
    </a:band2H>
    <a:band1V>
      <a:tcTxStyle/>
      <a:tcStyle>
        <a:tcBdr/>
        <a:fill>
          <a:solidFill>
            <a:srgbClr val="CAEEF1"/>
          </a:solidFill>
        </a:fill>
      </a:tcStyle>
    </a:band1V>
    <a:band2V>
      <a:tcTxStyle/>
      <a:tcStyle>
        <a:tcBdr/>
      </a:tcStyle>
    </a:band2V>
    <a:lastCol>
      <a:tcTxStyle b="on" i="off">
        <a:font>
          <a:latin typeface="Constantia"/>
          <a:ea typeface="Constantia"/>
          <a:cs typeface="Constantia"/>
        </a:font>
        <a:schemeClr val="lt1"/>
      </a:tcTxStyle>
      <a:tcStyle>
        <a:tcBdr/>
        <a:fill>
          <a:solidFill>
            <a:schemeClr val="accent3"/>
          </a:solidFill>
        </a:fill>
      </a:tcStyle>
    </a:lastCol>
    <a:firstCol>
      <a:tcTxStyle b="on" i="off">
        <a:font>
          <a:latin typeface="Constantia"/>
          <a:ea typeface="Constantia"/>
          <a:cs typeface="Constantia"/>
        </a:font>
        <a:schemeClr val="lt1"/>
      </a:tcTxStyle>
      <a:tcStyle>
        <a:tcBdr/>
        <a:fill>
          <a:solidFill>
            <a:schemeClr val="accent3"/>
          </a:solidFill>
        </a:fill>
      </a:tcStyle>
    </a:firstCol>
    <a:lastRow>
      <a:tcTxStyle b="on" i="off">
        <a:font>
          <a:latin typeface="Constantia"/>
          <a:ea typeface="Constantia"/>
          <a:cs typeface="Constantia"/>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onstantia"/>
          <a:ea typeface="Constantia"/>
          <a:cs typeface="Constantia"/>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73020E1E-98E8-4070-AE71-0A3EECFC0261}" styleName="Table_1">
    <a:wholeTbl>
      <a:tcTxStyle b="off" i="off">
        <a:font>
          <a:latin typeface="Constantia"/>
          <a:ea typeface="Constantia"/>
          <a:cs typeface="Constant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5"/>
          </a:solidFill>
        </a:fill>
      </a:tcStyle>
    </a:wholeTbl>
    <a:band1H>
      <a:tcTxStyle/>
      <a:tcStyle>
        <a:tcBdr/>
        <a:fill>
          <a:solidFill>
            <a:srgbClr val="CAD4EA"/>
          </a:solidFill>
        </a:fill>
      </a:tcStyle>
    </a:band1H>
    <a:band2H>
      <a:tcTxStyle/>
      <a:tcStyle>
        <a:tcBdr/>
      </a:tcStyle>
    </a:band2H>
    <a:band1V>
      <a:tcTxStyle/>
      <a:tcStyle>
        <a:tcBdr/>
        <a:fill>
          <a:solidFill>
            <a:srgbClr val="CAD4EA"/>
          </a:solidFill>
        </a:fill>
      </a:tcStyle>
    </a:band1V>
    <a:band2V>
      <a:tcTxStyle/>
      <a:tcStyle>
        <a:tcBdr/>
      </a:tcStyle>
    </a:band2V>
    <a:lastCol>
      <a:tcTxStyle b="on" i="off">
        <a:font>
          <a:latin typeface="Constantia"/>
          <a:ea typeface="Constantia"/>
          <a:cs typeface="Constantia"/>
        </a:font>
        <a:schemeClr val="lt1"/>
      </a:tcTxStyle>
      <a:tcStyle>
        <a:tcBdr/>
        <a:fill>
          <a:solidFill>
            <a:schemeClr val="accent1"/>
          </a:solidFill>
        </a:fill>
      </a:tcStyle>
    </a:lastCol>
    <a:firstCol>
      <a:tcTxStyle b="on" i="off">
        <a:font>
          <a:latin typeface="Constantia"/>
          <a:ea typeface="Constantia"/>
          <a:cs typeface="Constantia"/>
        </a:font>
        <a:schemeClr val="lt1"/>
      </a:tcTxStyle>
      <a:tcStyle>
        <a:tcBdr/>
        <a:fill>
          <a:solidFill>
            <a:schemeClr val="accent1"/>
          </a:solidFill>
        </a:fill>
      </a:tcStyle>
    </a:firstCol>
    <a:lastRow>
      <a:tcTxStyle b="on" i="off">
        <a:font>
          <a:latin typeface="Constantia"/>
          <a:ea typeface="Constantia"/>
          <a:cs typeface="Constanti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onstantia"/>
          <a:ea typeface="Constantia"/>
          <a:cs typeface="Constanti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4AA40E0-9CCE-4519-8ABE-1F32AFD61A22}" styleName="Table_2">
    <a:wholeTbl>
      <a:tcTxStyle b="off" i="off">
        <a:font>
          <a:latin typeface="Constantia"/>
          <a:ea typeface="Constantia"/>
          <a:cs typeface="Constant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8"/>
          </a:solidFill>
        </a:fill>
      </a:tcStyle>
    </a:wholeTbl>
    <a:band1H>
      <a:tcTxStyle/>
      <a:tcStyle>
        <a:tcBdr/>
        <a:fill>
          <a:solidFill>
            <a:srgbClr val="CADEF1"/>
          </a:solidFill>
        </a:fill>
      </a:tcStyle>
    </a:band1H>
    <a:band2H>
      <a:tcTxStyle/>
      <a:tcStyle>
        <a:tcBdr/>
      </a:tcStyle>
    </a:band2H>
    <a:band1V>
      <a:tcTxStyle/>
      <a:tcStyle>
        <a:tcBdr/>
        <a:fill>
          <a:solidFill>
            <a:srgbClr val="CADEF1"/>
          </a:solidFill>
        </a:fill>
      </a:tcStyle>
    </a:band1V>
    <a:band2V>
      <a:tcTxStyle/>
      <a:tcStyle>
        <a:tcBdr/>
      </a:tcStyle>
    </a:band2V>
    <a:lastCol>
      <a:tcTxStyle b="on" i="off">
        <a:font>
          <a:latin typeface="Constantia"/>
          <a:ea typeface="Constantia"/>
          <a:cs typeface="Constantia"/>
        </a:font>
        <a:schemeClr val="lt1"/>
      </a:tcTxStyle>
      <a:tcStyle>
        <a:tcBdr/>
        <a:fill>
          <a:solidFill>
            <a:schemeClr val="accent2"/>
          </a:solidFill>
        </a:fill>
      </a:tcStyle>
    </a:lastCol>
    <a:firstCol>
      <a:tcTxStyle b="on" i="off">
        <a:font>
          <a:latin typeface="Constantia"/>
          <a:ea typeface="Constantia"/>
          <a:cs typeface="Constantia"/>
        </a:font>
        <a:schemeClr val="lt1"/>
      </a:tcTxStyle>
      <a:tcStyle>
        <a:tcBdr/>
        <a:fill>
          <a:solidFill>
            <a:schemeClr val="accent2"/>
          </a:solidFill>
        </a:fill>
      </a:tcStyle>
    </a:firstCol>
    <a:lastRow>
      <a:tcTxStyle b="on" i="off">
        <a:font>
          <a:latin typeface="Constantia"/>
          <a:ea typeface="Constantia"/>
          <a:cs typeface="Constantia"/>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onstantia"/>
          <a:ea typeface="Constantia"/>
          <a:cs typeface="Constantia"/>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004" y="1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21602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3" name="Google Shape;23;p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7"/>
        <p:cNvGrpSpPr/>
        <p:nvPr/>
      </p:nvGrpSpPr>
      <p:grpSpPr>
        <a:xfrm>
          <a:off x="0" y="0"/>
          <a:ext cx="0" cy="0"/>
          <a:chOff x="0" y="0"/>
          <a:chExt cx="0" cy="0"/>
        </a:xfrm>
      </p:grpSpPr>
      <p:sp>
        <p:nvSpPr>
          <p:cNvPr id="88" name="Google Shape;88;p12"/>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89" name="Google Shape;89;p12"/>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90" name="Google Shape;90;p12"/>
          <p:cNvSpPr txBox="1">
            <a:spLocks noGrp="1"/>
          </p:cNvSpPr>
          <p:nvPr>
            <p:ph type="title"/>
          </p:nvPr>
        </p:nvSpPr>
        <p:spPr>
          <a:xfrm>
            <a:off x="609600" y="1176996"/>
            <a:ext cx="2212848" cy="1582621"/>
          </a:xfrm>
          <a:prstGeom prst="rect">
            <a:avLst/>
          </a:prstGeom>
          <a:noFill/>
          <a:ln>
            <a:noFill/>
          </a:ln>
        </p:spPr>
        <p:txBody>
          <a:bodyPr spcFirstLastPara="1" wrap="square" lIns="45700" tIns="45700" rIns="45700" bIns="45700" anchor="b" anchorCtr="0">
            <a:no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2"/>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1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2"/>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12"/>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97" name="Google Shape;97;p12"/>
          <p:cNvSpPr/>
          <p:nvPr/>
        </p:nvSpPr>
        <p:spPr>
          <a:xfrm rot="10800000" flipH="1">
            <a:off x="4381500" y="621982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3"/>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1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rot="5400000">
            <a:off x="5052218" y="2491583"/>
            <a:ext cx="5211763" cy="20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4"/>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45700" rIns="91425" bIns="45700" anchor="t" anchorCtr="0">
            <a:no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1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6"/>
        <p:cNvGrpSpPr/>
        <p:nvPr/>
      </p:nvGrpSpPr>
      <p:grpSpPr>
        <a:xfrm>
          <a:off x="0" y="0"/>
          <a:ext cx="0" cy="0"/>
          <a:chOff x="0" y="0"/>
          <a:chExt cx="0" cy="0"/>
        </a:xfrm>
      </p:grpSpPr>
      <p:sp>
        <p:nvSpPr>
          <p:cNvPr id="47" name="Google Shape;47;p6"/>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49" name="Google Shape;49;p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5" name="Google Shape;55;p7"/>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1" name="Google Shape;61;p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7" name="Google Shape;67;p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8" name="Google Shape;68;p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4" name="Google Shape;74;p10"/>
          <p:cNvSpPr txBox="1">
            <a:spLocks noGrp="1"/>
          </p:cNvSpPr>
          <p:nvPr>
            <p:ph type="body" idx="2"/>
          </p:nvPr>
        </p:nvSpPr>
        <p:spPr>
          <a:xfrm>
            <a:off x="4645025" y="1859757"/>
            <a:ext cx="4041775" cy="654843"/>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5" name="Google Shape;75;p1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6" name="Google Shape;76;p10"/>
          <p:cNvSpPr txBox="1">
            <a:spLocks noGrp="1"/>
          </p:cNvSpPr>
          <p:nvPr>
            <p:ph type="body" idx="4"/>
          </p:nvPr>
        </p:nvSpPr>
        <p:spPr>
          <a:xfrm>
            <a:off x="4645025" y="2514600"/>
            <a:ext cx="4041775" cy="3845720"/>
          </a:xfrm>
          <a:prstGeom prst="rect">
            <a:avLst/>
          </a:prstGeom>
          <a:noFill/>
          <a:ln>
            <a:noFill/>
          </a:ln>
        </p:spPr>
        <p:txBody>
          <a:bodyPr spcFirstLastPara="1" wrap="square" lIns="91425" tIns="0" rIns="91425" bIns="45700" anchor="t" anchorCtr="0">
            <a:no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7" name="Google Shape;77;p1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11"/>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1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9"/>
        <p:cNvGrpSpPr/>
        <p:nvPr/>
      </p:nvGrpSpPr>
      <p:grpSpPr>
        <a:xfrm>
          <a:off x="0" y="0"/>
          <a:ext cx="0" cy="0"/>
          <a:chOff x="0" y="0"/>
          <a:chExt cx="0" cy="0"/>
        </a:xfrm>
      </p:grpSpPr>
      <p:sp>
        <p:nvSpPr>
          <p:cNvPr id="10" name="Google Shape;10;p1"/>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1" name="Google Shape;11;p1"/>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2" name="Google Shape;12;p1"/>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4" name="Google Shape;14;p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5" name="Google Shape;15;p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6" name="Google Shape;16;p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i="0" u="none" strike="noStrike" cap="none">
                <a:solidFill>
                  <a:srgbClr val="D0E9ED"/>
                </a:solidFill>
                <a:latin typeface="Constantia"/>
                <a:ea typeface="Constantia"/>
                <a:cs typeface="Constantia"/>
                <a:sym typeface="Constantia"/>
              </a:defRPr>
            </a:lvl1pPr>
            <a:lvl2pPr marL="0" marR="0" lvl="1" indent="0" algn="r" rtl="0">
              <a:spcBef>
                <a:spcPts val="0"/>
              </a:spcBef>
              <a:buNone/>
              <a:defRPr sz="1200" b="0" i="0" u="none" strike="noStrike" cap="none">
                <a:solidFill>
                  <a:srgbClr val="D0E9ED"/>
                </a:solidFill>
                <a:latin typeface="Constantia"/>
                <a:ea typeface="Constantia"/>
                <a:cs typeface="Constantia"/>
                <a:sym typeface="Constantia"/>
              </a:defRPr>
            </a:lvl2pPr>
            <a:lvl3pPr marL="0" marR="0" lvl="2" indent="0" algn="r" rtl="0">
              <a:spcBef>
                <a:spcPts val="0"/>
              </a:spcBef>
              <a:buNone/>
              <a:defRPr sz="1200" b="0" i="0" u="none" strike="noStrike" cap="none">
                <a:solidFill>
                  <a:srgbClr val="D0E9ED"/>
                </a:solidFill>
                <a:latin typeface="Constantia"/>
                <a:ea typeface="Constantia"/>
                <a:cs typeface="Constantia"/>
                <a:sym typeface="Constantia"/>
              </a:defRPr>
            </a:lvl3pPr>
            <a:lvl4pPr marL="0" marR="0" lvl="3" indent="0" algn="r" rtl="0">
              <a:spcBef>
                <a:spcPts val="0"/>
              </a:spcBef>
              <a:buNone/>
              <a:defRPr sz="1200" b="0" i="0" u="none" strike="noStrike" cap="none">
                <a:solidFill>
                  <a:srgbClr val="D0E9ED"/>
                </a:solidFill>
                <a:latin typeface="Constantia"/>
                <a:ea typeface="Constantia"/>
                <a:cs typeface="Constantia"/>
                <a:sym typeface="Constantia"/>
              </a:defRPr>
            </a:lvl4pPr>
            <a:lvl5pPr marL="0" marR="0" lvl="4" indent="0" algn="r" rtl="0">
              <a:spcBef>
                <a:spcPts val="0"/>
              </a:spcBef>
              <a:buNone/>
              <a:defRPr sz="1200" b="0" i="0" u="none" strike="noStrike" cap="none">
                <a:solidFill>
                  <a:srgbClr val="D0E9ED"/>
                </a:solidFill>
                <a:latin typeface="Constantia"/>
                <a:ea typeface="Constantia"/>
                <a:cs typeface="Constantia"/>
                <a:sym typeface="Constantia"/>
              </a:defRPr>
            </a:lvl5pPr>
            <a:lvl6pPr marL="0" marR="0" lvl="5" indent="0" algn="r" rtl="0">
              <a:spcBef>
                <a:spcPts val="0"/>
              </a:spcBef>
              <a:buNone/>
              <a:defRPr sz="1200" b="0" i="0" u="none" strike="noStrike" cap="none">
                <a:solidFill>
                  <a:srgbClr val="D0E9ED"/>
                </a:solidFill>
                <a:latin typeface="Constantia"/>
                <a:ea typeface="Constantia"/>
                <a:cs typeface="Constantia"/>
                <a:sym typeface="Constantia"/>
              </a:defRPr>
            </a:lvl6pPr>
            <a:lvl7pPr marL="0" marR="0" lvl="6" indent="0" algn="r" rtl="0">
              <a:spcBef>
                <a:spcPts val="0"/>
              </a:spcBef>
              <a:buNone/>
              <a:defRPr sz="1200" b="0" i="0" u="none" strike="noStrike" cap="none">
                <a:solidFill>
                  <a:srgbClr val="D0E9ED"/>
                </a:solidFill>
                <a:latin typeface="Constantia"/>
                <a:ea typeface="Constantia"/>
                <a:cs typeface="Constantia"/>
                <a:sym typeface="Constantia"/>
              </a:defRPr>
            </a:lvl7pPr>
            <a:lvl8pPr marL="0" marR="0" lvl="7" indent="0" algn="r" rtl="0">
              <a:spcBef>
                <a:spcPts val="0"/>
              </a:spcBef>
              <a:buNone/>
              <a:defRPr sz="1200" b="0" i="0" u="none" strike="noStrike" cap="none">
                <a:solidFill>
                  <a:srgbClr val="D0E9ED"/>
                </a:solidFill>
                <a:latin typeface="Constantia"/>
                <a:ea typeface="Constantia"/>
                <a:cs typeface="Constantia"/>
                <a:sym typeface="Constantia"/>
              </a:defRPr>
            </a:lvl8pPr>
            <a:lvl9pPr marL="0" marR="0" lvl="8" indent="0" algn="r" rtl="0">
              <a:spcBef>
                <a:spcPts val="0"/>
              </a:spcBef>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grpSp>
        <p:nvGrpSpPr>
          <p:cNvPr id="17" name="Google Shape;17;p1"/>
          <p:cNvGrpSpPr/>
          <p:nvPr/>
        </p:nvGrpSpPr>
        <p:grpSpPr>
          <a:xfrm>
            <a:off x="-29294" y="-16113"/>
            <a:ext cx="9198255" cy="1086266"/>
            <a:chOff x="-29322" y="-1971"/>
            <a:chExt cx="9198255" cy="1086266"/>
          </a:xfrm>
        </p:grpSpPr>
        <p:sp>
          <p:nvSpPr>
            <p:cNvPr id="18" name="Google Shape;18;p1"/>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19" name="Google Shape;19;p1"/>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3"/>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8" name="Google Shape;28;p3"/>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9" name="Google Shape;29;p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3"/>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grpSp>
        <p:nvGrpSpPr>
          <p:cNvPr id="34" name="Google Shape;34;p3"/>
          <p:cNvGrpSpPr/>
          <p:nvPr/>
        </p:nvGrpSpPr>
        <p:grpSpPr>
          <a:xfrm>
            <a:off x="-29294" y="-16113"/>
            <a:ext cx="9198255" cy="1086266"/>
            <a:chOff x="-29322" y="-1971"/>
            <a:chExt cx="9198255" cy="1086266"/>
          </a:xfrm>
        </p:grpSpPr>
        <p:sp>
          <p:nvSpPr>
            <p:cNvPr id="35" name="Google Shape;35;p3"/>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6" name="Google Shape;36;p3"/>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subTitle" idx="1"/>
          </p:nvPr>
        </p:nvSpPr>
        <p:spPr>
          <a:xfrm>
            <a:off x="467544" y="4509120"/>
            <a:ext cx="7782688" cy="2016224"/>
          </a:xfrm>
          <a:prstGeom prst="rect">
            <a:avLst/>
          </a:prstGeom>
          <a:gradFill>
            <a:gsLst>
              <a:gs pos="0">
                <a:srgbClr val="87E9F1"/>
              </a:gs>
              <a:gs pos="43000">
                <a:srgbClr val="B6F8FC"/>
              </a:gs>
              <a:gs pos="93000">
                <a:srgbClr val="E8FCFE"/>
              </a:gs>
              <a:gs pos="100000">
                <a:srgbClr val="F6FFFF"/>
              </a:gs>
            </a:gsLst>
            <a:path path="circle">
              <a:fillToRect l="50000" t="50000" r="50000" b="50000"/>
            </a:path>
            <a:tileRect/>
          </a:gradFill>
          <a:ln w="9525" cap="flat" cmpd="sng">
            <a:solidFill>
              <a:srgbClr val="0599A0"/>
            </a:solidFill>
            <a:prstDash val="solid"/>
            <a:round/>
            <a:headEnd type="none" w="sm" len="sm"/>
            <a:tailEnd type="none" w="sm" len="sm"/>
          </a:ln>
          <a:effectLst>
            <a:outerShdw blurRad="57150" dist="38100" dir="5400000" algn="ctr" rotWithShape="0">
              <a:srgbClr val="000000"/>
            </a:outerShdw>
          </a:effectLst>
        </p:spPr>
        <p:txBody>
          <a:bodyPr spcFirstLastPara="1" wrap="square" lIns="0" tIns="45700" rIns="18275" bIns="45700" anchor="t" anchorCtr="0">
            <a:noAutofit/>
          </a:bodyPr>
          <a:lstStyle/>
          <a:p>
            <a:pPr marL="0" lvl="0" indent="0" algn="l" rtl="0">
              <a:spcBef>
                <a:spcPts val="0"/>
              </a:spcBef>
              <a:spcAft>
                <a:spcPts val="0"/>
              </a:spcAft>
              <a:buClr>
                <a:srgbClr val="000000"/>
              </a:buClr>
              <a:buSzPts val="3040"/>
              <a:buNone/>
            </a:pPr>
            <a:r>
              <a:rPr lang="en-US" sz="3200">
                <a:solidFill>
                  <a:srgbClr val="C00000"/>
                </a:solidFill>
                <a:latin typeface="Constantia"/>
                <a:ea typeface="Constantia"/>
                <a:cs typeface="Constantia"/>
                <a:sym typeface="Constantia"/>
              </a:rPr>
              <a:t>Assistant Lecturer</a:t>
            </a:r>
            <a:endParaRPr/>
          </a:p>
          <a:p>
            <a:pPr marL="0" lvl="0" indent="0" algn="l" rtl="0">
              <a:spcBef>
                <a:spcPts val="640"/>
              </a:spcBef>
              <a:spcAft>
                <a:spcPts val="0"/>
              </a:spcAft>
              <a:buClr>
                <a:srgbClr val="000000"/>
              </a:buClr>
              <a:buSzPts val="3040"/>
              <a:buNone/>
            </a:pPr>
            <a:r>
              <a:rPr lang="en-US" sz="3200">
                <a:solidFill>
                  <a:srgbClr val="C00000"/>
                </a:solidFill>
                <a:latin typeface="Constantia"/>
                <a:ea typeface="Constantia"/>
                <a:cs typeface="Constantia"/>
                <a:sym typeface="Constantia"/>
              </a:rPr>
              <a:t>Hiba Sabah      Zeina Dawood    Sura Zuhair</a:t>
            </a:r>
            <a:endParaRPr sz="3200">
              <a:solidFill>
                <a:srgbClr val="C00000"/>
              </a:solidFill>
            </a:endParaRPr>
          </a:p>
          <a:p>
            <a:pPr marL="0" lvl="0" indent="0" algn="l" rtl="0">
              <a:spcBef>
                <a:spcPts val="640"/>
              </a:spcBef>
              <a:spcAft>
                <a:spcPts val="0"/>
              </a:spcAft>
              <a:buClr>
                <a:srgbClr val="000000"/>
              </a:buClr>
              <a:buSzPts val="3040"/>
              <a:buNone/>
            </a:pPr>
            <a:r>
              <a:rPr lang="en-US" sz="3200">
                <a:solidFill>
                  <a:srgbClr val="FFFF00"/>
                </a:solidFill>
                <a:latin typeface="Constantia"/>
                <a:ea typeface="Constantia"/>
                <a:cs typeface="Constantia"/>
                <a:sym typeface="Constantia"/>
              </a:rPr>
              <a:t>                        </a:t>
            </a:r>
            <a:endParaRPr sz="5400">
              <a:solidFill>
                <a:srgbClr val="FFFF00"/>
              </a:solidFill>
            </a:endParaRPr>
          </a:p>
        </p:txBody>
      </p:sp>
      <p:pic>
        <p:nvPicPr>
          <p:cNvPr id="115" name="Google Shape;115;p15"/>
          <p:cNvPicPr preferRelativeResize="0"/>
          <p:nvPr/>
        </p:nvPicPr>
        <p:blipFill rotWithShape="1">
          <a:blip r:embed="rId3">
            <a:alphaModFix/>
          </a:blip>
          <a:srcRect/>
          <a:stretch/>
        </p:blipFill>
        <p:spPr>
          <a:xfrm>
            <a:off x="4644008" y="476672"/>
            <a:ext cx="4176464" cy="3816424"/>
          </a:xfrm>
          <a:prstGeom prst="rect">
            <a:avLst/>
          </a:prstGeom>
          <a:noFill/>
          <a:ln>
            <a:noFill/>
          </a:ln>
        </p:spPr>
      </p:pic>
      <p:sp>
        <p:nvSpPr>
          <p:cNvPr id="116" name="Google Shape;116;p15"/>
          <p:cNvSpPr/>
          <p:nvPr/>
        </p:nvSpPr>
        <p:spPr>
          <a:xfrm>
            <a:off x="690340" y="1412776"/>
            <a:ext cx="1793428" cy="1077218"/>
          </a:xfrm>
          <a:prstGeom prst="rect">
            <a:avLst/>
          </a:prstGeom>
          <a:gradFill>
            <a:gsLst>
              <a:gs pos="0">
                <a:srgbClr val="87E9F1"/>
              </a:gs>
              <a:gs pos="43000">
                <a:srgbClr val="B6F8FC"/>
              </a:gs>
              <a:gs pos="93000">
                <a:srgbClr val="E8FCFE"/>
              </a:gs>
              <a:gs pos="100000">
                <a:srgbClr val="F6FFFF"/>
              </a:gs>
            </a:gsLst>
            <a:path path="circle">
              <a:fillToRect l="50000" t="50000" r="50000" b="50000"/>
            </a:path>
            <a:tileRect/>
          </a:gradFill>
          <a:ln w="9525" cap="flat" cmpd="sng">
            <a:solidFill>
              <a:srgbClr val="0599A0"/>
            </a:solidFill>
            <a:prstDash val="solid"/>
            <a:round/>
            <a:headEnd type="none" w="sm" len="sm"/>
            <a:tailEnd type="none" w="sm" len="sm"/>
          </a:ln>
          <a:effectLst>
            <a:outerShdw blurRad="57150" dist="38100" dir="54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rgbClr val="C00000"/>
                </a:solidFill>
                <a:latin typeface="Constantia"/>
                <a:ea typeface="Constantia"/>
                <a:cs typeface="Constantia"/>
                <a:sym typeface="Constantia"/>
              </a:rPr>
              <a:t>Lab </a:t>
            </a:r>
            <a:r>
              <a:rPr lang="en-US" sz="2800" b="1" i="1">
                <a:solidFill>
                  <a:srgbClr val="C00000"/>
                </a:solidFill>
                <a:latin typeface="Constantia"/>
                <a:ea typeface="Constantia"/>
                <a:cs typeface="Constantia"/>
                <a:sym typeface="Constantia"/>
              </a:rPr>
              <a:t>5</a:t>
            </a:r>
            <a:endParaRPr sz="2800" b="1" i="1">
              <a:solidFill>
                <a:srgbClr val="C00000"/>
              </a:solidFill>
              <a:latin typeface="Constantia"/>
              <a:ea typeface="Constantia"/>
              <a:cs typeface="Constantia"/>
              <a:sym typeface="Constantia"/>
            </a:endParaRPr>
          </a:p>
          <a:p>
            <a:pPr marL="0" marR="0" lvl="0" indent="0" algn="l" rtl="0">
              <a:spcBef>
                <a:spcPts val="0"/>
              </a:spcBef>
              <a:spcAft>
                <a:spcPts val="0"/>
              </a:spcAft>
              <a:buNone/>
            </a:pPr>
            <a:r>
              <a:rPr lang="en-US" sz="2800" b="1">
                <a:solidFill>
                  <a:srgbClr val="C00000"/>
                </a:solidFill>
                <a:latin typeface="Constantia"/>
                <a:ea typeface="Constantia"/>
                <a:cs typeface="Constantia"/>
                <a:sym typeface="Constantia"/>
              </a:rPr>
              <a:t>Viscosity</a:t>
            </a:r>
            <a:endParaRPr sz="2800" b="1" i="1">
              <a:solidFill>
                <a:srgbClr val="C00000"/>
              </a:solidFill>
              <a:latin typeface="Constantia"/>
              <a:ea typeface="Constantia"/>
              <a:cs typeface="Constantia"/>
              <a:sym typeface="Constanti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p:nvPr/>
        </p:nvSpPr>
        <p:spPr>
          <a:xfrm>
            <a:off x="251520" y="548680"/>
            <a:ext cx="8280920" cy="6201698"/>
          </a:xfrm>
          <a:prstGeom prst="rect">
            <a:avLst/>
          </a:prstGeom>
          <a:gradFill>
            <a:gsLst>
              <a:gs pos="0">
                <a:srgbClr val="87C2F1"/>
              </a:gs>
              <a:gs pos="43000">
                <a:srgbClr val="B6DAFC"/>
              </a:gs>
              <a:gs pos="93000">
                <a:srgbClr val="E8F2FE"/>
              </a:gs>
              <a:gs pos="100000">
                <a:srgbClr val="F6FBFF"/>
              </a:gs>
            </a:gsLst>
            <a:path path="circle">
              <a:fillToRect l="50000" t="50000" r="50000" b="50000"/>
            </a:path>
            <a:tileRect/>
          </a:gradFill>
          <a:ln w="9525" cap="flat" cmpd="sng">
            <a:solidFill>
              <a:srgbClr val="0073A0"/>
            </a:solidFill>
            <a:prstDash val="solid"/>
            <a:round/>
            <a:headEnd type="none" w="sm" len="sm"/>
            <a:tailEnd type="none" w="sm" len="sm"/>
          </a:ln>
          <a:effectLst>
            <a:outerShdw blurRad="57150" dist="38100" dir="54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rgbClr val="000000"/>
                </a:solidFill>
                <a:latin typeface="Times New Roman"/>
                <a:ea typeface="Times New Roman"/>
                <a:cs typeface="Times New Roman"/>
                <a:sym typeface="Times New Roman"/>
              </a:rPr>
              <a:t>Part ll: </a:t>
            </a:r>
            <a:endParaRPr/>
          </a:p>
          <a:p>
            <a:pPr marL="0" marR="0" lvl="0" indent="0" algn="l" rtl="0">
              <a:spcBef>
                <a:spcPts val="0"/>
              </a:spcBef>
              <a:spcAft>
                <a:spcPts val="0"/>
              </a:spcAft>
              <a:buNone/>
            </a:pPr>
            <a:r>
              <a:rPr lang="en-US" sz="2800" b="1" i="1">
                <a:solidFill>
                  <a:srgbClr val="000000"/>
                </a:solidFill>
                <a:latin typeface="Times New Roman"/>
                <a:ea typeface="Times New Roman"/>
                <a:cs typeface="Times New Roman"/>
                <a:sym typeface="Times New Roman"/>
              </a:rPr>
              <a:t>A: To determine the concentration of unknown. </a:t>
            </a:r>
            <a:endParaRPr sz="2800" b="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i="1" u="sng">
                <a:solidFill>
                  <a:srgbClr val="000000"/>
                </a:solidFill>
                <a:latin typeface="Times New Roman"/>
                <a:ea typeface="Times New Roman"/>
                <a:cs typeface="Times New Roman"/>
                <a:sym typeface="Times New Roman"/>
              </a:rPr>
              <a:t>Procedure: </a:t>
            </a:r>
            <a:endParaRPr sz="2400" i="1" u="sng">
              <a:solidFill>
                <a:srgbClr val="000000"/>
              </a:solidFill>
              <a:latin typeface="Times New Roman"/>
              <a:ea typeface="Times New Roman"/>
              <a:cs typeface="Times New Roman"/>
              <a:sym typeface="Times New Roman"/>
            </a:endParaRPr>
          </a:p>
          <a:p>
            <a:pPr marL="457200" marR="0" lvl="0" indent="-457200" algn="l" rtl="0">
              <a:spcBef>
                <a:spcPts val="0"/>
              </a:spcBef>
              <a:spcAft>
                <a:spcPts val="0"/>
              </a:spcAft>
              <a:buClr>
                <a:srgbClr val="000000"/>
              </a:buClr>
              <a:buSzPts val="2400"/>
              <a:buFont typeface="Times New Roman"/>
              <a:buAutoNum type="arabicParenR"/>
            </a:pPr>
            <a:r>
              <a:rPr lang="en-US" sz="2400" i="1">
                <a:solidFill>
                  <a:srgbClr val="000000"/>
                </a:solidFill>
                <a:latin typeface="Times New Roman"/>
                <a:ea typeface="Times New Roman"/>
                <a:cs typeface="Times New Roman"/>
                <a:sym typeface="Times New Roman"/>
              </a:rPr>
              <a:t>Prepare different concentrations w/w of glycerin in water 2%, 5%, 10%, 15%, 20% and 25% (50 ml of each one).</a:t>
            </a:r>
            <a:endParaRPr/>
          </a:p>
          <a:p>
            <a:pPr marL="0" marR="0" lvl="0" indent="0" algn="l" rtl="0">
              <a:spcBef>
                <a:spcPts val="0"/>
              </a:spcBef>
              <a:spcAft>
                <a:spcPts val="0"/>
              </a:spcAft>
              <a:buNone/>
            </a:pPr>
            <a:endParaRPr sz="24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i="1">
                <a:solidFill>
                  <a:srgbClr val="000000"/>
                </a:solidFill>
                <a:latin typeface="Times New Roman"/>
                <a:ea typeface="Times New Roman"/>
                <a:cs typeface="Times New Roman"/>
                <a:sym typeface="Times New Roman"/>
              </a:rPr>
              <a:t>2) Measure the </a:t>
            </a:r>
            <a:r>
              <a:rPr lang="en-US" sz="2400">
                <a:solidFill>
                  <a:srgbClr val="000000"/>
                </a:solidFill>
                <a:latin typeface="Times New Roman"/>
                <a:ea typeface="Times New Roman"/>
                <a:cs typeface="Times New Roman"/>
                <a:sym typeface="Times New Roman"/>
              </a:rPr>
              <a:t>𝜂 </a:t>
            </a:r>
            <a:r>
              <a:rPr lang="en-US" sz="2400" i="1">
                <a:solidFill>
                  <a:srgbClr val="000000"/>
                </a:solidFill>
                <a:latin typeface="Times New Roman"/>
                <a:ea typeface="Times New Roman"/>
                <a:cs typeface="Times New Roman"/>
                <a:sym typeface="Times New Roman"/>
              </a:rPr>
              <a:t>of these solutions by the viscometer knowing the density of each solution 1.003, 1.005, 1.018, 1.03, 1.037, 1.044 respectively. Then find </a:t>
            </a:r>
            <a:r>
              <a:rPr lang="en-US" sz="2400">
                <a:solidFill>
                  <a:srgbClr val="000000"/>
                </a:solidFill>
                <a:latin typeface="Times New Roman"/>
                <a:ea typeface="Times New Roman"/>
                <a:cs typeface="Times New Roman"/>
                <a:sym typeface="Times New Roman"/>
              </a:rPr>
              <a:t>𝜂𝑟𝑒𝑙 </a:t>
            </a:r>
            <a:r>
              <a:rPr lang="en-US" sz="2400" i="1">
                <a:solidFill>
                  <a:srgbClr val="000000"/>
                </a:solidFill>
                <a:latin typeface="Times New Roman"/>
                <a:ea typeface="Times New Roman"/>
                <a:cs typeface="Times New Roman"/>
                <a:sym typeface="Times New Roman"/>
              </a:rPr>
              <a:t>and draw curve by plotting </a:t>
            </a:r>
            <a:r>
              <a:rPr lang="en-US" sz="2400">
                <a:solidFill>
                  <a:srgbClr val="000000"/>
                </a:solidFill>
                <a:latin typeface="Times New Roman"/>
                <a:ea typeface="Times New Roman"/>
                <a:cs typeface="Times New Roman"/>
                <a:sym typeface="Times New Roman"/>
              </a:rPr>
              <a:t>𝜂𝑟𝑒𝑙 </a:t>
            </a:r>
            <a:r>
              <a:rPr lang="en-US" sz="2400" i="1">
                <a:solidFill>
                  <a:srgbClr val="000000"/>
                </a:solidFill>
                <a:latin typeface="Times New Roman"/>
                <a:ea typeface="Times New Roman"/>
                <a:cs typeface="Times New Roman"/>
                <a:sym typeface="Times New Roman"/>
              </a:rPr>
              <a:t>against conc. (w/w).</a:t>
            </a:r>
            <a:endParaRPr/>
          </a:p>
          <a:p>
            <a:pPr marL="0" marR="0" lvl="0" indent="0" algn="l" rtl="0">
              <a:spcBef>
                <a:spcPts val="0"/>
              </a:spcBef>
              <a:spcAft>
                <a:spcPts val="0"/>
              </a:spcAft>
              <a:buNone/>
            </a:pPr>
            <a:r>
              <a:rPr lang="en-US" sz="2400" i="1">
                <a:solidFill>
                  <a:srgbClr val="000000"/>
                </a:solidFill>
                <a:latin typeface="Times New Roman"/>
                <a:ea typeface="Times New Roman"/>
                <a:cs typeface="Times New Roman"/>
                <a:sym typeface="Times New Roman"/>
              </a:rPr>
              <a:t> </a:t>
            </a:r>
            <a:endParaRPr sz="24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i="1">
                <a:solidFill>
                  <a:srgbClr val="000000"/>
                </a:solidFill>
                <a:latin typeface="Times New Roman"/>
                <a:ea typeface="Times New Roman"/>
                <a:cs typeface="Times New Roman"/>
                <a:sym typeface="Times New Roman"/>
              </a:rPr>
              <a:t>3) Find out the concentration of unknown from the curve by measuring its </a:t>
            </a:r>
            <a:r>
              <a:rPr lang="en-US" sz="2400">
                <a:solidFill>
                  <a:srgbClr val="000000"/>
                </a:solidFill>
                <a:latin typeface="Times New Roman"/>
                <a:ea typeface="Times New Roman"/>
                <a:cs typeface="Times New Roman"/>
                <a:sym typeface="Times New Roman"/>
              </a:rPr>
              <a:t>𝜂𝑟el of unknown.</a:t>
            </a:r>
            <a:endParaRPr sz="24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i="1">
                <a:solidFill>
                  <a:srgbClr val="000000"/>
                </a:solidFill>
                <a:latin typeface="Times New Roman"/>
                <a:ea typeface="Times New Roman"/>
                <a:cs typeface="Times New Roman"/>
                <a:sym typeface="Times New Roman"/>
              </a:rPr>
              <a:t>4) The line started from 1 since the viscosity of water is equal to 1 cp. The density of glycerine is 1.26 and water = 1. </a:t>
            </a:r>
            <a:endParaRPr/>
          </a:p>
          <a:p>
            <a:pPr marL="0" marR="0" lvl="0" indent="0" algn="l" rtl="0">
              <a:spcBef>
                <a:spcPts val="0"/>
              </a:spcBef>
              <a:spcAft>
                <a:spcPts val="0"/>
              </a:spcAft>
              <a:buNone/>
            </a:pPr>
            <a:endParaRPr sz="900">
              <a:solidFill>
                <a:srgbClr val="000000"/>
              </a:solidFill>
              <a:latin typeface="Cambria Math"/>
              <a:ea typeface="Cambria Math"/>
              <a:cs typeface="Cambria Math"/>
              <a:sym typeface="Cambria Math"/>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aphicFrame>
        <p:nvGraphicFramePr>
          <p:cNvPr id="186" name="Google Shape;186;p25"/>
          <p:cNvGraphicFramePr/>
          <p:nvPr/>
        </p:nvGraphicFramePr>
        <p:xfrm>
          <a:off x="157143" y="3215533"/>
          <a:ext cx="3384350" cy="3261430"/>
        </p:xfrm>
        <a:graphic>
          <a:graphicData uri="http://schemas.openxmlformats.org/drawingml/2006/table">
            <a:tbl>
              <a:tblPr firstRow="1" bandRow="1">
                <a:noFill/>
                <a:tableStyleId>{7B53330E-7C99-44C8-95F1-065FD6CF5543}</a:tableStyleId>
              </a:tblPr>
              <a:tblGrid>
                <a:gridCol w="773575"/>
                <a:gridCol w="1098625"/>
                <a:gridCol w="628500"/>
                <a:gridCol w="883650"/>
              </a:tblGrid>
              <a:tr h="640075">
                <a:tc>
                  <a:txBody>
                    <a:bodyPr/>
                    <a:lstStyle/>
                    <a:p>
                      <a:pPr marL="0" marR="0" lvl="0" indent="0" algn="l" rtl="0">
                        <a:spcBef>
                          <a:spcPts val="0"/>
                        </a:spcBef>
                        <a:spcAft>
                          <a:spcPts val="0"/>
                        </a:spcAft>
                        <a:buNone/>
                      </a:pPr>
                      <a:r>
                        <a:rPr lang="en-US" sz="1800" u="none" strike="noStrike" cap="none"/>
                        <a:t>Conc </a:t>
                      </a:r>
                      <a:endParaRPr sz="1800"/>
                    </a:p>
                  </a:txBody>
                  <a:tcPr marL="91450" marR="91450" marT="45725" marB="45725"/>
                </a:tc>
                <a:tc>
                  <a:txBody>
                    <a:bodyPr/>
                    <a:lstStyle/>
                    <a:p>
                      <a:pPr marL="0" marR="0" lvl="0" indent="0" algn="l" rtl="0">
                        <a:spcBef>
                          <a:spcPts val="0"/>
                        </a:spcBef>
                        <a:spcAft>
                          <a:spcPts val="0"/>
                        </a:spcAft>
                        <a:buNone/>
                      </a:pPr>
                      <a:r>
                        <a:rPr lang="en-US" sz="1800"/>
                        <a:t>Density of sol.</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96250">
                <a:tc>
                  <a:txBody>
                    <a:bodyPr/>
                    <a:lstStyle/>
                    <a:p>
                      <a:pPr marL="0" marR="0" lvl="0" indent="0" algn="ctr" rtl="0">
                        <a:spcBef>
                          <a:spcPts val="0"/>
                        </a:spcBef>
                        <a:spcAft>
                          <a:spcPts val="0"/>
                        </a:spcAft>
                        <a:buNone/>
                      </a:pPr>
                      <a:r>
                        <a:rPr lang="en-US" sz="2000">
                          <a:latin typeface="Times New Roman"/>
                          <a:ea typeface="Times New Roman"/>
                          <a:cs typeface="Times New Roman"/>
                          <a:sym typeface="Times New Roman"/>
                        </a:rPr>
                        <a:t>2%</a:t>
                      </a:r>
                      <a:endParaRPr sz="20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800" b="0" i="1" u="none" strike="noStrike">
                          <a:solidFill>
                            <a:srgbClr val="000000"/>
                          </a:solidFill>
                          <a:latin typeface="Times New Roman"/>
                          <a:ea typeface="Times New Roman"/>
                          <a:cs typeface="Times New Roman"/>
                          <a:sym typeface="Times New Roman"/>
                        </a:rPr>
                        <a:t>1.003</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640075">
                <a:tc>
                  <a:txBody>
                    <a:bodyPr/>
                    <a:lstStyle/>
                    <a:p>
                      <a:pPr marL="0" marR="0" lvl="0" indent="0" algn="ctr" rtl="0">
                        <a:spcBef>
                          <a:spcPts val="0"/>
                        </a:spcBef>
                        <a:spcAft>
                          <a:spcPts val="0"/>
                        </a:spcAft>
                        <a:buNone/>
                      </a:pPr>
                      <a:r>
                        <a:rPr lang="en-US" sz="2000">
                          <a:latin typeface="Times New Roman"/>
                          <a:ea typeface="Times New Roman"/>
                          <a:cs typeface="Times New Roman"/>
                          <a:sym typeface="Times New Roman"/>
                        </a:rPr>
                        <a:t>5%</a:t>
                      </a:r>
                      <a:endParaRPr sz="2000">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i="1" u="none" strike="noStrike">
                          <a:solidFill>
                            <a:srgbClr val="000000"/>
                          </a:solidFill>
                          <a:latin typeface="Times New Roman"/>
                          <a:ea typeface="Times New Roman"/>
                          <a:cs typeface="Times New Roman"/>
                          <a:sym typeface="Times New Roman"/>
                        </a:rPr>
                        <a:t>1.005</a:t>
                      </a: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96250">
                <a:tc>
                  <a:txBody>
                    <a:bodyPr/>
                    <a:lstStyle/>
                    <a:p>
                      <a:pPr marL="0" marR="0" lvl="0" indent="0" algn="ctr" rtl="0">
                        <a:spcBef>
                          <a:spcPts val="0"/>
                        </a:spcBef>
                        <a:spcAft>
                          <a:spcPts val="0"/>
                        </a:spcAft>
                        <a:buNone/>
                      </a:pPr>
                      <a:r>
                        <a:rPr lang="en-US" sz="2000">
                          <a:latin typeface="Times New Roman"/>
                          <a:ea typeface="Times New Roman"/>
                          <a:cs typeface="Times New Roman"/>
                          <a:sym typeface="Times New Roman"/>
                        </a:rPr>
                        <a:t>10%</a:t>
                      </a:r>
                      <a:endParaRPr sz="20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800" b="0" i="1" u="none" strike="noStrike">
                          <a:solidFill>
                            <a:srgbClr val="000000"/>
                          </a:solidFill>
                          <a:latin typeface="Times New Roman"/>
                          <a:ea typeface="Times New Roman"/>
                          <a:cs typeface="Times New Roman"/>
                          <a:sym typeface="Times New Roman"/>
                        </a:rPr>
                        <a:t>1.018</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96250">
                <a:tc>
                  <a:txBody>
                    <a:bodyPr/>
                    <a:lstStyle/>
                    <a:p>
                      <a:pPr marL="0" marR="0" lvl="0" indent="0" algn="ctr" rtl="0">
                        <a:spcBef>
                          <a:spcPts val="0"/>
                        </a:spcBef>
                        <a:spcAft>
                          <a:spcPts val="0"/>
                        </a:spcAft>
                        <a:buNone/>
                      </a:pPr>
                      <a:r>
                        <a:rPr lang="en-US" sz="2000">
                          <a:latin typeface="Times New Roman"/>
                          <a:ea typeface="Times New Roman"/>
                          <a:cs typeface="Times New Roman"/>
                          <a:sym typeface="Times New Roman"/>
                        </a:rPr>
                        <a:t>15%</a:t>
                      </a:r>
                      <a:endParaRPr sz="20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800" b="0" i="1" u="none" strike="noStrike">
                          <a:solidFill>
                            <a:srgbClr val="000000"/>
                          </a:solidFill>
                          <a:latin typeface="Times New Roman"/>
                          <a:ea typeface="Times New Roman"/>
                          <a:cs typeface="Times New Roman"/>
                          <a:sym typeface="Times New Roman"/>
                        </a:rPr>
                        <a:t>1.03</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96250">
                <a:tc>
                  <a:txBody>
                    <a:bodyPr/>
                    <a:lstStyle/>
                    <a:p>
                      <a:pPr marL="0" marR="0" lvl="0" indent="0" algn="ctr" rtl="0">
                        <a:spcBef>
                          <a:spcPts val="0"/>
                        </a:spcBef>
                        <a:spcAft>
                          <a:spcPts val="0"/>
                        </a:spcAft>
                        <a:buNone/>
                      </a:pPr>
                      <a:r>
                        <a:rPr lang="en-US" sz="2000">
                          <a:latin typeface="Times New Roman"/>
                          <a:ea typeface="Times New Roman"/>
                          <a:cs typeface="Times New Roman"/>
                          <a:sym typeface="Times New Roman"/>
                        </a:rPr>
                        <a:t>20%</a:t>
                      </a:r>
                      <a:endParaRPr sz="20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800" b="0" i="1" u="none" strike="noStrike">
                          <a:solidFill>
                            <a:srgbClr val="000000"/>
                          </a:solidFill>
                          <a:latin typeface="Times New Roman"/>
                          <a:ea typeface="Times New Roman"/>
                          <a:cs typeface="Times New Roman"/>
                          <a:sym typeface="Times New Roman"/>
                        </a:rPr>
                        <a:t>1.037</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96250">
                <a:tc>
                  <a:txBody>
                    <a:bodyPr/>
                    <a:lstStyle/>
                    <a:p>
                      <a:pPr marL="0" marR="0" lvl="0" indent="0" algn="ctr" rtl="0">
                        <a:spcBef>
                          <a:spcPts val="0"/>
                        </a:spcBef>
                        <a:spcAft>
                          <a:spcPts val="0"/>
                        </a:spcAft>
                        <a:buNone/>
                      </a:pPr>
                      <a:r>
                        <a:rPr lang="en-US" sz="2000">
                          <a:latin typeface="Times New Roman"/>
                          <a:ea typeface="Times New Roman"/>
                          <a:cs typeface="Times New Roman"/>
                          <a:sym typeface="Times New Roman"/>
                        </a:rPr>
                        <a:t>25%</a:t>
                      </a:r>
                      <a:endParaRPr sz="20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800" b="0" i="1" u="none" strike="noStrike">
                          <a:solidFill>
                            <a:srgbClr val="000000"/>
                          </a:solidFill>
                          <a:latin typeface="Times New Roman"/>
                          <a:ea typeface="Times New Roman"/>
                          <a:cs typeface="Times New Roman"/>
                          <a:sym typeface="Times New Roman"/>
                        </a:rPr>
                        <a:t>1.044</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bl>
          </a:graphicData>
        </a:graphic>
      </p:graphicFrame>
      <p:sp>
        <p:nvSpPr>
          <p:cNvPr id="187" name="Google Shape;187;p25"/>
          <p:cNvSpPr/>
          <p:nvPr/>
        </p:nvSpPr>
        <p:spPr>
          <a:xfrm>
            <a:off x="2987824" y="29952"/>
            <a:ext cx="2016224" cy="605408"/>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nstantia"/>
                <a:ea typeface="Constantia"/>
                <a:cs typeface="Constantia"/>
                <a:sym typeface="Constantia"/>
              </a:rPr>
              <a:t>Calculation</a:t>
            </a:r>
            <a:endParaRPr sz="2800">
              <a:solidFill>
                <a:schemeClr val="dk1"/>
              </a:solidFill>
              <a:latin typeface="Constantia"/>
              <a:ea typeface="Constantia"/>
              <a:cs typeface="Constantia"/>
              <a:sym typeface="Constantia"/>
            </a:endParaRPr>
          </a:p>
        </p:txBody>
      </p:sp>
      <p:sp>
        <p:nvSpPr>
          <p:cNvPr id="188" name="Google Shape;188;p25"/>
          <p:cNvSpPr/>
          <p:nvPr/>
        </p:nvSpPr>
        <p:spPr>
          <a:xfrm>
            <a:off x="4572000" y="637940"/>
            <a:ext cx="3931468" cy="1206884"/>
          </a:xfrm>
          <a:prstGeom prst="roundRect">
            <a:avLst>
              <a:gd name="adj" fmla="val 16667"/>
            </a:avLst>
          </a:prstGeom>
          <a:gradFill>
            <a:gsLst>
              <a:gs pos="0">
                <a:srgbClr val="87C2F1"/>
              </a:gs>
              <a:gs pos="43000">
                <a:srgbClr val="B6DAFC"/>
              </a:gs>
              <a:gs pos="93000">
                <a:srgbClr val="E8F2FE"/>
              </a:gs>
              <a:gs pos="100000">
                <a:srgbClr val="F6FBFF"/>
              </a:gs>
            </a:gsLst>
            <a:path path="circle">
              <a:fillToRect l="50000" t="50000" r="50000" b="50000"/>
            </a:path>
            <a:tileRect/>
          </a:gradFill>
          <a:ln w="9525" cap="flat" cmpd="sng">
            <a:solidFill>
              <a:srgbClr val="0073A0"/>
            </a:solidFill>
            <a:prstDash val="solid"/>
            <a:round/>
            <a:headEnd type="none" w="sm" len="sm"/>
            <a:tailEnd type="none" w="sm" len="sm"/>
          </a:ln>
          <a:effectLst>
            <a:outerShdw blurRad="57150" dist="38100" dir="5400000" algn="ctr"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i="1">
                <a:solidFill>
                  <a:srgbClr val="000000"/>
                </a:solidFill>
                <a:latin typeface="Times New Roman"/>
                <a:ea typeface="Times New Roman"/>
                <a:cs typeface="Times New Roman"/>
                <a:sym typeface="Times New Roman"/>
              </a:rPr>
              <a:t>viscosity of water is equal to 1cp</a:t>
            </a:r>
            <a:endParaRPr/>
          </a:p>
          <a:p>
            <a:pPr marL="0" marR="0" lvl="0" indent="0" algn="ctr" rtl="0">
              <a:spcBef>
                <a:spcPts val="0"/>
              </a:spcBef>
              <a:spcAft>
                <a:spcPts val="0"/>
              </a:spcAft>
              <a:buNone/>
            </a:pPr>
            <a:r>
              <a:rPr lang="en-US" sz="2000" i="1">
                <a:solidFill>
                  <a:srgbClr val="000000"/>
                </a:solidFill>
                <a:latin typeface="Times New Roman"/>
                <a:ea typeface="Times New Roman"/>
                <a:cs typeface="Times New Roman"/>
                <a:sym typeface="Times New Roman"/>
              </a:rPr>
              <a:t>The density of and water = 1. </a:t>
            </a:r>
            <a:endParaRPr/>
          </a:p>
        </p:txBody>
      </p:sp>
      <p:sp>
        <p:nvSpPr>
          <p:cNvPr id="189" name="Google Shape;189;p25"/>
          <p:cNvSpPr/>
          <p:nvPr/>
        </p:nvSpPr>
        <p:spPr>
          <a:xfrm>
            <a:off x="3591706" y="2026828"/>
            <a:ext cx="5416972" cy="4536504"/>
          </a:xfrm>
          <a:prstGeom prst="roundRect">
            <a:avLst>
              <a:gd name="adj" fmla="val 16667"/>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onstantia"/>
                <a:ea typeface="Constantia"/>
                <a:cs typeface="Constantia"/>
                <a:sym typeface="Constantia"/>
              </a:rPr>
              <a:t> </a:t>
            </a:r>
            <a:endParaRPr/>
          </a:p>
        </p:txBody>
      </p:sp>
      <p:cxnSp>
        <p:nvCxnSpPr>
          <p:cNvPr id="190" name="Google Shape;190;p25"/>
          <p:cNvCxnSpPr/>
          <p:nvPr/>
        </p:nvCxnSpPr>
        <p:spPr>
          <a:xfrm>
            <a:off x="3995936" y="5013176"/>
            <a:ext cx="432048" cy="0"/>
          </a:xfrm>
          <a:prstGeom prst="straightConnector1">
            <a:avLst/>
          </a:prstGeom>
          <a:noFill/>
          <a:ln w="9525" cap="flat" cmpd="sng">
            <a:solidFill>
              <a:srgbClr val="075192"/>
            </a:solidFill>
            <a:prstDash val="solid"/>
            <a:round/>
            <a:headEnd type="none" w="sm" len="sm"/>
            <a:tailEnd type="none" w="sm" len="sm"/>
          </a:ln>
        </p:spPr>
      </p:cxnSp>
      <p:cxnSp>
        <p:nvCxnSpPr>
          <p:cNvPr id="191" name="Google Shape;191;p25"/>
          <p:cNvCxnSpPr/>
          <p:nvPr/>
        </p:nvCxnSpPr>
        <p:spPr>
          <a:xfrm>
            <a:off x="5422187" y="5013176"/>
            <a:ext cx="864096" cy="3820"/>
          </a:xfrm>
          <a:prstGeom prst="straightConnector1">
            <a:avLst/>
          </a:prstGeom>
          <a:noFill/>
          <a:ln w="9525" cap="flat" cmpd="sng">
            <a:solidFill>
              <a:srgbClr val="075192"/>
            </a:solidFill>
            <a:prstDash val="solid"/>
            <a:round/>
            <a:headEnd type="none" w="sm" len="sm"/>
            <a:tailEnd type="none" w="sm" len="sm"/>
          </a:ln>
        </p:spPr>
      </p:cxnSp>
      <p:pic>
        <p:nvPicPr>
          <p:cNvPr id="192" name="Google Shape;192;p25" descr="C:\Users\mohanad alrawi\Desktop\سرى\محاضرات سرى\100px-Ubbelohde.jpg"/>
          <p:cNvPicPr preferRelativeResize="0"/>
          <p:nvPr/>
        </p:nvPicPr>
        <p:blipFill rotWithShape="1">
          <a:blip r:embed="rId4">
            <a:alphaModFix/>
          </a:blip>
          <a:srcRect/>
          <a:stretch/>
        </p:blipFill>
        <p:spPr>
          <a:xfrm>
            <a:off x="179512" y="764704"/>
            <a:ext cx="3139380" cy="2376264"/>
          </a:xfrm>
          <a:prstGeom prst="rect">
            <a:avLst/>
          </a:prstGeom>
          <a:solidFill>
            <a:schemeClr val="lt1"/>
          </a:solidFill>
          <a:ln w="25400" cap="flat" cmpd="sng">
            <a:solidFill>
              <a:schemeClr val="accent3"/>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6"/>
          <p:cNvPicPr preferRelativeResize="0"/>
          <p:nvPr/>
        </p:nvPicPr>
        <p:blipFill rotWithShape="1">
          <a:blip r:embed="rId3">
            <a:alphaModFix/>
          </a:blip>
          <a:srcRect/>
          <a:stretch/>
        </p:blipFill>
        <p:spPr>
          <a:xfrm>
            <a:off x="1043608" y="548680"/>
            <a:ext cx="6336704" cy="4536504"/>
          </a:xfrm>
          <a:prstGeom prst="rect">
            <a:avLst/>
          </a:prstGeom>
          <a:noFill/>
          <a:ln>
            <a:noFill/>
          </a:ln>
        </p:spPr>
      </p:pic>
      <p:sp>
        <p:nvSpPr>
          <p:cNvPr id="198" name="Google Shape;198;p26"/>
          <p:cNvSpPr/>
          <p:nvPr/>
        </p:nvSpPr>
        <p:spPr>
          <a:xfrm>
            <a:off x="1835696" y="5445224"/>
            <a:ext cx="5760640" cy="1274440"/>
          </a:xfrm>
          <a:prstGeom prst="roundRect">
            <a:avLst>
              <a:gd name="adj" fmla="val 16667"/>
            </a:avLst>
          </a:prstGeom>
          <a:solidFill>
            <a:schemeClr val="accent1"/>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onstantia"/>
                <a:ea typeface="Constantia"/>
                <a:cs typeface="Constantia"/>
                <a:sym typeface="Constantia"/>
              </a:rPr>
              <a:t>Calculate the  unknown concentration  for solution if you know the relative viscosity  of unknown conc was 1.35 ?</a:t>
            </a:r>
            <a:endParaRPr sz="1800">
              <a:solidFill>
                <a:schemeClr val="lt1"/>
              </a:solidFill>
              <a:latin typeface="Constantia"/>
              <a:ea typeface="Constantia"/>
              <a:cs typeface="Constantia"/>
              <a:sym typeface="Constantia"/>
            </a:endParaRPr>
          </a:p>
        </p:txBody>
      </p:sp>
      <p:cxnSp>
        <p:nvCxnSpPr>
          <p:cNvPr id="199" name="Google Shape;199;p26"/>
          <p:cNvCxnSpPr/>
          <p:nvPr/>
        </p:nvCxnSpPr>
        <p:spPr>
          <a:xfrm>
            <a:off x="1907704" y="1916832"/>
            <a:ext cx="1080120" cy="0"/>
          </a:xfrm>
          <a:prstGeom prst="straightConnector1">
            <a:avLst/>
          </a:prstGeom>
          <a:noFill/>
          <a:ln w="19050" cap="flat" cmpd="sng">
            <a:solidFill>
              <a:srgbClr val="075192"/>
            </a:solidFill>
            <a:prstDash val="dash"/>
            <a:round/>
            <a:headEnd type="none" w="sm" len="sm"/>
            <a:tailEnd type="none" w="sm" len="sm"/>
          </a:ln>
        </p:spPr>
      </p:cxnSp>
      <p:cxnSp>
        <p:nvCxnSpPr>
          <p:cNvPr id="200" name="Google Shape;200;p26"/>
          <p:cNvCxnSpPr/>
          <p:nvPr/>
        </p:nvCxnSpPr>
        <p:spPr>
          <a:xfrm>
            <a:off x="2987824" y="1916832"/>
            <a:ext cx="0" cy="2376264"/>
          </a:xfrm>
          <a:prstGeom prst="straightConnector1">
            <a:avLst/>
          </a:prstGeom>
          <a:noFill/>
          <a:ln w="19050" cap="flat" cmpd="sng">
            <a:solidFill>
              <a:srgbClr val="075192"/>
            </a:solidFill>
            <a:prstDash val="dash"/>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7"/>
          <p:cNvSpPr/>
          <p:nvPr/>
        </p:nvSpPr>
        <p:spPr>
          <a:xfrm>
            <a:off x="251520" y="188640"/>
            <a:ext cx="8496944" cy="4724370"/>
          </a:xfrm>
          <a:prstGeom prst="rect">
            <a:avLst/>
          </a:prstGeom>
          <a:gradFill>
            <a:gsLst>
              <a:gs pos="0">
                <a:srgbClr val="87C2F1"/>
              </a:gs>
              <a:gs pos="43000">
                <a:srgbClr val="B6DAFC"/>
              </a:gs>
              <a:gs pos="93000">
                <a:srgbClr val="E8F2FE"/>
              </a:gs>
              <a:gs pos="100000">
                <a:srgbClr val="F6FBFF"/>
              </a:gs>
            </a:gsLst>
            <a:path path="circle">
              <a:fillToRect l="50000" t="50000" r="50000" b="50000"/>
            </a:path>
            <a:tileRect/>
          </a:gradFill>
          <a:ln w="9525" cap="flat" cmpd="sng">
            <a:solidFill>
              <a:srgbClr val="0073A0"/>
            </a:solidFill>
            <a:prstDash val="solid"/>
            <a:round/>
            <a:headEnd type="none" w="sm" len="sm"/>
            <a:tailEnd type="none" w="sm" len="sm"/>
          </a:ln>
          <a:effectLst>
            <a:outerShdw blurRad="57150" dist="38100" dir="54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800" i="1">
                <a:solidFill>
                  <a:srgbClr val="000000"/>
                </a:solidFill>
                <a:latin typeface="Corsiva"/>
                <a:ea typeface="Corsiva"/>
                <a:cs typeface="Corsiva"/>
                <a:sym typeface="Corsiva"/>
              </a:rPr>
              <a:t>Part ll:  </a:t>
            </a:r>
            <a:endParaRPr sz="2800">
              <a:solidFill>
                <a:srgbClr val="000000"/>
              </a:solidFill>
              <a:latin typeface="Corsiva"/>
              <a:ea typeface="Corsiva"/>
              <a:cs typeface="Corsiva"/>
              <a:sym typeface="Corsiva"/>
            </a:endParaRPr>
          </a:p>
          <a:p>
            <a:pPr marL="0" marR="0" lvl="0" indent="0" algn="l" rtl="0">
              <a:spcBef>
                <a:spcPts val="0"/>
              </a:spcBef>
              <a:spcAft>
                <a:spcPts val="0"/>
              </a:spcAft>
              <a:buNone/>
            </a:pPr>
            <a:r>
              <a:rPr lang="en-US" sz="2000" b="1">
                <a:solidFill>
                  <a:schemeClr val="dk1"/>
                </a:solidFill>
                <a:latin typeface="Constantia"/>
                <a:ea typeface="Constantia"/>
                <a:cs typeface="Constantia"/>
                <a:sym typeface="Constantia"/>
              </a:rPr>
              <a:t>B: To determine the radius of particle by plotting </a:t>
            </a:r>
            <a:r>
              <a:rPr lang="en-US" sz="2800" b="1">
                <a:solidFill>
                  <a:schemeClr val="dk1"/>
                </a:solidFill>
                <a:latin typeface="Constantia"/>
                <a:ea typeface="Constantia"/>
                <a:cs typeface="Constantia"/>
                <a:sym typeface="Constantia"/>
              </a:rPr>
              <a:t>𝜂</a:t>
            </a:r>
            <a:r>
              <a:rPr lang="en-US" sz="2000" b="1">
                <a:solidFill>
                  <a:schemeClr val="dk1"/>
                </a:solidFill>
                <a:latin typeface="Constantia"/>
                <a:ea typeface="Constantia"/>
                <a:cs typeface="Constantia"/>
                <a:sym typeface="Constantia"/>
              </a:rPr>
              <a:t>𝑟𝑒𝑙 against molar concentration.</a:t>
            </a:r>
            <a:endParaRPr/>
          </a:p>
          <a:p>
            <a:pPr marL="0" marR="0" lvl="0" indent="0" algn="l" rtl="0">
              <a:lnSpc>
                <a:spcPct val="150000"/>
              </a:lnSpc>
              <a:spcBef>
                <a:spcPts val="0"/>
              </a:spcBef>
              <a:spcAft>
                <a:spcPts val="0"/>
              </a:spcAft>
              <a:buNone/>
            </a:pPr>
            <a:r>
              <a:rPr lang="en-US" sz="1800">
                <a:solidFill>
                  <a:schemeClr val="dk1"/>
                </a:solidFill>
                <a:latin typeface="Times New Roman"/>
                <a:ea typeface="Times New Roman"/>
                <a:cs typeface="Times New Roman"/>
                <a:sym typeface="Times New Roman"/>
              </a:rPr>
              <a:t>Procedure: Prepare different concentrations of glycerine (w/v) then find 𝜂𝑟𝑒𝑙 of each concentration. Finally, find the radius from slope. </a:t>
            </a:r>
            <a:endParaRPr/>
          </a:p>
          <a:p>
            <a:pPr marL="0" marR="0" lvl="0" indent="0" algn="l" rtl="0">
              <a:lnSpc>
                <a:spcPct val="150000"/>
              </a:lnSpc>
              <a:spcBef>
                <a:spcPts val="0"/>
              </a:spcBef>
              <a:spcAft>
                <a:spcPts val="0"/>
              </a:spcAft>
              <a:buNone/>
            </a:pPr>
            <a:r>
              <a:rPr lang="en-US" sz="1800">
                <a:solidFill>
                  <a:schemeClr val="dk1"/>
                </a:solidFill>
                <a:latin typeface="Times New Roman"/>
                <a:ea typeface="Times New Roman"/>
                <a:cs typeface="Times New Roman"/>
                <a:sym typeface="Times New Roman"/>
              </a:rPr>
              <a:t>*each one of the concentration must be convert to molar conc.</a:t>
            </a:r>
            <a:endParaRPr/>
          </a:p>
          <a:p>
            <a:pPr marL="0" marR="0" lvl="0" indent="0" algn="l" rtl="0">
              <a:lnSpc>
                <a:spcPct val="150000"/>
              </a:lnSpc>
              <a:spcBef>
                <a:spcPts val="0"/>
              </a:spcBef>
              <a:spcAft>
                <a:spcPts val="0"/>
              </a:spcAft>
              <a:buNone/>
            </a:pPr>
            <a:r>
              <a:rPr lang="en-US" sz="1800">
                <a:solidFill>
                  <a:schemeClr val="dk1"/>
                </a:solidFill>
                <a:latin typeface="Times New Roman"/>
                <a:ea typeface="Times New Roman"/>
                <a:cs typeface="Times New Roman"/>
                <a:sym typeface="Times New Roman"/>
              </a:rPr>
              <a:t>* For 2% ( 2g\100ml)     Molar concentration= Wt /M.wt  * 1000/Vol</a:t>
            </a:r>
            <a:endParaRPr sz="1800">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US" sz="1800">
                <a:solidFill>
                  <a:schemeClr val="dk1"/>
                </a:solidFill>
                <a:latin typeface="Times New Roman"/>
                <a:ea typeface="Times New Roman"/>
                <a:cs typeface="Times New Roman"/>
                <a:sym typeface="Times New Roman"/>
              </a:rPr>
              <a:t>                                                                           =  2/ 92.09 *1000/100</a:t>
            </a:r>
            <a:endParaRPr/>
          </a:p>
          <a:p>
            <a:pPr marL="0" marR="0" lvl="0" indent="0" algn="l" rtl="0">
              <a:lnSpc>
                <a:spcPct val="150000"/>
              </a:lnSpc>
              <a:spcBef>
                <a:spcPts val="0"/>
              </a:spcBef>
              <a:spcAft>
                <a:spcPts val="0"/>
              </a:spcAft>
              <a:buNone/>
            </a:pPr>
            <a:r>
              <a:rPr lang="en-US" sz="1800">
                <a:solidFill>
                  <a:schemeClr val="dk1"/>
                </a:solidFill>
                <a:latin typeface="Times New Roman"/>
                <a:ea typeface="Times New Roman"/>
                <a:cs typeface="Times New Roman"/>
                <a:sym typeface="Times New Roman"/>
              </a:rPr>
              <a:t>                                                                           =0.217 M</a:t>
            </a:r>
            <a:endParaRPr sz="1800">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800">
              <a:solidFill>
                <a:schemeClr val="dk1"/>
              </a:solidFill>
              <a:latin typeface="Constantia"/>
              <a:ea typeface="Constantia"/>
              <a:cs typeface="Constantia"/>
              <a:sym typeface="Constantia"/>
            </a:endParaRPr>
          </a:p>
          <a:p>
            <a:pPr marL="0" marR="0" lvl="0" indent="0" algn="l" rtl="0">
              <a:lnSpc>
                <a:spcPct val="150000"/>
              </a:lnSpc>
              <a:spcBef>
                <a:spcPts val="0"/>
              </a:spcBef>
              <a:spcAft>
                <a:spcPts val="0"/>
              </a:spcAft>
              <a:buNone/>
            </a:pPr>
            <a:endParaRPr sz="1800">
              <a:solidFill>
                <a:schemeClr val="dk1"/>
              </a:solidFill>
              <a:latin typeface="Constantia"/>
              <a:ea typeface="Constantia"/>
              <a:cs typeface="Constantia"/>
              <a:sym typeface="Constantia"/>
            </a:endParaRPr>
          </a:p>
        </p:txBody>
      </p:sp>
      <p:pic>
        <p:nvPicPr>
          <p:cNvPr id="206" name="Google Shape;206;p27"/>
          <p:cNvPicPr preferRelativeResize="0"/>
          <p:nvPr/>
        </p:nvPicPr>
        <p:blipFill rotWithShape="1">
          <a:blip r:embed="rId3">
            <a:alphaModFix/>
          </a:blip>
          <a:srcRect/>
          <a:stretch/>
        </p:blipFill>
        <p:spPr>
          <a:xfrm>
            <a:off x="3851920" y="4005064"/>
            <a:ext cx="4608512" cy="2664296"/>
          </a:xfrm>
          <a:prstGeom prst="rect">
            <a:avLst/>
          </a:prstGeom>
          <a:solidFill>
            <a:schemeClr val="lt1"/>
          </a:solidFill>
          <a:ln w="25400" cap="flat" cmpd="sng">
            <a:solidFill>
              <a:schemeClr val="accent2"/>
            </a:solidFill>
            <a:prstDash val="solid"/>
            <a:round/>
            <a:headEnd type="none" w="sm" len="sm"/>
            <a:tailEnd type="none" w="sm" len="sm"/>
          </a:ln>
        </p:spPr>
      </p:pic>
      <p:graphicFrame>
        <p:nvGraphicFramePr>
          <p:cNvPr id="207" name="Google Shape;207;p27"/>
          <p:cNvGraphicFramePr/>
          <p:nvPr/>
        </p:nvGraphicFramePr>
        <p:xfrm>
          <a:off x="323528" y="3789040"/>
          <a:ext cx="3312375" cy="2852950"/>
        </p:xfrm>
        <a:graphic>
          <a:graphicData uri="http://schemas.openxmlformats.org/drawingml/2006/table">
            <a:tbl>
              <a:tblPr firstRow="1" bandRow="1">
                <a:noFill/>
                <a:tableStyleId>{73020E1E-98E8-4070-AE71-0A3EECFC0261}</a:tableStyleId>
              </a:tblPr>
              <a:tblGrid>
                <a:gridCol w="1104125"/>
                <a:gridCol w="1104125"/>
                <a:gridCol w="1104125"/>
              </a:tblGrid>
              <a:tr h="644200">
                <a:tc>
                  <a:txBody>
                    <a:bodyPr/>
                    <a:lstStyle/>
                    <a:p>
                      <a:pPr marL="0" marR="0" lvl="0" indent="0" algn="l" rtl="0">
                        <a:lnSpc>
                          <a:spcPct val="100000"/>
                        </a:lnSpc>
                        <a:spcBef>
                          <a:spcPts val="0"/>
                        </a:spcBef>
                        <a:spcAft>
                          <a:spcPts val="0"/>
                        </a:spcAft>
                        <a:buClr>
                          <a:srgbClr val="000000"/>
                        </a:buClr>
                        <a:buSzPts val="1800"/>
                        <a:buFont typeface="Cambria Math"/>
                        <a:buNone/>
                      </a:pPr>
                      <a:r>
                        <a:rPr lang="en-US" sz="1800" b="0" i="0" u="none" strike="noStrike" cap="none">
                          <a:solidFill>
                            <a:srgbClr val="000000"/>
                          </a:solidFill>
                          <a:latin typeface="Cambria Math"/>
                          <a:ea typeface="Cambria Math"/>
                          <a:cs typeface="Cambria Math"/>
                          <a:sym typeface="Cambria Math"/>
                        </a:rPr>
                        <a:t>Conc.</a:t>
                      </a:r>
                      <a:endParaRPr sz="1800" b="0" i="0" u="none" strike="noStrike" cap="none">
                        <a:solidFill>
                          <a:srgbClr val="000000"/>
                        </a:solidFill>
                        <a:latin typeface="Cambria Math"/>
                        <a:ea typeface="Cambria Math"/>
                        <a:cs typeface="Cambria Math"/>
                        <a:sym typeface="Cambria Math"/>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Cambria Math"/>
                        <a:buNone/>
                      </a:pPr>
                      <a:r>
                        <a:rPr lang="en-US" sz="1800" b="0" i="0" u="none" strike="noStrike" cap="none">
                          <a:solidFill>
                            <a:srgbClr val="000000"/>
                          </a:solidFill>
                          <a:latin typeface="Cambria Math"/>
                          <a:ea typeface="Cambria Math"/>
                          <a:cs typeface="Cambria Math"/>
                          <a:sym typeface="Cambria Math"/>
                        </a:rPr>
                        <a:t>Molar conc.</a:t>
                      </a:r>
                      <a:endParaRPr sz="1800" b="0" i="0" u="none" strike="noStrike" cap="none">
                        <a:solidFill>
                          <a:srgbClr val="000000"/>
                        </a:solidFill>
                        <a:latin typeface="Cambria Math"/>
                        <a:ea typeface="Cambria Math"/>
                        <a:cs typeface="Cambria Math"/>
                        <a:sym typeface="Cambria Math"/>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68125">
                <a:tc>
                  <a:txBody>
                    <a:bodyPr/>
                    <a:lstStyle/>
                    <a:p>
                      <a:pPr marL="0" marR="0" lvl="0" indent="0" algn="l" rtl="0">
                        <a:spcBef>
                          <a:spcPts val="0"/>
                        </a:spcBef>
                        <a:spcAft>
                          <a:spcPts val="0"/>
                        </a:spcAft>
                        <a:buNone/>
                      </a:pPr>
                      <a:r>
                        <a:rPr lang="en-US" sz="1800"/>
                        <a:t>2%</a:t>
                      </a:r>
                      <a:endParaRPr sz="1800"/>
                    </a:p>
                  </a:txBody>
                  <a:tcPr marL="91450" marR="91450" marT="45725" marB="45725"/>
                </a:tc>
                <a:tc>
                  <a:txBody>
                    <a:bodyPr/>
                    <a:lstStyle/>
                    <a:p>
                      <a:pPr marL="0" marR="0" lvl="0" indent="0" algn="l" rtl="0">
                        <a:spcBef>
                          <a:spcPts val="0"/>
                        </a:spcBef>
                        <a:spcAft>
                          <a:spcPts val="0"/>
                        </a:spcAft>
                        <a:buNone/>
                      </a:pPr>
                      <a:r>
                        <a:rPr lang="en-US" sz="1800"/>
                        <a:t>0.217</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68125">
                <a:tc>
                  <a:txBody>
                    <a:bodyPr/>
                    <a:lstStyle/>
                    <a:p>
                      <a:pPr marL="0" marR="0" lvl="0" indent="0" algn="l" rtl="0">
                        <a:spcBef>
                          <a:spcPts val="0"/>
                        </a:spcBef>
                        <a:spcAft>
                          <a:spcPts val="0"/>
                        </a:spcAft>
                        <a:buNone/>
                      </a:pPr>
                      <a:r>
                        <a:rPr lang="en-US" sz="1800"/>
                        <a:t>5%</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68125">
                <a:tc>
                  <a:txBody>
                    <a:bodyPr/>
                    <a:lstStyle/>
                    <a:p>
                      <a:pPr marL="0" marR="0" lvl="0" indent="0" algn="l" rtl="0">
                        <a:spcBef>
                          <a:spcPts val="0"/>
                        </a:spcBef>
                        <a:spcAft>
                          <a:spcPts val="0"/>
                        </a:spcAft>
                        <a:buNone/>
                      </a:pPr>
                      <a:r>
                        <a:rPr lang="en-US" sz="1800"/>
                        <a:t>10%</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68125">
                <a:tc>
                  <a:txBody>
                    <a:bodyPr/>
                    <a:lstStyle/>
                    <a:p>
                      <a:pPr marL="0" marR="0" lvl="0" indent="0" algn="l" rtl="0">
                        <a:spcBef>
                          <a:spcPts val="0"/>
                        </a:spcBef>
                        <a:spcAft>
                          <a:spcPts val="0"/>
                        </a:spcAft>
                        <a:buNone/>
                      </a:pPr>
                      <a:r>
                        <a:rPr lang="en-US" sz="1800"/>
                        <a:t>15%</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68125">
                <a:tc>
                  <a:txBody>
                    <a:bodyPr/>
                    <a:lstStyle/>
                    <a:p>
                      <a:pPr marL="0" marR="0" lvl="0" indent="0" algn="l" rtl="0">
                        <a:spcBef>
                          <a:spcPts val="0"/>
                        </a:spcBef>
                        <a:spcAft>
                          <a:spcPts val="0"/>
                        </a:spcAft>
                        <a:buNone/>
                      </a:pPr>
                      <a:r>
                        <a:rPr lang="en-US" sz="1800"/>
                        <a:t>20%</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68125">
                <a:tc>
                  <a:txBody>
                    <a:bodyPr/>
                    <a:lstStyle/>
                    <a:p>
                      <a:pPr marL="0" marR="0" lvl="0" indent="0" algn="l" rtl="0">
                        <a:spcBef>
                          <a:spcPts val="0"/>
                        </a:spcBef>
                        <a:spcAft>
                          <a:spcPts val="0"/>
                        </a:spcAft>
                        <a:buNone/>
                      </a:pPr>
                      <a:r>
                        <a:rPr lang="en-US" sz="1800"/>
                        <a:t>25%</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8"/>
          <p:cNvSpPr/>
          <p:nvPr/>
        </p:nvSpPr>
        <p:spPr>
          <a:xfrm>
            <a:off x="107504" y="476672"/>
            <a:ext cx="8892480" cy="6142387"/>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onstantia"/>
                <a:ea typeface="Constantia"/>
                <a:cs typeface="Constantia"/>
                <a:sym typeface="Constantia"/>
              </a:rPr>
              <a:t>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aphicFrame>
        <p:nvGraphicFramePr>
          <p:cNvPr id="217" name="Google Shape;217;p29"/>
          <p:cNvGraphicFramePr/>
          <p:nvPr/>
        </p:nvGraphicFramePr>
        <p:xfrm>
          <a:off x="1043608" y="836713"/>
          <a:ext cx="7296475" cy="2103170"/>
        </p:xfrm>
        <a:graphic>
          <a:graphicData uri="http://schemas.openxmlformats.org/drawingml/2006/table">
            <a:tbl>
              <a:tblPr firstRow="1" bandRow="1">
                <a:noFill/>
                <a:tableStyleId>{44AA40E0-9CCE-4519-8ABE-1F32AFD61A22}</a:tableStyleId>
              </a:tblPr>
              <a:tblGrid>
                <a:gridCol w="912050"/>
                <a:gridCol w="672125"/>
                <a:gridCol w="936100"/>
                <a:gridCol w="864100"/>
                <a:gridCol w="648075"/>
                <a:gridCol w="792100"/>
                <a:gridCol w="1103775"/>
                <a:gridCol w="1368150"/>
              </a:tblGrid>
              <a:tr h="552150">
                <a:tc>
                  <a:txBody>
                    <a:bodyPr/>
                    <a:lstStyle/>
                    <a:p>
                      <a:pPr marL="0" marR="0" lvl="0" indent="0" algn="l" rtl="0">
                        <a:spcBef>
                          <a:spcPts val="0"/>
                        </a:spcBef>
                        <a:spcAft>
                          <a:spcPts val="0"/>
                        </a:spcAft>
                        <a:buNone/>
                      </a:pPr>
                      <a:r>
                        <a:rPr lang="en-US" sz="1800" b="0" i="0">
                          <a:solidFill>
                            <a:srgbClr val="000000"/>
                          </a:solidFill>
                          <a:latin typeface="Times New Roman"/>
                          <a:ea typeface="Times New Roman"/>
                          <a:cs typeface="Times New Roman"/>
                          <a:sym typeface="Times New Roman"/>
                        </a:rPr>
                        <a:t>Conc</a:t>
                      </a:r>
                      <a:r>
                        <a:rPr lang="en-US" sz="1800"/>
                        <a:t> </a:t>
                      </a:r>
                      <a:endParaRPr sz="1800"/>
                    </a:p>
                  </a:txBody>
                  <a:tcPr marL="91450" marR="91450" marT="45725" marB="45725"/>
                </a:tc>
                <a:tc>
                  <a:txBody>
                    <a:bodyPr/>
                    <a:lstStyle/>
                    <a:p>
                      <a:pPr marL="0" marR="0" lvl="0" indent="0" algn="ctr" rtl="0">
                        <a:spcBef>
                          <a:spcPts val="0"/>
                        </a:spcBef>
                        <a:spcAft>
                          <a:spcPts val="0"/>
                        </a:spcAft>
                        <a:buNone/>
                      </a:pPr>
                      <a:r>
                        <a:rPr lang="en-US" sz="1800" b="0" i="0">
                          <a:solidFill>
                            <a:srgbClr val="000000"/>
                          </a:solidFill>
                          <a:latin typeface="Times New Roman"/>
                          <a:ea typeface="Times New Roman"/>
                          <a:cs typeface="Times New Roman"/>
                          <a:sym typeface="Times New Roman"/>
                        </a:rPr>
                        <a:t>p1</a:t>
                      </a:r>
                      <a:endParaRPr sz="1800" b="0" i="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ctr" rtl="0">
                        <a:spcBef>
                          <a:spcPts val="0"/>
                        </a:spcBef>
                        <a:spcAft>
                          <a:spcPts val="0"/>
                        </a:spcAft>
                        <a:buNone/>
                      </a:pPr>
                      <a:r>
                        <a:rPr lang="en-US" sz="1800" b="0" i="0">
                          <a:solidFill>
                            <a:srgbClr val="000000"/>
                          </a:solidFill>
                          <a:latin typeface="Times New Roman"/>
                          <a:ea typeface="Times New Roman"/>
                          <a:cs typeface="Times New Roman"/>
                          <a:sym typeface="Times New Roman"/>
                        </a:rPr>
                        <a:t>t1(sec)</a:t>
                      </a:r>
                      <a:endParaRPr sz="1800" b="0" i="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ctr" rtl="0">
                        <a:spcBef>
                          <a:spcPts val="0"/>
                        </a:spcBef>
                        <a:spcAft>
                          <a:spcPts val="0"/>
                        </a:spcAft>
                        <a:buNone/>
                      </a:pPr>
                      <a:r>
                        <a:rPr lang="en-US" sz="1800" b="0" i="0">
                          <a:solidFill>
                            <a:srgbClr val="000000"/>
                          </a:solidFill>
                          <a:latin typeface="Times New Roman"/>
                          <a:ea typeface="Times New Roman"/>
                          <a:cs typeface="Times New Roman"/>
                          <a:sym typeface="Times New Roman"/>
                        </a:rPr>
                        <a:t>t2(sec)</a:t>
                      </a:r>
                      <a:endParaRPr/>
                    </a:p>
                    <a:p>
                      <a:pPr marL="0" marR="0" lvl="0" indent="0" algn="ctr" rtl="0">
                        <a:spcBef>
                          <a:spcPts val="0"/>
                        </a:spcBef>
                        <a:spcAft>
                          <a:spcPts val="0"/>
                        </a:spcAft>
                        <a:buNone/>
                      </a:pPr>
                      <a:r>
                        <a:rPr lang="en-US" sz="1800" b="0" i="0">
                          <a:solidFill>
                            <a:srgbClr val="000000"/>
                          </a:solidFill>
                          <a:latin typeface="Times New Roman"/>
                          <a:ea typeface="Times New Roman"/>
                          <a:cs typeface="Times New Roman"/>
                          <a:sym typeface="Times New Roman"/>
                        </a:rPr>
                        <a:t>water</a:t>
                      </a:r>
                      <a:endParaRPr sz="1800" b="0" i="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ctr" rtl="0">
                        <a:spcBef>
                          <a:spcPts val="0"/>
                        </a:spcBef>
                        <a:spcAft>
                          <a:spcPts val="0"/>
                        </a:spcAft>
                        <a:buNone/>
                      </a:pPr>
                      <a:r>
                        <a:rPr lang="en-US" sz="1800" b="0" i="0">
                          <a:solidFill>
                            <a:srgbClr val="000000"/>
                          </a:solidFill>
                          <a:latin typeface="Times New Roman"/>
                          <a:ea typeface="Times New Roman"/>
                          <a:cs typeface="Times New Roman"/>
                          <a:sym typeface="Times New Roman"/>
                        </a:rPr>
                        <a:t>𝜂1 </a:t>
                      </a:r>
                      <a:endParaRPr sz="1800" b="0" i="0"/>
                    </a:p>
                  </a:txBody>
                  <a:tcPr marL="91450" marR="91450" marT="45725" marB="45725"/>
                </a:tc>
                <a:tc>
                  <a:txBody>
                    <a:bodyPr/>
                    <a:lstStyle/>
                    <a:p>
                      <a:pPr marL="0" marR="0" lvl="0" indent="0" algn="l" rtl="0">
                        <a:spcBef>
                          <a:spcPts val="0"/>
                        </a:spcBef>
                        <a:spcAft>
                          <a:spcPts val="0"/>
                        </a:spcAft>
                        <a:buNone/>
                      </a:pPr>
                      <a:r>
                        <a:rPr lang="en-US" sz="1800" b="0" i="0">
                          <a:solidFill>
                            <a:srgbClr val="000000"/>
                          </a:solidFill>
                          <a:latin typeface="Times New Roman"/>
                          <a:ea typeface="Times New Roman"/>
                          <a:cs typeface="Times New Roman"/>
                          <a:sym typeface="Times New Roman"/>
                        </a:rPr>
                        <a:t>𝜂𝑟𝑒𝑙 </a:t>
                      </a:r>
                      <a:endParaRPr sz="1800" b="0" i="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800" b="0" i="0">
                          <a:solidFill>
                            <a:srgbClr val="000000"/>
                          </a:solidFill>
                          <a:latin typeface="Times New Roman"/>
                          <a:ea typeface="Times New Roman"/>
                          <a:cs typeface="Times New Roman"/>
                          <a:sym typeface="Times New Roman"/>
                        </a:rPr>
                        <a:t>𝜂𝑠𝑝</a:t>
                      </a:r>
                      <a:endParaRPr/>
                    </a:p>
                    <a:p>
                      <a:pPr marL="0" marR="0" lvl="0" indent="0" algn="l" rtl="0">
                        <a:lnSpc>
                          <a:spcPct val="100000"/>
                        </a:lnSpc>
                        <a:spcBef>
                          <a:spcPts val="0"/>
                        </a:spcBef>
                        <a:spcAft>
                          <a:spcPts val="0"/>
                        </a:spcAft>
                        <a:buClr>
                          <a:srgbClr val="000000"/>
                        </a:buClr>
                        <a:buSzPts val="1800"/>
                        <a:buFont typeface="Times New Roman"/>
                        <a:buNone/>
                      </a:pPr>
                      <a:r>
                        <a:rPr lang="en-US" sz="1800" b="0" i="0">
                          <a:solidFill>
                            <a:srgbClr val="000000"/>
                          </a:solidFill>
                          <a:latin typeface="Times New Roman"/>
                          <a:ea typeface="Times New Roman"/>
                          <a:cs typeface="Times New Roman"/>
                          <a:sym typeface="Times New Roman"/>
                        </a:rPr>
                        <a:t>(𝜂𝑟𝑒𝑙 -1)</a:t>
                      </a:r>
                      <a:endParaRPr sz="1800" b="0" i="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800" b="0" i="0">
                          <a:solidFill>
                            <a:srgbClr val="000000"/>
                          </a:solidFill>
                          <a:latin typeface="Times New Roman"/>
                          <a:ea typeface="Times New Roman"/>
                          <a:cs typeface="Times New Roman"/>
                          <a:sym typeface="Times New Roman"/>
                        </a:rPr>
                        <a:t>𝜂𝑠𝑝  /conc</a:t>
                      </a:r>
                      <a:endParaRPr sz="1800" b="0" i="0">
                        <a:solidFill>
                          <a:srgbClr val="000000"/>
                        </a:solidFill>
                        <a:latin typeface="Times New Roman"/>
                        <a:ea typeface="Times New Roman"/>
                        <a:cs typeface="Times New Roman"/>
                        <a:sym typeface="Times New Roman"/>
                      </a:endParaRPr>
                    </a:p>
                  </a:txBody>
                  <a:tcPr marL="91450" marR="91450" marT="45725" marB="45725"/>
                </a:tc>
              </a:tr>
              <a:tr h="319900">
                <a:tc>
                  <a:txBody>
                    <a:bodyPr/>
                    <a:lstStyle/>
                    <a:p>
                      <a:pPr marL="0" marR="0" lvl="0" indent="0" algn="just" rtl="0">
                        <a:spcBef>
                          <a:spcPts val="0"/>
                        </a:spcBef>
                        <a:spcAft>
                          <a:spcPts val="0"/>
                        </a:spcAft>
                        <a:buNone/>
                      </a:pPr>
                      <a:r>
                        <a:rPr lang="en-US" sz="1800">
                          <a:solidFill>
                            <a:srgbClr val="000000"/>
                          </a:solidFill>
                          <a:latin typeface="Times New Roman"/>
                          <a:ea typeface="Times New Roman"/>
                          <a:cs typeface="Times New Roman"/>
                          <a:sym typeface="Times New Roman"/>
                        </a:rPr>
                        <a:t>0.2</a:t>
                      </a:r>
                      <a:endParaRPr sz="180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r>
                        <a:rPr lang="en-US" sz="1800">
                          <a:solidFill>
                            <a:srgbClr val="000000"/>
                          </a:solidFill>
                          <a:latin typeface="Times New Roman"/>
                          <a:ea typeface="Times New Roman"/>
                          <a:cs typeface="Times New Roman"/>
                          <a:sym typeface="Times New Roman"/>
                        </a:rPr>
                        <a:t>1.05</a:t>
                      </a:r>
                      <a:endParaRPr sz="180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180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r>
                        <a:rPr lang="en-US" sz="1800">
                          <a:solidFill>
                            <a:srgbClr val="000000"/>
                          </a:solidFill>
                          <a:latin typeface="Times New Roman"/>
                          <a:ea typeface="Times New Roman"/>
                          <a:cs typeface="Times New Roman"/>
                          <a:sym typeface="Times New Roman"/>
                        </a:rPr>
                        <a:t>5</a:t>
                      </a:r>
                      <a:endParaRPr sz="180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19900">
                <a:tc>
                  <a:txBody>
                    <a:bodyPr/>
                    <a:lstStyle/>
                    <a:p>
                      <a:pPr marL="0" marR="0" lvl="0" indent="0" algn="just" rtl="0">
                        <a:spcBef>
                          <a:spcPts val="0"/>
                        </a:spcBef>
                        <a:spcAft>
                          <a:spcPts val="0"/>
                        </a:spcAft>
                        <a:buNone/>
                      </a:pPr>
                      <a:r>
                        <a:rPr lang="en-US" sz="1800">
                          <a:solidFill>
                            <a:srgbClr val="000000"/>
                          </a:solidFill>
                          <a:latin typeface="Times New Roman"/>
                          <a:ea typeface="Times New Roman"/>
                          <a:cs typeface="Times New Roman"/>
                          <a:sym typeface="Times New Roman"/>
                        </a:rPr>
                        <a:t>0.4</a:t>
                      </a:r>
                      <a:endParaRPr sz="180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r>
                        <a:rPr lang="en-US" sz="1800">
                          <a:solidFill>
                            <a:srgbClr val="000000"/>
                          </a:solidFill>
                          <a:latin typeface="Times New Roman"/>
                          <a:ea typeface="Times New Roman"/>
                          <a:cs typeface="Times New Roman"/>
                          <a:sym typeface="Times New Roman"/>
                        </a:rPr>
                        <a:t>1.08</a:t>
                      </a:r>
                      <a:endParaRPr sz="180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180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r>
                        <a:rPr lang="en-US" sz="1800">
                          <a:solidFill>
                            <a:srgbClr val="000000"/>
                          </a:solidFill>
                          <a:latin typeface="Times New Roman"/>
                          <a:ea typeface="Times New Roman"/>
                          <a:cs typeface="Times New Roman"/>
                          <a:sym typeface="Times New Roman"/>
                        </a:rPr>
                        <a:t>5</a:t>
                      </a:r>
                      <a:endParaRPr sz="180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19900">
                <a:tc>
                  <a:txBody>
                    <a:bodyPr/>
                    <a:lstStyle/>
                    <a:p>
                      <a:pPr marL="0" marR="0" lvl="0" indent="0" algn="just" rtl="0">
                        <a:spcBef>
                          <a:spcPts val="0"/>
                        </a:spcBef>
                        <a:spcAft>
                          <a:spcPts val="0"/>
                        </a:spcAft>
                        <a:buNone/>
                      </a:pPr>
                      <a:r>
                        <a:rPr lang="en-US" sz="1800">
                          <a:solidFill>
                            <a:srgbClr val="000000"/>
                          </a:solidFill>
                          <a:latin typeface="Times New Roman"/>
                          <a:ea typeface="Times New Roman"/>
                          <a:cs typeface="Times New Roman"/>
                          <a:sym typeface="Times New Roman"/>
                        </a:rPr>
                        <a:t>0.6</a:t>
                      </a:r>
                      <a:endParaRPr sz="180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r>
                        <a:rPr lang="en-US" sz="1800">
                          <a:solidFill>
                            <a:srgbClr val="000000"/>
                          </a:solidFill>
                          <a:latin typeface="Times New Roman"/>
                          <a:ea typeface="Times New Roman"/>
                          <a:cs typeface="Times New Roman"/>
                          <a:sym typeface="Times New Roman"/>
                        </a:rPr>
                        <a:t>1.11</a:t>
                      </a:r>
                      <a:endParaRPr sz="180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180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r>
                        <a:rPr lang="en-US" sz="1800">
                          <a:solidFill>
                            <a:srgbClr val="000000"/>
                          </a:solidFill>
                          <a:latin typeface="Times New Roman"/>
                          <a:ea typeface="Times New Roman"/>
                          <a:cs typeface="Times New Roman"/>
                          <a:sym typeface="Times New Roman"/>
                        </a:rPr>
                        <a:t>5</a:t>
                      </a:r>
                      <a:endParaRPr sz="180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288325">
                <a:tc>
                  <a:txBody>
                    <a:bodyPr/>
                    <a:lstStyle/>
                    <a:p>
                      <a:pPr marL="0" marR="0" lvl="0" indent="0" algn="just" rtl="0">
                        <a:spcBef>
                          <a:spcPts val="0"/>
                        </a:spcBef>
                        <a:spcAft>
                          <a:spcPts val="0"/>
                        </a:spcAft>
                        <a:buNone/>
                      </a:pPr>
                      <a:r>
                        <a:rPr lang="en-US" sz="1800">
                          <a:solidFill>
                            <a:srgbClr val="000000"/>
                          </a:solidFill>
                          <a:latin typeface="Times New Roman"/>
                          <a:ea typeface="Times New Roman"/>
                          <a:cs typeface="Times New Roman"/>
                          <a:sym typeface="Times New Roman"/>
                        </a:rPr>
                        <a:t>0.8</a:t>
                      </a:r>
                      <a:endParaRPr sz="180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r>
                        <a:rPr lang="en-US" sz="1800">
                          <a:solidFill>
                            <a:srgbClr val="000000"/>
                          </a:solidFill>
                          <a:latin typeface="Times New Roman"/>
                          <a:ea typeface="Times New Roman"/>
                          <a:cs typeface="Times New Roman"/>
                          <a:sym typeface="Times New Roman"/>
                        </a:rPr>
                        <a:t>1.2</a:t>
                      </a:r>
                      <a:endParaRPr sz="180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180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r>
                        <a:rPr lang="en-US" sz="1800">
                          <a:solidFill>
                            <a:srgbClr val="000000"/>
                          </a:solidFill>
                          <a:latin typeface="Times New Roman"/>
                          <a:ea typeface="Times New Roman"/>
                          <a:cs typeface="Times New Roman"/>
                          <a:sym typeface="Times New Roman"/>
                        </a:rPr>
                        <a:t>5</a:t>
                      </a:r>
                      <a:endParaRPr sz="1800">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bl>
          </a:graphicData>
        </a:graphic>
      </p:graphicFrame>
      <p:pic>
        <p:nvPicPr>
          <p:cNvPr id="218" name="Google Shape;218;p29"/>
          <p:cNvPicPr preferRelativeResize="0"/>
          <p:nvPr/>
        </p:nvPicPr>
        <p:blipFill rotWithShape="1">
          <a:blip r:embed="rId3">
            <a:alphaModFix/>
          </a:blip>
          <a:srcRect/>
          <a:stretch/>
        </p:blipFill>
        <p:spPr>
          <a:xfrm>
            <a:off x="179512" y="3324981"/>
            <a:ext cx="4572000" cy="2743200"/>
          </a:xfrm>
          <a:prstGeom prst="rect">
            <a:avLst/>
          </a:prstGeom>
          <a:noFill/>
          <a:ln>
            <a:noFill/>
          </a:ln>
        </p:spPr>
      </p:pic>
      <p:sp>
        <p:nvSpPr>
          <p:cNvPr id="219" name="Google Shape;219;p29"/>
          <p:cNvSpPr/>
          <p:nvPr/>
        </p:nvSpPr>
        <p:spPr>
          <a:xfrm>
            <a:off x="733337" y="6112450"/>
            <a:ext cx="3262599" cy="449699"/>
          </a:xfrm>
          <a:prstGeom prst="roundRect">
            <a:avLst>
              <a:gd name="adj" fmla="val 16667"/>
            </a:avLst>
          </a:prstGeom>
          <a:blipFill rotWithShape="1">
            <a:blip r:embed="rId4">
              <a:alphaModFix/>
            </a:blip>
            <a:stretch>
              <a:fillRect b="-779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onstantia"/>
                <a:ea typeface="Constantia"/>
                <a:cs typeface="Constantia"/>
                <a:sym typeface="Constantia"/>
              </a:rPr>
              <a:t> </a:t>
            </a:r>
            <a:endParaRPr/>
          </a:p>
        </p:txBody>
      </p:sp>
      <p:sp>
        <p:nvSpPr>
          <p:cNvPr id="220" name="Google Shape;220;p29"/>
          <p:cNvSpPr/>
          <p:nvPr/>
        </p:nvSpPr>
        <p:spPr>
          <a:xfrm>
            <a:off x="2987824" y="116632"/>
            <a:ext cx="2016224" cy="605408"/>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nstantia"/>
                <a:ea typeface="Constantia"/>
                <a:cs typeface="Constantia"/>
                <a:sym typeface="Constantia"/>
              </a:rPr>
              <a:t>Calculation</a:t>
            </a:r>
            <a:endParaRPr sz="2800">
              <a:solidFill>
                <a:schemeClr val="dk1"/>
              </a:solidFill>
              <a:latin typeface="Constantia"/>
              <a:ea typeface="Constantia"/>
              <a:cs typeface="Constantia"/>
              <a:sym typeface="Constantia"/>
            </a:endParaRPr>
          </a:p>
        </p:txBody>
      </p:sp>
      <p:sp>
        <p:nvSpPr>
          <p:cNvPr id="221" name="Google Shape;221;p29"/>
          <p:cNvSpPr/>
          <p:nvPr/>
        </p:nvSpPr>
        <p:spPr>
          <a:xfrm>
            <a:off x="4788024" y="2876432"/>
            <a:ext cx="4140076" cy="3360880"/>
          </a:xfrm>
          <a:prstGeom prst="roundRect">
            <a:avLst>
              <a:gd name="adj" fmla="val 16667"/>
            </a:avLst>
          </a:prstGeom>
          <a:blipFill rotWithShape="1">
            <a:blip r:embed="rId5">
              <a:alphaModFix/>
            </a:blip>
            <a:stretch>
              <a:fillRect b="-35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onstantia"/>
                <a:ea typeface="Constantia"/>
                <a:cs typeface="Constantia"/>
                <a:sym typeface="Constantia"/>
              </a:rPr>
              <a:t> </a:t>
            </a:r>
            <a:endParaRPr/>
          </a:p>
        </p:txBody>
      </p:sp>
      <p:cxnSp>
        <p:nvCxnSpPr>
          <p:cNvPr id="222" name="Google Shape;222;p29"/>
          <p:cNvCxnSpPr/>
          <p:nvPr/>
        </p:nvCxnSpPr>
        <p:spPr>
          <a:xfrm>
            <a:off x="5076056" y="3861048"/>
            <a:ext cx="432048" cy="0"/>
          </a:xfrm>
          <a:prstGeom prst="straightConnector1">
            <a:avLst/>
          </a:prstGeom>
          <a:noFill/>
          <a:ln w="9525" cap="flat" cmpd="sng">
            <a:solidFill>
              <a:srgbClr val="075192"/>
            </a:solidFill>
            <a:prstDash val="solid"/>
            <a:round/>
            <a:headEnd type="none" w="sm" len="sm"/>
            <a:tailEnd type="none" w="sm" len="sm"/>
          </a:ln>
        </p:spPr>
      </p:cxnSp>
      <p:cxnSp>
        <p:nvCxnSpPr>
          <p:cNvPr id="223" name="Google Shape;223;p29"/>
          <p:cNvCxnSpPr/>
          <p:nvPr/>
        </p:nvCxnSpPr>
        <p:spPr>
          <a:xfrm>
            <a:off x="6444208" y="3861048"/>
            <a:ext cx="792088" cy="0"/>
          </a:xfrm>
          <a:prstGeom prst="straightConnector1">
            <a:avLst/>
          </a:prstGeom>
          <a:noFill/>
          <a:ln w="9525" cap="flat" cmpd="sng">
            <a:solidFill>
              <a:srgbClr val="075192"/>
            </a:solidFill>
            <a:prstDash val="solid"/>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0"/>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p:nvPr/>
        </p:nvSpPr>
        <p:spPr>
          <a:xfrm>
            <a:off x="94420" y="1415900"/>
            <a:ext cx="5256584" cy="2062103"/>
          </a:xfrm>
          <a:prstGeom prst="rect">
            <a:avLst/>
          </a:prstGeom>
          <a:gradFill>
            <a:gsLst>
              <a:gs pos="0">
                <a:srgbClr val="87E9F1"/>
              </a:gs>
              <a:gs pos="43000">
                <a:srgbClr val="B6F8FC"/>
              </a:gs>
              <a:gs pos="93000">
                <a:srgbClr val="E8FCFE"/>
              </a:gs>
              <a:gs pos="100000">
                <a:srgbClr val="F6FFFF"/>
              </a:gs>
            </a:gsLst>
            <a:path path="circle">
              <a:fillToRect l="50000" t="50000" r="50000" b="50000"/>
            </a:path>
            <a:tileRect/>
          </a:gradFill>
          <a:ln w="9525" cap="flat" cmpd="sng">
            <a:solidFill>
              <a:srgbClr val="0599A0"/>
            </a:solidFill>
            <a:prstDash val="solid"/>
            <a:round/>
            <a:headEnd type="none" w="sm" len="sm"/>
            <a:tailEnd type="none" w="sm" len="sm"/>
          </a:ln>
          <a:effectLst>
            <a:outerShdw blurRad="57150" dist="38100" dir="5400000" algn="ctr" rotWithShape="0">
              <a:srgbClr val="000000"/>
            </a:outerShdw>
          </a:effectLst>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rgbClr val="07674D"/>
                </a:solidFill>
                <a:latin typeface="Times New Roman"/>
                <a:ea typeface="Times New Roman"/>
                <a:cs typeface="Times New Roman"/>
                <a:sym typeface="Times New Roman"/>
              </a:rPr>
              <a:t>Viscosity:</a:t>
            </a:r>
            <a:r>
              <a:rPr lang="en-US" sz="3200">
                <a:solidFill>
                  <a:srgbClr val="07674D"/>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is an expression of the resistance to flow of a system under an applied stress. The more viscous a liquid ,the greater  the applied force is required to make it flow at a particular rate.</a:t>
            </a:r>
            <a:endParaRPr sz="2400">
              <a:solidFill>
                <a:schemeClr val="dk1"/>
              </a:solidFill>
              <a:latin typeface="Constantia"/>
              <a:ea typeface="Constantia"/>
              <a:cs typeface="Constantia"/>
              <a:sym typeface="Constantia"/>
            </a:endParaRPr>
          </a:p>
        </p:txBody>
      </p:sp>
      <p:sp>
        <p:nvSpPr>
          <p:cNvPr id="122" name="Google Shape;122;p16"/>
          <p:cNvSpPr/>
          <p:nvPr/>
        </p:nvSpPr>
        <p:spPr>
          <a:xfrm>
            <a:off x="2987824" y="764704"/>
            <a:ext cx="2664296" cy="554360"/>
          </a:xfrm>
          <a:prstGeom prst="roundRect">
            <a:avLst>
              <a:gd name="adj" fmla="val 16667"/>
            </a:avLst>
          </a:prstGeom>
          <a:gradFill>
            <a:gsLst>
              <a:gs pos="0">
                <a:srgbClr val="87C2F1"/>
              </a:gs>
              <a:gs pos="43000">
                <a:srgbClr val="B6DAFC"/>
              </a:gs>
              <a:gs pos="93000">
                <a:srgbClr val="E8F2FE"/>
              </a:gs>
              <a:gs pos="100000">
                <a:srgbClr val="F6FBFF"/>
              </a:gs>
            </a:gsLst>
            <a:path path="circle">
              <a:fillToRect l="50000" t="50000" r="50000" b="50000"/>
            </a:path>
            <a:tileRect/>
          </a:gradFill>
          <a:ln w="9525" cap="flat" cmpd="sng">
            <a:solidFill>
              <a:srgbClr val="0073A0"/>
            </a:solidFill>
            <a:prstDash val="solid"/>
            <a:round/>
            <a:headEnd type="none" w="sm" len="sm"/>
            <a:tailEnd type="none" w="sm" len="sm"/>
          </a:ln>
          <a:effectLst>
            <a:outerShdw blurRad="57150" dist="38100" dir="5400000" algn="ctr"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onstantia"/>
                <a:ea typeface="Constantia"/>
                <a:cs typeface="Constantia"/>
                <a:sym typeface="Constantia"/>
              </a:rPr>
              <a:t>Introduction </a:t>
            </a:r>
            <a:endParaRPr sz="3200">
              <a:solidFill>
                <a:schemeClr val="dk1"/>
              </a:solidFill>
              <a:latin typeface="Constantia"/>
              <a:ea typeface="Constantia"/>
              <a:cs typeface="Constantia"/>
              <a:sym typeface="Constantia"/>
            </a:endParaRPr>
          </a:p>
        </p:txBody>
      </p:sp>
      <p:pic>
        <p:nvPicPr>
          <p:cNvPr id="123" name="Google Shape;123;p16"/>
          <p:cNvPicPr preferRelativeResize="0"/>
          <p:nvPr/>
        </p:nvPicPr>
        <p:blipFill rotWithShape="1">
          <a:blip r:embed="rId3">
            <a:alphaModFix/>
          </a:blip>
          <a:srcRect/>
          <a:stretch/>
        </p:blipFill>
        <p:spPr>
          <a:xfrm>
            <a:off x="5381464" y="1628800"/>
            <a:ext cx="3491880" cy="4169664"/>
          </a:xfrm>
          <a:prstGeom prst="rect">
            <a:avLst/>
          </a:prstGeom>
          <a:noFill/>
          <a:ln>
            <a:noFill/>
          </a:ln>
        </p:spPr>
      </p:pic>
      <p:sp>
        <p:nvSpPr>
          <p:cNvPr id="124" name="Google Shape;124;p16"/>
          <p:cNvSpPr/>
          <p:nvPr/>
        </p:nvSpPr>
        <p:spPr>
          <a:xfrm>
            <a:off x="58416" y="3574840"/>
            <a:ext cx="5328592" cy="3046988"/>
          </a:xfrm>
          <a:prstGeom prst="rect">
            <a:avLst/>
          </a:prstGeom>
          <a:gradFill>
            <a:gsLst>
              <a:gs pos="0">
                <a:srgbClr val="ABE49C"/>
              </a:gs>
              <a:gs pos="43000">
                <a:srgbClr val="CCF2C2"/>
              </a:gs>
              <a:gs pos="93000">
                <a:srgbClr val="EFFAEC"/>
              </a:gs>
              <a:gs pos="100000">
                <a:srgbClr val="F7FFF7"/>
              </a:gs>
            </a:gsLst>
            <a:path path="circle">
              <a:fillToRect l="50000" t="50000" r="50000" b="50000"/>
            </a:path>
            <a:tileRect/>
          </a:gradFill>
          <a:ln w="9525" cap="flat" cmpd="sng">
            <a:solidFill>
              <a:srgbClr val="599445"/>
            </a:solidFill>
            <a:prstDash val="solid"/>
            <a:round/>
            <a:headEnd type="none" w="sm" len="sm"/>
            <a:tailEnd type="none" w="sm" len="sm"/>
          </a:ln>
          <a:effectLst>
            <a:outerShdw blurRad="57150" dist="38100" dir="5400000" algn="ctr" rotWithShape="0">
              <a:srgbClr val="000000"/>
            </a:outerShdw>
          </a:effectLst>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a:solidFill>
                  <a:schemeClr val="dk1"/>
                </a:solidFill>
                <a:latin typeface="Times New Roman"/>
                <a:ea typeface="Times New Roman"/>
                <a:cs typeface="Times New Roman"/>
                <a:sym typeface="Times New Roman"/>
              </a:rPr>
              <a:t>This lab is concerned with the flow properties of dilute colloidal systems and the manner in which viscosity data can be used to obtain the molecular weight of materials comprising the disperse phase. Viscosity studies also provide information regarding the shape of the particles in solution.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p:nvPr/>
        </p:nvSpPr>
        <p:spPr>
          <a:xfrm>
            <a:off x="827584" y="1587508"/>
            <a:ext cx="3048000" cy="1828800"/>
          </a:xfrm>
          <a:prstGeom prst="roundRect">
            <a:avLst>
              <a:gd name="adj" fmla="val 16667"/>
            </a:avLst>
          </a:pr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30" name="Google Shape;130;p17"/>
          <p:cNvSpPr/>
          <p:nvPr/>
        </p:nvSpPr>
        <p:spPr>
          <a:xfrm>
            <a:off x="3875584" y="1587508"/>
            <a:ext cx="3048000" cy="1828800"/>
          </a:xfrm>
          <a:prstGeom prst="roundRect">
            <a:avLst>
              <a:gd name="adj" fmla="val 16667"/>
            </a:avLst>
          </a:prstGeom>
          <a:noFill/>
          <a:ln w="15875"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114300" marR="0" lvl="1" indent="-114300" algn="l" rtl="0">
              <a:lnSpc>
                <a:spcPct val="75000"/>
              </a:lnSpc>
              <a:spcBef>
                <a:spcPts val="0"/>
              </a:spcBef>
              <a:spcAft>
                <a:spcPts val="0"/>
              </a:spcAft>
              <a:buClr>
                <a:schemeClr val="dk1"/>
              </a:buClr>
              <a:buSzPts val="1800"/>
              <a:buFont typeface="Times New Roman"/>
              <a:buChar char="•"/>
            </a:pPr>
            <a:r>
              <a:rPr lang="en-US" sz="1800" b="0" i="0" u="none" strike="noStrike" cap="none">
                <a:solidFill>
                  <a:schemeClr val="dk1"/>
                </a:solidFill>
                <a:latin typeface="Times New Roman"/>
                <a:ea typeface="Times New Roman"/>
                <a:cs typeface="Times New Roman"/>
                <a:sym typeface="Times New Roman"/>
              </a:rPr>
              <a:t>Examples of Newtonian system: water or any simple liquid (gelatin solution, olive oil, glycerin, castor oil, chloroform and ethyl alcohol).</a:t>
            </a:r>
            <a:endParaRPr sz="1800" b="0" i="0" u="none" strike="noStrike" cap="none">
              <a:solidFill>
                <a:srgbClr val="000000"/>
              </a:solidFill>
              <a:latin typeface="Century Gothic"/>
              <a:ea typeface="Century Gothic"/>
              <a:cs typeface="Century Gothic"/>
              <a:sym typeface="Century Gothic"/>
            </a:endParaRPr>
          </a:p>
          <a:p>
            <a:pPr marL="114300" marR="0" lvl="1" indent="0" algn="l" rtl="0">
              <a:lnSpc>
                <a:spcPct val="75000"/>
              </a:lnSpc>
              <a:spcBef>
                <a:spcPts val="180"/>
              </a:spcBef>
              <a:spcAft>
                <a:spcPts val="0"/>
              </a:spcAft>
              <a:buClr>
                <a:schemeClr val="dk1"/>
              </a:buClr>
              <a:buSzPts val="1800"/>
              <a:buFont typeface="Constantia"/>
              <a:buNone/>
            </a:pPr>
            <a:endParaRPr sz="1800" b="0" i="0" u="none" strike="noStrike" cap="none">
              <a:solidFill>
                <a:srgbClr val="000000"/>
              </a:solidFill>
              <a:latin typeface="Century Gothic"/>
              <a:ea typeface="Century Gothic"/>
              <a:cs typeface="Century Gothic"/>
              <a:sym typeface="Century Gothic"/>
            </a:endParaRPr>
          </a:p>
        </p:txBody>
      </p:sp>
      <p:sp>
        <p:nvSpPr>
          <p:cNvPr id="131" name="Google Shape;131;p17"/>
          <p:cNvSpPr/>
          <p:nvPr/>
        </p:nvSpPr>
        <p:spPr>
          <a:xfrm>
            <a:off x="827584" y="3761274"/>
            <a:ext cx="3048000" cy="1828800"/>
          </a:xfrm>
          <a:prstGeom prst="roundRect">
            <a:avLst>
              <a:gd name="adj" fmla="val 16667"/>
            </a:avLst>
          </a:pr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32" name="Google Shape;132;p17"/>
          <p:cNvSpPr/>
          <p:nvPr/>
        </p:nvSpPr>
        <p:spPr>
          <a:xfrm>
            <a:off x="3875584" y="3761274"/>
            <a:ext cx="3048000" cy="1828800"/>
          </a:xfrm>
          <a:prstGeom prst="roundRect">
            <a:avLst>
              <a:gd name="adj" fmla="val 16667"/>
            </a:avLst>
          </a:prstGeom>
          <a:noFill/>
          <a:ln w="15875"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114300" marR="0" lvl="1" indent="-114300" algn="l" rtl="0">
              <a:lnSpc>
                <a:spcPct val="75000"/>
              </a:lnSpc>
              <a:spcBef>
                <a:spcPts val="0"/>
              </a:spcBef>
              <a:spcAft>
                <a:spcPts val="0"/>
              </a:spcAft>
              <a:buClr>
                <a:schemeClr val="dk1"/>
              </a:buClr>
              <a:buSzPts val="1800"/>
              <a:buFont typeface="Times New Roman"/>
              <a:buChar char="•"/>
            </a:pPr>
            <a:r>
              <a:rPr lang="en-US" sz="1800" b="0" i="0" u="none" strike="noStrike" cap="none">
                <a:solidFill>
                  <a:schemeClr val="dk1"/>
                </a:solidFill>
                <a:latin typeface="Times New Roman"/>
                <a:ea typeface="Times New Roman"/>
                <a:cs typeface="Times New Roman"/>
                <a:sym typeface="Times New Roman"/>
              </a:rPr>
              <a:t>Examples of Non Newtonian system: complex liquid or systems which contain polymers ( colloidal solution, emulsion, liquid suspension and ointments).</a:t>
            </a:r>
            <a:endParaRPr sz="1800" b="0" i="0" u="none" strike="noStrike" cap="none">
              <a:solidFill>
                <a:srgbClr val="000000"/>
              </a:solidFill>
              <a:latin typeface="Century Gothic"/>
              <a:ea typeface="Century Gothic"/>
              <a:cs typeface="Century Gothic"/>
              <a:sym typeface="Century Gothic"/>
            </a:endParaRPr>
          </a:p>
          <a:p>
            <a:pPr marL="114300" marR="0" lvl="1" indent="0" algn="l" rtl="0">
              <a:lnSpc>
                <a:spcPct val="75000"/>
              </a:lnSpc>
              <a:spcBef>
                <a:spcPts val="180"/>
              </a:spcBef>
              <a:spcAft>
                <a:spcPts val="0"/>
              </a:spcAft>
              <a:buClr>
                <a:schemeClr val="dk1"/>
              </a:buClr>
              <a:buSzPts val="1800"/>
              <a:buFont typeface="Constantia"/>
              <a:buNone/>
            </a:pPr>
            <a:endParaRPr sz="1800" b="0" i="0" u="none" strike="noStrike" cap="none">
              <a:solidFill>
                <a:srgbClr val="000000"/>
              </a:solidFill>
              <a:latin typeface="Century Gothic"/>
              <a:ea typeface="Century Gothic"/>
              <a:cs typeface="Century Gothic"/>
              <a:sym typeface="Century Gothic"/>
            </a:endParaRPr>
          </a:p>
        </p:txBody>
      </p:sp>
      <p:sp>
        <p:nvSpPr>
          <p:cNvPr id="133" name="Google Shape;133;p17"/>
          <p:cNvSpPr/>
          <p:nvPr/>
        </p:nvSpPr>
        <p:spPr>
          <a:xfrm>
            <a:off x="514016" y="360122"/>
            <a:ext cx="6912768" cy="941796"/>
          </a:xfrm>
          <a:prstGeom prst="rect">
            <a:avLst/>
          </a:prstGeom>
          <a:gradFill>
            <a:gsLst>
              <a:gs pos="0">
                <a:srgbClr val="00ADB9"/>
              </a:gs>
              <a:gs pos="68000">
                <a:srgbClr val="60DEE7"/>
              </a:gs>
              <a:gs pos="100000">
                <a:srgbClr val="ADF3F9"/>
              </a:gs>
            </a:gsLst>
            <a:path path="circle">
              <a:fillToRect l="50000" t="50000" r="50000" b="50000"/>
            </a:path>
            <a:tileRect/>
          </a:gradFill>
          <a:ln w="9525" cap="flat" cmpd="sng">
            <a:solidFill>
              <a:srgbClr val="0599A0"/>
            </a:solidFill>
            <a:prstDash val="solid"/>
            <a:round/>
            <a:headEnd type="none" w="sm" len="sm"/>
            <a:tailEnd type="none" w="sm" len="sm"/>
          </a:ln>
          <a:effectLst>
            <a:outerShdw blurRad="57150" dist="38100" dir="5400000" algn="ctr" rotWithShape="0">
              <a:srgbClr val="000000"/>
            </a:outerShdw>
          </a:effectLst>
        </p:spPr>
        <p:txBody>
          <a:bodyPr spcFirstLastPara="1" wrap="square" lIns="91425" tIns="45700" rIns="91425" bIns="45700" anchor="t" anchorCtr="0">
            <a:noAutofit/>
          </a:bodyPr>
          <a:lstStyle/>
          <a:p>
            <a:pPr marL="457200" marR="0" lvl="0" indent="0" algn="l" rtl="0">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Materials classify according to the type of flow and deformation into: </a:t>
            </a:r>
            <a:endParaRPr/>
          </a:p>
        </p:txBody>
      </p:sp>
      <p:sp>
        <p:nvSpPr>
          <p:cNvPr id="134" name="Google Shape;134;p17"/>
          <p:cNvSpPr/>
          <p:nvPr/>
        </p:nvSpPr>
        <p:spPr>
          <a:xfrm>
            <a:off x="503548" y="2113431"/>
            <a:ext cx="288032" cy="792088"/>
          </a:xfrm>
          <a:prstGeom prst="ellipse">
            <a:avLst/>
          </a:prstGeom>
          <a:gradFill>
            <a:gsLst>
              <a:gs pos="0">
                <a:srgbClr val="89A6E3"/>
              </a:gs>
              <a:gs pos="43000">
                <a:srgbClr val="B8CAF3"/>
              </a:gs>
              <a:gs pos="93000">
                <a:srgbClr val="E9EEFA"/>
              </a:gs>
              <a:gs pos="100000">
                <a:srgbClr val="F6F8FF"/>
              </a:gs>
            </a:gsLst>
            <a:path path="circle">
              <a:fillToRect l="50000" t="50000" r="50000" b="50000"/>
            </a:path>
            <a:tileRect/>
          </a:gradFill>
          <a:ln w="9525" cap="flat" cmpd="sng">
            <a:solidFill>
              <a:srgbClr val="075192"/>
            </a:solidFill>
            <a:prstDash val="solid"/>
            <a:round/>
            <a:headEnd type="none" w="sm" len="sm"/>
            <a:tailEnd type="none" w="sm" len="sm"/>
          </a:ln>
          <a:effectLst>
            <a:outerShdw blurRad="57150" dist="38100" dir="5400000" algn="ctr"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dk1"/>
                </a:solidFill>
                <a:latin typeface="Constantia"/>
                <a:ea typeface="Constantia"/>
                <a:cs typeface="Constantia"/>
                <a:sym typeface="Constantia"/>
              </a:rPr>
              <a:t>1</a:t>
            </a:r>
            <a:endParaRPr sz="3600">
              <a:solidFill>
                <a:schemeClr val="dk1"/>
              </a:solidFill>
              <a:latin typeface="Constantia"/>
              <a:ea typeface="Constantia"/>
              <a:cs typeface="Constantia"/>
              <a:sym typeface="Constantia"/>
            </a:endParaRPr>
          </a:p>
        </p:txBody>
      </p:sp>
      <p:sp>
        <p:nvSpPr>
          <p:cNvPr id="135" name="Google Shape;135;p17"/>
          <p:cNvSpPr/>
          <p:nvPr/>
        </p:nvSpPr>
        <p:spPr>
          <a:xfrm>
            <a:off x="412168" y="4221088"/>
            <a:ext cx="360040" cy="792088"/>
          </a:xfrm>
          <a:prstGeom prst="ellipse">
            <a:avLst/>
          </a:prstGeom>
          <a:gradFill>
            <a:gsLst>
              <a:gs pos="0">
                <a:srgbClr val="89A6E3"/>
              </a:gs>
              <a:gs pos="43000">
                <a:srgbClr val="B8CAF3"/>
              </a:gs>
              <a:gs pos="93000">
                <a:srgbClr val="E9EEFA"/>
              </a:gs>
              <a:gs pos="100000">
                <a:srgbClr val="F6F8FF"/>
              </a:gs>
            </a:gsLst>
            <a:path path="circle">
              <a:fillToRect l="50000" t="50000" r="50000" b="50000"/>
            </a:path>
            <a:tileRect/>
          </a:gradFill>
          <a:ln w="9525" cap="flat" cmpd="sng">
            <a:solidFill>
              <a:srgbClr val="075192"/>
            </a:solidFill>
            <a:prstDash val="solid"/>
            <a:round/>
            <a:headEnd type="none" w="sm" len="sm"/>
            <a:tailEnd type="none" w="sm" len="sm"/>
          </a:ln>
          <a:effectLst>
            <a:outerShdw blurRad="57150" dist="38100" dir="5400000" algn="ctr"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dk1"/>
                </a:solidFill>
                <a:latin typeface="Constantia"/>
                <a:ea typeface="Constantia"/>
                <a:cs typeface="Constantia"/>
                <a:sym typeface="Constantia"/>
              </a:rPr>
              <a:t>2</a:t>
            </a:r>
            <a:endParaRPr/>
          </a:p>
        </p:txBody>
      </p:sp>
      <p:sp>
        <p:nvSpPr>
          <p:cNvPr id="136" name="Google Shape;136;p17"/>
          <p:cNvSpPr/>
          <p:nvPr/>
        </p:nvSpPr>
        <p:spPr>
          <a:xfrm>
            <a:off x="323528" y="5781840"/>
            <a:ext cx="8208912" cy="771814"/>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2000">
                <a:solidFill>
                  <a:schemeClr val="dk1"/>
                </a:solidFill>
                <a:latin typeface="Times New Roman"/>
                <a:ea typeface="Times New Roman"/>
                <a:cs typeface="Times New Roman"/>
                <a:sym typeface="Times New Roman"/>
              </a:rPr>
              <a:t>The classification depends on whether or not their flow properties are according to the Newton's law of flow.</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p:nvPr/>
        </p:nvSpPr>
        <p:spPr>
          <a:xfrm>
            <a:off x="2555776" y="980728"/>
            <a:ext cx="3177473"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1">
                <a:solidFill>
                  <a:srgbClr val="394229"/>
                </a:solidFill>
                <a:latin typeface="Corsiva"/>
                <a:ea typeface="Corsiva"/>
                <a:cs typeface="Corsiva"/>
                <a:sym typeface="Corsiva"/>
              </a:rPr>
              <a:t>Einstein equation </a:t>
            </a:r>
            <a:endParaRPr sz="3600" b="1" i="1">
              <a:solidFill>
                <a:srgbClr val="394229"/>
              </a:solidFill>
              <a:latin typeface="Times New Roman"/>
              <a:ea typeface="Times New Roman"/>
              <a:cs typeface="Times New Roman"/>
              <a:sym typeface="Times New Roman"/>
            </a:endParaRPr>
          </a:p>
        </p:txBody>
      </p:sp>
      <p:sp>
        <p:nvSpPr>
          <p:cNvPr id="142" name="Google Shape;142;p18"/>
          <p:cNvSpPr/>
          <p:nvPr/>
        </p:nvSpPr>
        <p:spPr>
          <a:xfrm>
            <a:off x="1403648" y="1772816"/>
            <a:ext cx="6743700" cy="3998659"/>
          </a:xfrm>
          <a:prstGeom prst="rect">
            <a:avLst/>
          </a:prstGeom>
          <a:blipFill rotWithShape="1">
            <a:blip r:embed="rId3">
              <a:alphaModFix/>
            </a:blip>
            <a:stretch>
              <a:fillRect l="-72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onstantia"/>
                <a:ea typeface="Constantia"/>
                <a:cs typeface="Constantia"/>
                <a:sym typeface="Constantia"/>
              </a:rPr>
              <a:t>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p:nvPr/>
        </p:nvSpPr>
        <p:spPr>
          <a:xfrm>
            <a:off x="107504" y="116632"/>
            <a:ext cx="8784976" cy="6565580"/>
          </a:xfrm>
          <a:prstGeom prst="rect">
            <a:avLst/>
          </a:prstGeom>
          <a:blipFill rotWithShape="1">
            <a:blip r:embed="rId3">
              <a:alphaModFix/>
            </a:blip>
            <a:stretch>
              <a:fillRect l="-27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onstantia"/>
                <a:ea typeface="Constantia"/>
                <a:cs typeface="Constantia"/>
                <a:sym typeface="Constantia"/>
              </a:rPr>
              <a:t>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0"/>
          <p:cNvPicPr preferRelativeResize="0"/>
          <p:nvPr/>
        </p:nvPicPr>
        <p:blipFill rotWithShape="1">
          <a:blip r:embed="rId3">
            <a:alphaModFix/>
          </a:blip>
          <a:srcRect/>
          <a:stretch/>
        </p:blipFill>
        <p:spPr>
          <a:xfrm>
            <a:off x="5241014" y="1878415"/>
            <a:ext cx="3672408" cy="4154085"/>
          </a:xfrm>
          <a:prstGeom prst="rect">
            <a:avLst/>
          </a:prstGeom>
          <a:solidFill>
            <a:schemeClr val="lt1"/>
          </a:solidFill>
          <a:ln w="76200" cap="flat" cmpd="sng">
            <a:solidFill>
              <a:schemeClr val="accent3"/>
            </a:solidFill>
            <a:prstDash val="solid"/>
            <a:round/>
            <a:headEnd type="none" w="sm" len="sm"/>
            <a:tailEnd type="none" w="sm" len="sm"/>
          </a:ln>
        </p:spPr>
      </p:pic>
      <p:sp>
        <p:nvSpPr>
          <p:cNvPr id="153" name="Google Shape;153;p20"/>
          <p:cNvSpPr/>
          <p:nvPr/>
        </p:nvSpPr>
        <p:spPr>
          <a:xfrm>
            <a:off x="179512" y="1806407"/>
            <a:ext cx="4887121" cy="4226093"/>
          </a:xfrm>
          <a:prstGeom prst="rect">
            <a:avLst/>
          </a:prstGeom>
          <a:blipFill rotWithShape="1">
            <a:blip r:embed="rId4">
              <a:alphaModFix/>
            </a:blip>
            <a:stretch>
              <a:fillRect l="-739" r="-739" b="-85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onstantia"/>
                <a:ea typeface="Constantia"/>
                <a:cs typeface="Constantia"/>
                <a:sym typeface="Constantia"/>
              </a:rPr>
              <a:t> </a:t>
            </a:r>
            <a:endParaRPr/>
          </a:p>
        </p:txBody>
      </p:sp>
      <p:sp>
        <p:nvSpPr>
          <p:cNvPr id="154" name="Google Shape;154;p20"/>
          <p:cNvSpPr/>
          <p:nvPr/>
        </p:nvSpPr>
        <p:spPr>
          <a:xfrm>
            <a:off x="596882" y="914198"/>
            <a:ext cx="8316540" cy="709233"/>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800" b="1">
                <a:solidFill>
                  <a:srgbClr val="002060"/>
                </a:solidFill>
                <a:latin typeface="Times New Roman"/>
                <a:ea typeface="Times New Roman"/>
                <a:cs typeface="Times New Roman"/>
                <a:sym typeface="Times New Roman"/>
              </a:rPr>
              <a:t>Where C the concentration is expressed in gram of colloidal particles per 100ml of total dispersion</a:t>
            </a:r>
            <a:endParaRPr sz="1800" b="1">
              <a:solidFill>
                <a:srgbClr val="00206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p:nvPr/>
        </p:nvSpPr>
        <p:spPr>
          <a:xfrm>
            <a:off x="467544" y="764704"/>
            <a:ext cx="7488832" cy="5661372"/>
          </a:xfrm>
          <a:prstGeom prst="roundRect">
            <a:avLst>
              <a:gd name="adj" fmla="val 16667"/>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onstantia"/>
                <a:ea typeface="Constantia"/>
                <a:cs typeface="Constantia"/>
                <a:sym typeface="Constantia"/>
              </a:rPr>
              <a:t> </a:t>
            </a:r>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p:nvPr/>
        </p:nvSpPr>
        <p:spPr>
          <a:xfrm>
            <a:off x="107503" y="404664"/>
            <a:ext cx="3613031" cy="5543056"/>
          </a:xfrm>
          <a:prstGeom prst="rect">
            <a:avLst/>
          </a:prstGeom>
          <a:blipFill rotWithShape="1">
            <a:blip r:embed="rId3">
              <a:alphaModFix/>
            </a:blip>
            <a:stretch>
              <a:fillRect l="-3545" t="-658" r="-3545" b="-4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onstantia"/>
                <a:ea typeface="Constantia"/>
                <a:cs typeface="Constantia"/>
                <a:sym typeface="Constantia"/>
              </a:rPr>
              <a:t> </a:t>
            </a:r>
            <a:endParaRPr/>
          </a:p>
        </p:txBody>
      </p:sp>
      <p:pic>
        <p:nvPicPr>
          <p:cNvPr id="165" name="Google Shape;165;p22"/>
          <p:cNvPicPr preferRelativeResize="0"/>
          <p:nvPr/>
        </p:nvPicPr>
        <p:blipFill rotWithShape="1">
          <a:blip r:embed="rId4">
            <a:alphaModFix/>
          </a:blip>
          <a:srcRect/>
          <a:stretch/>
        </p:blipFill>
        <p:spPr>
          <a:xfrm>
            <a:off x="3932115" y="404664"/>
            <a:ext cx="5184576" cy="6264695"/>
          </a:xfrm>
          <a:prstGeom prst="rect">
            <a:avLst/>
          </a:prstGeom>
          <a:noFill/>
          <a:ln w="12700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166" name="Google Shape;166;p22"/>
          <p:cNvSpPr/>
          <p:nvPr/>
        </p:nvSpPr>
        <p:spPr>
          <a:xfrm>
            <a:off x="4624584" y="404664"/>
            <a:ext cx="1125981" cy="504056"/>
          </a:xfrm>
          <a:prstGeom prst="ellipse">
            <a:avLst/>
          </a:prstGeom>
          <a:solidFill>
            <a:srgbClr val="F2F2F2"/>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dk1"/>
                </a:solidFill>
                <a:latin typeface="Times New Roman"/>
                <a:ea typeface="Times New Roman"/>
                <a:cs typeface="Times New Roman"/>
                <a:sym typeface="Times New Roman"/>
              </a:rPr>
              <a:t>Addition of liquid </a:t>
            </a:r>
            <a:endParaRPr sz="1100">
              <a:solidFill>
                <a:schemeClr val="dk1"/>
              </a:solidFill>
              <a:latin typeface="Times New Roman"/>
              <a:ea typeface="Times New Roman"/>
              <a:cs typeface="Times New Roman"/>
              <a:sym typeface="Times New Roman"/>
            </a:endParaRPr>
          </a:p>
        </p:txBody>
      </p:sp>
      <p:sp>
        <p:nvSpPr>
          <p:cNvPr id="167" name="Google Shape;167;p22"/>
          <p:cNvSpPr/>
          <p:nvPr/>
        </p:nvSpPr>
        <p:spPr>
          <a:xfrm>
            <a:off x="4427984" y="476672"/>
            <a:ext cx="196600" cy="314954"/>
          </a:xfrm>
          <a:prstGeom prst="downArrow">
            <a:avLst>
              <a:gd name="adj1" fmla="val 50000"/>
              <a:gd name="adj2" fmla="val 50000"/>
            </a:avLst>
          </a:prstGeom>
          <a:solidFill>
            <a:srgbClr val="BFBFBF"/>
          </a:solidFill>
          <a:ln w="25400" cap="flat" cmpd="sng">
            <a:solidFill>
              <a:srgbClr val="FFCC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168" name="Google Shape;168;p22"/>
          <p:cNvSpPr/>
          <p:nvPr/>
        </p:nvSpPr>
        <p:spPr>
          <a:xfrm>
            <a:off x="7595488" y="2132856"/>
            <a:ext cx="360040" cy="360040"/>
          </a:xfrm>
          <a:prstGeom prst="ellipse">
            <a:avLst/>
          </a:prstGeom>
          <a:solidFill>
            <a:srgbClr val="BFBFBF"/>
          </a:solidFill>
          <a:ln w="25400" cap="flat" cmpd="sng">
            <a:solidFill>
              <a:srgbClr val="FFCC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onstantia"/>
                <a:ea typeface="Constantia"/>
                <a:cs typeface="Constantia"/>
                <a:sym typeface="Constantia"/>
              </a:rPr>
              <a:t>A</a:t>
            </a:r>
            <a:endParaRPr sz="1800" b="1">
              <a:solidFill>
                <a:schemeClr val="dk1"/>
              </a:solidFill>
              <a:latin typeface="Constantia"/>
              <a:ea typeface="Constantia"/>
              <a:cs typeface="Constantia"/>
              <a:sym typeface="Constantia"/>
            </a:endParaRPr>
          </a:p>
        </p:txBody>
      </p:sp>
      <p:sp>
        <p:nvSpPr>
          <p:cNvPr id="169" name="Google Shape;169;p22"/>
          <p:cNvSpPr/>
          <p:nvPr/>
        </p:nvSpPr>
        <p:spPr>
          <a:xfrm>
            <a:off x="7560332" y="3176192"/>
            <a:ext cx="360040" cy="360040"/>
          </a:xfrm>
          <a:prstGeom prst="ellipse">
            <a:avLst/>
          </a:prstGeom>
          <a:solidFill>
            <a:srgbClr val="BFBFBF"/>
          </a:solidFill>
          <a:ln w="25400" cap="flat" cmpd="sng">
            <a:solidFill>
              <a:srgbClr val="FFCC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onstantia"/>
                <a:ea typeface="Constantia"/>
                <a:cs typeface="Constantia"/>
                <a:sym typeface="Constantia"/>
              </a:rPr>
              <a:t>B</a:t>
            </a:r>
            <a:endParaRPr sz="1800" b="1">
              <a:solidFill>
                <a:schemeClr val="dk1"/>
              </a:solidFill>
              <a:latin typeface="Constantia"/>
              <a:ea typeface="Constantia"/>
              <a:cs typeface="Constantia"/>
              <a:sym typeface="Constant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p:nvPr/>
        </p:nvSpPr>
        <p:spPr>
          <a:xfrm>
            <a:off x="25889" y="116632"/>
            <a:ext cx="8748588" cy="4055149"/>
          </a:xfrm>
          <a:prstGeom prst="rect">
            <a:avLst/>
          </a:prstGeom>
          <a:blipFill rotWithShape="1">
            <a:blip r:embed="rId3">
              <a:alphaModFix/>
            </a:blip>
            <a:stretch>
              <a:fillRect l="-1250" t="-446" r="-3752" b="-149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onstantia"/>
                <a:ea typeface="Constantia"/>
                <a:cs typeface="Constantia"/>
                <a:sym typeface="Constantia"/>
              </a:rPr>
              <a:t> </a:t>
            </a:r>
            <a:endParaRPr/>
          </a:p>
        </p:txBody>
      </p:sp>
      <p:sp>
        <p:nvSpPr>
          <p:cNvPr id="175" name="Google Shape;175;p23"/>
          <p:cNvSpPr/>
          <p:nvPr/>
        </p:nvSpPr>
        <p:spPr>
          <a:xfrm>
            <a:off x="2627784" y="4293173"/>
            <a:ext cx="3424334" cy="646331"/>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i="1">
                <a:solidFill>
                  <a:srgbClr val="000000"/>
                </a:solidFill>
                <a:latin typeface="Corsiva"/>
                <a:ea typeface="Corsiva"/>
                <a:cs typeface="Corsiva"/>
                <a:sym typeface="Corsiva"/>
              </a:rPr>
              <a:t>Experimental work </a:t>
            </a:r>
            <a:endParaRPr/>
          </a:p>
        </p:txBody>
      </p:sp>
      <p:sp>
        <p:nvSpPr>
          <p:cNvPr id="176" name="Google Shape;176;p23"/>
          <p:cNvSpPr/>
          <p:nvPr/>
        </p:nvSpPr>
        <p:spPr>
          <a:xfrm>
            <a:off x="61509" y="4919054"/>
            <a:ext cx="8712968" cy="1569660"/>
          </a:xfrm>
          <a:prstGeom prst="rect">
            <a:avLst/>
          </a:prstGeom>
          <a:gradFill>
            <a:gsLst>
              <a:gs pos="0">
                <a:srgbClr val="87C2F1"/>
              </a:gs>
              <a:gs pos="43000">
                <a:srgbClr val="B6DAFC"/>
              </a:gs>
              <a:gs pos="93000">
                <a:srgbClr val="E8F2FE"/>
              </a:gs>
              <a:gs pos="100000">
                <a:srgbClr val="F6FBFF"/>
              </a:gs>
            </a:gsLst>
            <a:path path="circle">
              <a:fillToRect l="50000" t="50000" r="50000" b="50000"/>
            </a:path>
            <a:tileRect/>
          </a:gradFill>
          <a:ln w="9525" cap="flat" cmpd="sng">
            <a:solidFill>
              <a:srgbClr val="0073A0"/>
            </a:solidFill>
            <a:prstDash val="solid"/>
            <a:round/>
            <a:headEnd type="none" w="sm" len="sm"/>
            <a:tailEnd type="none" w="sm" len="sm"/>
          </a:ln>
          <a:effectLst>
            <a:outerShdw blurRad="57150" dist="38100" dir="5400000" algn="ctr" rotWithShape="0">
              <a:srgbClr val="000000"/>
            </a:outerShdw>
          </a:effectLst>
        </p:spPr>
        <p:txBody>
          <a:bodyPr spcFirstLastPara="1" wrap="square" lIns="91425" tIns="45700" rIns="91425" bIns="45700" anchor="t" anchorCtr="0">
            <a:noAutofit/>
          </a:bodyPr>
          <a:lstStyle/>
          <a:p>
            <a:pPr marL="0" marR="0" lvl="0" indent="0" algn="just" rtl="0">
              <a:spcBef>
                <a:spcPts val="0"/>
              </a:spcBef>
              <a:spcAft>
                <a:spcPts val="0"/>
              </a:spcAft>
              <a:buNone/>
            </a:pPr>
            <a:r>
              <a:rPr lang="en-US" sz="3200" i="1">
                <a:solidFill>
                  <a:srgbClr val="000000"/>
                </a:solidFill>
                <a:latin typeface="Corsiva"/>
                <a:ea typeface="Corsiva"/>
                <a:cs typeface="Corsiva"/>
                <a:sym typeface="Corsiva"/>
              </a:rPr>
              <a:t>Part l: bring water, glycerin, 1% gelatin solution and prepare volumetric flask (50cc), pipette, capillary viscometer (suspended level viscometer). </a:t>
            </a:r>
            <a:endParaRPr/>
          </a:p>
        </p:txBody>
      </p:sp>
    </p:spTree>
  </p:cSld>
  <p:clrMapOvr>
    <a:masterClrMapping/>
  </p:clrMapOvr>
</p:sld>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563</Words>
  <Application>Microsoft Office PowerPoint</Application>
  <PresentationFormat>On-screen Show (4:3)</PresentationFormat>
  <Paragraphs>98</Paragraphs>
  <Slides>16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Cambria Math</vt:lpstr>
      <vt:lpstr>Constantia</vt:lpstr>
      <vt:lpstr>Times New Roman</vt:lpstr>
      <vt:lpstr>Calibri</vt:lpstr>
      <vt:lpstr>Noto Sans Symbols</vt:lpstr>
      <vt:lpstr>Corsiva</vt:lpstr>
      <vt:lpstr>Century Gothic</vt:lpstr>
      <vt:lpstr>Flow</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cp:revision>
  <dcterms:modified xsi:type="dcterms:W3CDTF">2020-06-09T14:55:30Z</dcterms:modified>
</cp:coreProperties>
</file>