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7" r:id="rId8"/>
    <p:sldId id="266" r:id="rId9"/>
    <p:sldId id="261" r:id="rId10"/>
    <p:sldId id="269" r:id="rId11"/>
    <p:sldId id="268" r:id="rId12"/>
    <p:sldId id="263" r:id="rId13"/>
    <p:sldId id="272" r:id="rId14"/>
    <p:sldId id="273" r:id="rId15"/>
    <p:sldId id="262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10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4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238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8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402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43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8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39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3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10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7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39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3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5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5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44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17/10/1441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81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3A74-C486-4365-AA68-B96DC0A6C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1124745"/>
            <a:ext cx="5308866" cy="2202652"/>
          </a:xfrm>
        </p:spPr>
        <p:txBody>
          <a:bodyPr/>
          <a:lstStyle/>
          <a:p>
            <a:br>
              <a:rPr lang="ar-IQ" dirty="0"/>
            </a:br>
            <a:br>
              <a:rPr lang="ar-IQ" dirty="0"/>
            </a:br>
            <a:br>
              <a:rPr lang="ar-IQ" dirty="0"/>
            </a:br>
            <a:r>
              <a:rPr lang="en-US" sz="3600" dirty="0"/>
              <a:t>Chronic obstructive pulmonary disease (COPD)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D4ED5-CB1E-4569-855D-F55E51A6B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Assist. Lect. </a:t>
            </a:r>
            <a:r>
              <a:rPr lang="en-US" dirty="0" err="1"/>
              <a:t>Sura</a:t>
            </a:r>
            <a:r>
              <a:rPr lang="en-US" dirty="0"/>
              <a:t> </a:t>
            </a:r>
            <a:r>
              <a:rPr lang="en-US" dirty="0" err="1"/>
              <a:t>abbas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0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9F90-2A6B-4C4A-9CC9-E12EE899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5158F-1D78-4C1A-A5BC-B0A0466C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764704"/>
            <a:ext cx="75608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1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F4B0-329D-4C1D-965F-2A0A92AB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819B-C132-43CD-8C32-768368E4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Controlled oxygen administration with nasal oxygen at low flows or oxygen with Venturi masks will correct hypoxemia without causing severe hypercapnia. </a:t>
            </a:r>
          </a:p>
          <a:p>
            <a:pPr algn="just"/>
            <a:r>
              <a:rPr lang="en-US" dirty="0"/>
              <a:t>Caution must be exercised in patients with chronic respiratory insufficiency whose respiratory drive is dependent on “relative hypoxemia”; these individuals may become apneic if excessive oxygen is administered</a:t>
            </a:r>
          </a:p>
        </p:txBody>
      </p:sp>
    </p:spTree>
    <p:extLst>
      <p:ext uri="{BB962C8B-B14F-4D97-AF65-F5344CB8AC3E}">
        <p14:creationId xmlns:p14="http://schemas.microsoft.com/office/powerpoint/2010/main" val="284654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10D-7D1C-434A-A1DC-D4D32C5E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418C-0F2D-4EE0-AE80-597BDB2F0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/>
            <a:r>
              <a:rPr lang="en-US" dirty="0"/>
              <a:t>Patients with a resting</a:t>
            </a:r>
            <a:r>
              <a:rPr lang="ar-IQ" dirty="0"/>
              <a:t> </a:t>
            </a:r>
            <a:r>
              <a:rPr lang="en-US" dirty="0"/>
              <a:t>hypoxemia (PaO2 &lt;55 mm Hg or SaO2 &lt;88%) generally benefit from home oxygen</a:t>
            </a:r>
            <a:r>
              <a:rPr lang="ar-IQ" dirty="0"/>
              <a:t> </a:t>
            </a:r>
            <a:r>
              <a:rPr lang="en-US" dirty="0"/>
              <a:t>therapy, which must be utilized at least 18 h/d. </a:t>
            </a:r>
            <a:endParaRPr lang="ar-IQ" dirty="0"/>
          </a:p>
          <a:p>
            <a:pPr algn="just" rtl="0"/>
            <a:r>
              <a:rPr lang="en-US" dirty="0"/>
              <a:t>Other therapies such as inhaled</a:t>
            </a:r>
            <a:r>
              <a:rPr lang="ar-IQ" dirty="0"/>
              <a:t> </a:t>
            </a:r>
            <a:r>
              <a:rPr lang="en-US" dirty="0"/>
              <a:t>bronchodilators (beta-agonists and/or anticholinergics) or inhaled glucocorticoids used for symptomatic relief and to try to reduce the frequency of exacerbations. </a:t>
            </a:r>
            <a:endParaRPr lang="ar-IQ" dirty="0"/>
          </a:p>
          <a:p>
            <a:pPr algn="just"/>
            <a:r>
              <a:rPr lang="en-US" dirty="0"/>
              <a:t>Monotherapy with long-acting bronchodilators is preferred; combination therapy may be appropriate in symptomatic patients with an FEV1 less than 60% predicted,</a:t>
            </a:r>
          </a:p>
        </p:txBody>
      </p:sp>
    </p:spTree>
    <p:extLst>
      <p:ext uri="{BB962C8B-B14F-4D97-AF65-F5344CB8AC3E}">
        <p14:creationId xmlns:p14="http://schemas.microsoft.com/office/powerpoint/2010/main" val="422432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1FF4-CB6D-4786-AA34-F2735EB1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0075-BF89-4EC5-963D-149D09AE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Combining albuterol plus ipratropium, a long-acting </a:t>
            </a:r>
            <a:r>
              <a:rPr lang="el-GR" dirty="0"/>
              <a:t>β2-</a:t>
            </a:r>
            <a:r>
              <a:rPr lang="en-US" dirty="0"/>
              <a:t>agonist plus theophylline, or a long-acting </a:t>
            </a:r>
            <a:r>
              <a:rPr lang="el-GR" dirty="0"/>
              <a:t>β2-</a:t>
            </a:r>
            <a:r>
              <a:rPr lang="en-US" dirty="0"/>
              <a:t>agonist plus tiotropium, produces a greater change in spirometry than either drug alone</a:t>
            </a:r>
            <a:endParaRPr lang="ar-IQ" dirty="0"/>
          </a:p>
          <a:p>
            <a:pPr algn="just"/>
            <a:r>
              <a:rPr lang="en-US" dirty="0"/>
              <a:t>Triple therapy with inhaled corticosteroid, long-acting β2- agonist, and tiotropium is commonly used. Triple therapy appears to improve lung function and quality of life but may not further reduce exacerbations or dyspnea</a:t>
            </a:r>
          </a:p>
        </p:txBody>
      </p:sp>
    </p:spTree>
    <p:extLst>
      <p:ext uri="{BB962C8B-B14F-4D97-AF65-F5344CB8AC3E}">
        <p14:creationId xmlns:p14="http://schemas.microsoft.com/office/powerpoint/2010/main" val="133137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11D4-56EC-43FE-A8E1-2EDB5181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008FE9-3B81-46D5-8763-50311533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20688"/>
            <a:ext cx="75608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2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72BC-3955-49DC-AC7F-722100AC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81A8-5490-4ABE-9690-988D69499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Long-term complications of COPD from hypoxemia can cause </a:t>
            </a:r>
            <a:r>
              <a:rPr lang="en-US" u="sng" dirty="0"/>
              <a:t>pulmonary</a:t>
            </a:r>
            <a:r>
              <a:rPr lang="ar-IQ" u="sng" dirty="0"/>
              <a:t> </a:t>
            </a:r>
            <a:r>
              <a:rPr lang="en-US" u="sng" dirty="0"/>
              <a:t>hypertension, secondary erythrocytosis, exercise limitation, and impaired mental</a:t>
            </a:r>
            <a:r>
              <a:rPr lang="ar-IQ" u="sng" dirty="0"/>
              <a:t> </a:t>
            </a:r>
            <a:r>
              <a:rPr lang="en-US" u="sng" dirty="0"/>
              <a:t>functioning. </a:t>
            </a:r>
            <a:endParaRPr lang="ar-IQ" u="sng" dirty="0"/>
          </a:p>
          <a:p>
            <a:r>
              <a:rPr lang="en-US" dirty="0"/>
              <a:t>For patients with COPD who are stable, only </a:t>
            </a:r>
            <a:r>
              <a:rPr lang="en-US" b="1" dirty="0"/>
              <a:t>smoking cessation, supplemental</a:t>
            </a:r>
            <a:r>
              <a:rPr lang="ar-IQ" b="1" dirty="0"/>
              <a:t> </a:t>
            </a:r>
            <a:r>
              <a:rPr lang="en-US" b="1" dirty="0"/>
              <a:t>oxygen therapy for patients with chronic hypoxemia, and lung volume</a:t>
            </a:r>
            <a:r>
              <a:rPr lang="ar-IQ" b="1" dirty="0"/>
              <a:t> </a:t>
            </a:r>
            <a:r>
              <a:rPr lang="en-US" b="1" dirty="0"/>
              <a:t>reduction surgery (Bullectomy</a:t>
            </a:r>
            <a:r>
              <a:rPr lang="en-US" dirty="0"/>
              <a:t>, lung volume reduction surgery, and lung transplantation are surgical options for very severe COPD. )in selected patients have been shown to </a:t>
            </a:r>
            <a:r>
              <a:rPr lang="en-US" b="1" dirty="0"/>
              <a:t>alter the natural history</a:t>
            </a:r>
            <a:r>
              <a:rPr lang="ar-IQ" b="1" dirty="0"/>
              <a:t> </a:t>
            </a:r>
            <a:r>
              <a:rPr lang="en-US" b="1" dirty="0"/>
              <a:t>of the disease, </a:t>
            </a:r>
            <a:r>
              <a:rPr lang="en-US" dirty="0"/>
              <a:t>and provide any </a:t>
            </a:r>
            <a:r>
              <a:rPr lang="en-US" b="1" dirty="0"/>
              <a:t>reduction in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5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9E60-D3FF-49BA-B674-B431756C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C26B08-73C5-407B-88D9-0E1C3CA57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19" y="692696"/>
            <a:ext cx="5905500" cy="5242967"/>
          </a:xfrm>
        </p:spPr>
      </p:pic>
    </p:spTree>
    <p:extLst>
      <p:ext uri="{BB962C8B-B14F-4D97-AF65-F5344CB8AC3E}">
        <p14:creationId xmlns:p14="http://schemas.microsoft.com/office/powerpoint/2010/main" val="179791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01A3-1381-4200-8C61-A53D9A8C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174A2A-A90C-4A43-A9B7-A08457602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064895" cy="5760640"/>
          </a:xfrm>
        </p:spPr>
      </p:pic>
    </p:spTree>
    <p:extLst>
      <p:ext uri="{BB962C8B-B14F-4D97-AF65-F5344CB8AC3E}">
        <p14:creationId xmlns:p14="http://schemas.microsoft.com/office/powerpoint/2010/main" val="131563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7851-8AE2-4366-A1FD-232B6A7CB1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576" y="404664"/>
            <a:ext cx="7200800" cy="6264424"/>
          </a:xfrm>
        </p:spPr>
        <p:txBody>
          <a:bodyPr>
            <a:normAutofit fontScale="85000" lnSpcReduction="10000"/>
          </a:bodyPr>
          <a:lstStyle/>
          <a:p>
            <a:pPr marL="0" indent="0" algn="just" rtl="0">
              <a:lnSpc>
                <a:spcPct val="170000"/>
              </a:lnSpc>
              <a:buNone/>
            </a:pPr>
            <a:r>
              <a:rPr lang="en-US" dirty="0"/>
              <a:t>A 58-year-old man comes to see you because of </a:t>
            </a:r>
            <a:r>
              <a:rPr lang="en-US" u="sng" dirty="0"/>
              <a:t>shortness of breath</a:t>
            </a:r>
            <a:r>
              <a:rPr lang="en-US" dirty="0"/>
              <a:t>. He has experienced </a:t>
            </a:r>
            <a:r>
              <a:rPr lang="en-US" u="sng" dirty="0"/>
              <a:t>mild dyspnea on exertion for a few years, but more recently he has noted worsening shortness of breath with minimal exercise and the onset of dyspnea at res</a:t>
            </a:r>
            <a:r>
              <a:rPr lang="en-US" dirty="0"/>
              <a:t>t. He has difficulty reclining, and, as a result, he spends the night sitting up in a chair trying to sleep. </a:t>
            </a:r>
            <a:r>
              <a:rPr lang="en-US" u="sng" dirty="0"/>
              <a:t>He reports a cough with production of yellowish-brown sputum every morning throughout the year</a:t>
            </a:r>
            <a:r>
              <a:rPr lang="en-US" dirty="0"/>
              <a:t>. He denies chest pain, fever, chills, or lower extremity edema. He has smoked about two packs of cigarettes per day since age 15 years. He does not drink alcohol. </a:t>
            </a:r>
            <a:r>
              <a:rPr lang="en-US" u="sng" dirty="0"/>
              <a:t>A few months ago, the patient went to an urgent care clinic for evaluation </a:t>
            </a:r>
            <a:r>
              <a:rPr lang="en-US" dirty="0"/>
              <a:t>of his symptoms, and he received a prescription for some inhalers, the names of which he does not remember. </a:t>
            </a:r>
          </a:p>
        </p:txBody>
      </p:sp>
    </p:spTree>
    <p:extLst>
      <p:ext uri="{BB962C8B-B14F-4D97-AF65-F5344CB8AC3E}">
        <p14:creationId xmlns:p14="http://schemas.microsoft.com/office/powerpoint/2010/main" val="11869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28FAA-62A4-4413-A79A-33474DEF09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692695"/>
            <a:ext cx="7777559" cy="5433467"/>
          </a:xfrm>
        </p:spPr>
        <p:txBody>
          <a:bodyPr>
            <a:normAutofit fontScale="70000" lnSpcReduction="20000"/>
          </a:bodyPr>
          <a:lstStyle/>
          <a:p>
            <a:pPr marL="0" indent="0" algn="just" rtl="0">
              <a:lnSpc>
                <a:spcPct val="170000"/>
              </a:lnSpc>
              <a:buNone/>
            </a:pPr>
            <a:r>
              <a:rPr lang="en-US" dirty="0"/>
              <a:t>He was also told to find a primary care physician for further evaluation. On physical</a:t>
            </a:r>
            <a:r>
              <a:rPr lang="ar-IQ" dirty="0"/>
              <a:t> </a:t>
            </a:r>
            <a:r>
              <a:rPr lang="en-US" dirty="0"/>
              <a:t>examination, </a:t>
            </a:r>
            <a:r>
              <a:rPr lang="en-US" u="sng" dirty="0"/>
              <a:t>his blood pressure is 135/85 mm Hg, heart rate 96 bpm, respiratory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u="sng" dirty="0"/>
              <a:t>rate 28 breaths per minute, and temperature </a:t>
            </a:r>
            <a:r>
              <a:rPr lang="en-US" dirty="0"/>
              <a:t>97.6°F. </a:t>
            </a:r>
            <a:r>
              <a:rPr lang="en-US" u="sng" dirty="0"/>
              <a:t>He is sitting in a chair, leaning forward,  with his arms braced on his knees</a:t>
            </a:r>
            <a:r>
              <a:rPr lang="en-US" dirty="0"/>
              <a:t>. He appears uncomfortable with labored respirations and </a:t>
            </a:r>
            <a:r>
              <a:rPr lang="en-US" u="sng" dirty="0"/>
              <a:t>cyanotic lips</a:t>
            </a:r>
            <a:r>
              <a:rPr lang="en-US" dirty="0"/>
              <a:t>.(hypoxemia) He is using accessory muscles of respiration, and chest examination reveals wheezes and rhonchi bilaterally, but no crackles are noted. T</a:t>
            </a:r>
            <a:r>
              <a:rPr lang="en-US" u="sng" dirty="0"/>
              <a:t>he anteroposterior diameter of the chest wall appears increased,</a:t>
            </a:r>
            <a:r>
              <a:rPr lang="en-US" dirty="0"/>
              <a:t> (hyperinflation) and he has inward movement of the lower rib cage with inspiration.</a:t>
            </a:r>
          </a:p>
          <a:p>
            <a:pPr marL="0" indent="0" algn="just" rtl="0">
              <a:lnSpc>
                <a:spcPct val="170000"/>
              </a:lnSpc>
              <a:buNone/>
            </a:pPr>
            <a:r>
              <a:rPr lang="en-US" dirty="0"/>
              <a:t>Cardiovascular examination reveals distant heart sounds but with a regular rate and rhythm, and his jugular venous pressure is normal. His extremities show no cyanosis, edema, or clubbing.</a:t>
            </a:r>
            <a:endParaRPr lang="ar-IQ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/>
              <a:t>FEV1/FVC</a:t>
            </a:r>
            <a:r>
              <a:rPr lang="ar-IQ" dirty="0"/>
              <a:t> </a:t>
            </a:r>
            <a:r>
              <a:rPr lang="en-US" dirty="0"/>
              <a:t>0.4 </a:t>
            </a:r>
          </a:p>
          <a:p>
            <a:pPr algn="just"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9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2E48-AA8F-40BC-A4E9-229CF2B7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4621-79E1-40C0-96A9-9773069F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b="1" dirty="0"/>
              <a:t>Most likely diagnosis: </a:t>
            </a:r>
            <a:r>
              <a:rPr lang="en-US" dirty="0"/>
              <a:t>Chronic obstructive</a:t>
            </a:r>
            <a:r>
              <a:rPr lang="ar-IQ" dirty="0"/>
              <a:t> </a:t>
            </a:r>
            <a:r>
              <a:rPr lang="en-US" dirty="0"/>
              <a:t>pulmonary disease (COPD) with</a:t>
            </a:r>
            <a:r>
              <a:rPr lang="ar-IQ" dirty="0"/>
              <a:t> </a:t>
            </a:r>
            <a:r>
              <a:rPr lang="en-US" dirty="0"/>
              <a:t>acute exacerbation</a:t>
            </a:r>
          </a:p>
          <a:p>
            <a:pPr marL="0" indent="0" algn="just" rtl="0">
              <a:buNone/>
            </a:pPr>
            <a:r>
              <a:rPr lang="en-US" dirty="0"/>
              <a:t>• </a:t>
            </a:r>
            <a:r>
              <a:rPr lang="en-US" b="1" dirty="0"/>
              <a:t>Next diagnostic step: </a:t>
            </a:r>
            <a:r>
              <a:rPr lang="en-US" dirty="0"/>
              <a:t>Arterial blood gas to assess oxygenation and acid-base</a:t>
            </a:r>
            <a:r>
              <a:rPr lang="ar-IQ" dirty="0"/>
              <a:t> </a:t>
            </a:r>
            <a:r>
              <a:rPr lang="en-US" dirty="0"/>
              <a:t>status</a:t>
            </a:r>
          </a:p>
          <a:p>
            <a:pPr marL="0" indent="0" algn="just" rtl="0">
              <a:buNone/>
            </a:pPr>
            <a:r>
              <a:rPr lang="en-US" dirty="0"/>
              <a:t>• </a:t>
            </a:r>
            <a:r>
              <a:rPr lang="en-US" b="1" dirty="0"/>
              <a:t>Best initial treatment: </a:t>
            </a:r>
            <a:r>
              <a:rPr lang="en-US" dirty="0"/>
              <a:t>Oxygen by nasal cannula, followed closely by bronchodilators,</a:t>
            </a:r>
            <a:r>
              <a:rPr lang="ar-IQ" dirty="0"/>
              <a:t> </a:t>
            </a:r>
            <a:r>
              <a:rPr lang="en-US" dirty="0"/>
              <a:t>and steroids for inflammatory component</a:t>
            </a:r>
          </a:p>
        </p:txBody>
      </p:sp>
    </p:spTree>
    <p:extLst>
      <p:ext uri="{BB962C8B-B14F-4D97-AF65-F5344CB8AC3E}">
        <p14:creationId xmlns:p14="http://schemas.microsoft.com/office/powerpoint/2010/main" val="408150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4529-1426-407B-9AA4-9858DBFF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0815-4564-46A0-A04F-0033D15A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dirty="0"/>
              <a:t>Typically the forced expiratory volume in first second of expiration (FEV1) will be less than 80% of expected, and some use a staging system of</a:t>
            </a:r>
            <a:r>
              <a:rPr lang="ar-IQ" dirty="0"/>
              <a:t> </a:t>
            </a:r>
            <a:r>
              <a:rPr lang="en-US" dirty="0"/>
              <a:t>FEV1/FVC (forced vital capacity): &lt;0.7 (mild), 0.3 to 0.5 (moderate), and &lt;0.3 (severe)</a:t>
            </a:r>
          </a:p>
        </p:txBody>
      </p:sp>
    </p:spTree>
    <p:extLst>
      <p:ext uri="{BB962C8B-B14F-4D97-AF65-F5344CB8AC3E}">
        <p14:creationId xmlns:p14="http://schemas.microsoft.com/office/powerpoint/2010/main" val="47476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1EF50A-261C-4C93-9AF5-ACE470F9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E5B1A-1D03-46DD-B98E-9C8B5ACE4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Characteristically, patients with COPD present with progressively worsening dyspnea (first on exertion, then with activity, then at rest). Patient may vary in appearance from a “blue bloater” (chronic bronchitis, overweight, edematous,</a:t>
            </a:r>
            <a:r>
              <a:rPr lang="ar-IQ" dirty="0"/>
              <a:t> </a:t>
            </a:r>
            <a:r>
              <a:rPr lang="en-US" dirty="0"/>
              <a:t>cyanotic) to a “pink puffer” (emphysema, thin, ruddy cheeks).</a:t>
            </a:r>
          </a:p>
        </p:txBody>
      </p:sp>
    </p:spTree>
    <p:extLst>
      <p:ext uri="{BB962C8B-B14F-4D97-AF65-F5344CB8AC3E}">
        <p14:creationId xmlns:p14="http://schemas.microsoft.com/office/powerpoint/2010/main" val="171567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179F-C2E3-44EB-BC3F-8D1DC5EE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0C0E5-1263-4766-BC59-3D51B23A7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72808" cy="5170959"/>
          </a:xfrm>
        </p:spPr>
      </p:pic>
    </p:spTree>
    <p:extLst>
      <p:ext uri="{BB962C8B-B14F-4D97-AF65-F5344CB8AC3E}">
        <p14:creationId xmlns:p14="http://schemas.microsoft.com/office/powerpoint/2010/main" val="149951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B8C1-087B-4791-9B2D-C3681110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B77E-7DC3-4408-81A0-292FADCD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712968" cy="3777283"/>
          </a:xfrm>
        </p:spPr>
        <p:txBody>
          <a:bodyPr>
            <a:normAutofit/>
          </a:bodyPr>
          <a:lstStyle/>
          <a:p>
            <a:pPr algn="l" rtl="0"/>
            <a:endParaRPr lang="en-US" sz="3600" dirty="0"/>
          </a:p>
          <a:p>
            <a:pPr algn="l" rtl="0"/>
            <a:r>
              <a:rPr lang="en-US" sz="3600" dirty="0"/>
              <a:t>Reduced FEV1/FVC</a:t>
            </a:r>
            <a:r>
              <a:rPr lang="ar-IQ" sz="3600" dirty="0"/>
              <a:t> </a:t>
            </a:r>
            <a:r>
              <a:rPr lang="en-US" sz="3600" dirty="0"/>
              <a:t>with minimal response to bronchodilators is the hallmark of COPD</a:t>
            </a:r>
          </a:p>
          <a:p>
            <a:pPr algn="l" rtl="0"/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67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0119-B265-4AE7-9DCB-4E8DF91E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32A6-1BFE-4B71-B080-952193EB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dirty="0"/>
              <a:t>Management of severe COPD exacerbations focuses simultaneously on relieving airway obstruction and correcting life-threatening abnormalities of gas exchange.</a:t>
            </a:r>
          </a:p>
          <a:p>
            <a:pPr algn="just" rtl="0"/>
            <a:r>
              <a:rPr lang="en-US" dirty="0"/>
              <a:t>Bronchodilators (beta-agonist and anticholinergic agents) are administered via handheld nebulizers; </a:t>
            </a:r>
          </a:p>
          <a:p>
            <a:pPr algn="just" rtl="0"/>
            <a:r>
              <a:rPr lang="en-US" dirty="0"/>
              <a:t>high-dose systemic glucocorticoids accelerate the rate of improvement in lung function among these patients; </a:t>
            </a:r>
          </a:p>
          <a:p>
            <a:pPr algn="just" rtl="0"/>
            <a:r>
              <a:rPr lang="en-US" dirty="0"/>
              <a:t>antibiotics should be given if there is suspicion of a respiratory infection. </a:t>
            </a:r>
          </a:p>
          <a:p>
            <a:pPr marL="0" indent="0" algn="just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03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508</TotalTime>
  <Words>865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   Chronic obstructive pulmonary disease (COPD)</vt:lpstr>
      <vt:lpstr>PowerPoint Presentation</vt:lpstr>
      <vt:lpstr>PowerPoint Presentation</vt:lpstr>
      <vt:lpstr>PowerPoint Presentation</vt:lpstr>
      <vt:lpstr>Staging </vt:lpstr>
      <vt:lpstr>Patient characteristics</vt:lpstr>
      <vt:lpstr>PowerPoint Presentation</vt:lpstr>
      <vt:lpstr>Important note</vt:lpstr>
      <vt:lpstr>Management</vt:lpstr>
      <vt:lpstr>PowerPoint Presentation</vt:lpstr>
      <vt:lpstr>Other therapies</vt:lpstr>
      <vt:lpstr>Cont.</vt:lpstr>
      <vt:lpstr>Cont.</vt:lpstr>
      <vt:lpstr>PowerPoint Presentation</vt:lpstr>
      <vt:lpstr>complications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Light of seven</dc:creator>
  <cp:lastModifiedBy>Light of seven</cp:lastModifiedBy>
  <cp:revision>18</cp:revision>
  <dcterms:created xsi:type="dcterms:W3CDTF">2020-06-07T14:35:58Z</dcterms:created>
  <dcterms:modified xsi:type="dcterms:W3CDTF">2020-06-08T16:40:09Z</dcterms:modified>
</cp:coreProperties>
</file>