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299" r:id="rId3"/>
    <p:sldId id="363" r:id="rId4"/>
    <p:sldId id="315" r:id="rId5"/>
    <p:sldId id="384" r:id="rId6"/>
    <p:sldId id="317" r:id="rId7"/>
    <p:sldId id="368" r:id="rId8"/>
    <p:sldId id="320" r:id="rId9"/>
    <p:sldId id="331" r:id="rId10"/>
    <p:sldId id="369" r:id="rId11"/>
    <p:sldId id="383" r:id="rId12"/>
    <p:sldId id="382" r:id="rId13"/>
    <p:sldId id="391" r:id="rId14"/>
    <p:sldId id="389" r:id="rId15"/>
    <p:sldId id="390" r:id="rId16"/>
    <p:sldId id="386" r:id="rId17"/>
    <p:sldId id="387" r:id="rId18"/>
    <p:sldId id="393" r:id="rId19"/>
    <p:sldId id="327" r:id="rId20"/>
    <p:sldId id="257" r:id="rId21"/>
    <p:sldId id="258" r:id="rId22"/>
    <p:sldId id="362" r:id="rId23"/>
    <p:sldId id="328" r:id="rId24"/>
    <p:sldId id="288" r:id="rId25"/>
    <p:sldId id="329" r:id="rId26"/>
    <p:sldId id="289" r:id="rId27"/>
    <p:sldId id="264" r:id="rId28"/>
    <p:sldId id="265" r:id="rId29"/>
    <p:sldId id="330" r:id="rId30"/>
    <p:sldId id="266" r:id="rId31"/>
    <p:sldId id="268" r:id="rId32"/>
    <p:sldId id="296" r:id="rId33"/>
    <p:sldId id="297" r:id="rId34"/>
    <p:sldId id="332" r:id="rId35"/>
    <p:sldId id="313" r:id="rId36"/>
    <p:sldId id="406" r:id="rId37"/>
    <p:sldId id="408" r:id="rId38"/>
    <p:sldId id="410" r:id="rId39"/>
    <p:sldId id="398" r:id="rId40"/>
    <p:sldId id="399" r:id="rId41"/>
    <p:sldId id="411" r:id="rId42"/>
    <p:sldId id="401" r:id="rId43"/>
    <p:sldId id="409" r:id="rId44"/>
    <p:sldId id="298" r:id="rId45"/>
    <p:sldId id="412" r:id="rId46"/>
    <p:sldId id="415" r:id="rId47"/>
    <p:sldId id="414" r:id="rId48"/>
    <p:sldId id="420" r:id="rId49"/>
    <p:sldId id="418" r:id="rId50"/>
    <p:sldId id="419" r:id="rId51"/>
    <p:sldId id="303" r:id="rId52"/>
    <p:sldId id="304" r:id="rId53"/>
    <p:sldId id="305" r:id="rId54"/>
    <p:sldId id="308" r:id="rId55"/>
    <p:sldId id="309" r:id="rId56"/>
    <p:sldId id="34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5" autoAdjust="0"/>
    <p:restoredTop sz="89165" autoAdjust="0"/>
  </p:normalViewPr>
  <p:slideViewPr>
    <p:cSldViewPr>
      <p:cViewPr varScale="1">
        <p:scale>
          <a:sx n="65" d="100"/>
          <a:sy n="65" d="100"/>
        </p:scale>
        <p:origin x="-10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diabetesselfmanagement.com/articles/Diabetes_Definitions/Insulin_Resistance/" TargetMode="External"/><Relationship Id="rId2" Type="http://schemas.openxmlformats.org/officeDocument/2006/relationships/hyperlink" Target="https://www.diabetesselfmanagement.com/articles/Diabetes_Definitions/Insulin_Analo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800" b="1" dirty="0" smtClean="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rPr>
              <a:t>Clinical pharmacy laboratory</a:t>
            </a:r>
            <a:br>
              <a:rPr lang="en-US" sz="4800" b="1" dirty="0" smtClean="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rPr>
            </a:br>
            <a:r>
              <a:rPr lang="en-US" sz="4800" b="1" dirty="0" smtClean="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rPr>
              <a:t>DM PART [1]</a:t>
            </a:r>
            <a:br>
              <a:rPr lang="en-US" sz="4800" b="1" dirty="0" smtClean="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rPr>
            </a:br>
            <a:r>
              <a:rPr lang="en-US" sz="4800" b="1" dirty="0" smtClean="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rPr>
              <a:t>Insulin</a:t>
            </a:r>
            <a:endParaRPr lang="en-GB" sz="4800" b="1" dirty="0">
              <a:ln w="1905"/>
              <a:solidFill>
                <a:schemeClr val="accent3">
                  <a:lumMod val="50000"/>
                </a:schemeClr>
              </a:solidFill>
              <a:effectLst>
                <a:innerShdw blurRad="69850" dist="43180" dir="5400000">
                  <a:srgbClr val="000000">
                    <a:alpha val="65000"/>
                  </a:srgbClr>
                </a:innerShdw>
              </a:effectLst>
              <a:latin typeface="Georgia" panose="02040502050405020303" pitchFamily="18" charset="0"/>
            </a:endParaRPr>
          </a:p>
        </p:txBody>
      </p:sp>
      <p:sp>
        <p:nvSpPr>
          <p:cNvPr id="3" name="Subtitle 2"/>
          <p:cNvSpPr>
            <a:spLocks noGrp="1"/>
          </p:cNvSpPr>
          <p:nvPr>
            <p:ph type="subTitle" idx="1"/>
          </p:nvPr>
        </p:nvSpPr>
        <p:spPr>
          <a:xfrm>
            <a:off x="685800" y="3886200"/>
            <a:ext cx="7772400" cy="2362200"/>
          </a:xfrm>
          <a:blipFill>
            <a:blip r:embed="rId3"/>
            <a:tile tx="0" ty="0" sx="100000" sy="100000" flip="none" algn="tl"/>
          </a:blipFill>
        </p:spPr>
        <p:style>
          <a:lnRef idx="1">
            <a:schemeClr val="dk1"/>
          </a:lnRef>
          <a:fillRef idx="2">
            <a:schemeClr val="dk1"/>
          </a:fillRef>
          <a:effectRef idx="1">
            <a:schemeClr val="dk1"/>
          </a:effectRef>
          <a:fontRef idx="minor">
            <a:schemeClr val="dk1"/>
          </a:fontRef>
        </p:style>
        <p:txBody>
          <a:bodyPr>
            <a:prstTxWarp prst="textDeflate">
              <a:avLst/>
            </a:prstTxWarp>
            <a:scene3d>
              <a:camera prst="obliqueBottomRight"/>
              <a:lightRig rig="threePt" dir="t"/>
            </a:scene3d>
          </a:bodyPr>
          <a:lstStyle/>
          <a:p>
            <a:r>
              <a:rPr lang="en-US" b="1" dirty="0"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rPr>
              <a:t>Done </a:t>
            </a:r>
            <a:r>
              <a:rPr lang="en-US" b="1" dirty="0" err="1"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rPr>
              <a:t>by:A.L</a:t>
            </a:r>
            <a:endParaRPr lang="en-US" b="1" dirty="0"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endParaRPr>
          </a:p>
          <a:p>
            <a:r>
              <a:rPr lang="en-US" b="1" dirty="0" err="1"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rPr>
              <a:t>Zahraa</a:t>
            </a:r>
            <a:r>
              <a:rPr lang="en-US" b="1" dirty="0"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rPr>
              <a:t> </a:t>
            </a:r>
            <a:r>
              <a:rPr lang="en-US" b="1" dirty="0" err="1"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rPr>
              <a:t>Abudl-Ghani</a:t>
            </a:r>
            <a:endParaRPr lang="en-US" b="1" dirty="0" smtClean="0">
              <a:ln w="31550" cmpd="sng">
                <a:solidFill>
                  <a:schemeClr val="accent6">
                    <a:lumMod val="75000"/>
                  </a:schemeClr>
                </a:solidFill>
                <a:prstDash val="solid"/>
              </a:ln>
              <a:solidFill>
                <a:srgbClr val="92D050"/>
              </a:solidFill>
              <a:effectLst>
                <a:outerShdw blurRad="50800" dist="40000" dir="5400000" algn="tl" rotWithShape="0">
                  <a:srgbClr val="000000">
                    <a:shade val="5000"/>
                    <a:satMod val="120000"/>
                    <a:alpha val="33000"/>
                  </a:srgbClr>
                </a:outerShdw>
              </a:effectLst>
              <a:latin typeface="Georgia" panose="02040502050405020303" pitchFamily="18" charset="0"/>
            </a:endParaRPr>
          </a:p>
        </p:txBody>
      </p:sp>
    </p:spTree>
    <p:extLst>
      <p:ext uri="{BB962C8B-B14F-4D97-AF65-F5344CB8AC3E}">
        <p14:creationId xmlns:p14="http://schemas.microsoft.com/office/powerpoint/2010/main" val="3266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915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826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398"/>
            <a:ext cx="9144000" cy="6986528"/>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Generally subcutaneous </a:t>
            </a:r>
            <a:r>
              <a:rPr lang="en-US" sz="2800" dirty="0">
                <a:latin typeface="Times New Roman" pitchFamily="18" charset="0"/>
                <a:cs typeface="Times New Roman" pitchFamily="18" charset="0"/>
              </a:rPr>
              <a:t>insulin injections cause few problems;</a:t>
            </a:r>
          </a:p>
          <a:p>
            <a:r>
              <a:rPr lang="en-US" sz="2800" b="1" dirty="0" err="1">
                <a:latin typeface="Times New Roman" pitchFamily="18" charset="0"/>
                <a:cs typeface="Times New Roman" pitchFamily="18" charset="0"/>
              </a:rPr>
              <a:t>lipodystrophy</a:t>
            </a:r>
            <a:r>
              <a:rPr lang="en-US" sz="2800" dirty="0">
                <a:latin typeface="Times New Roman" pitchFamily="18" charset="0"/>
                <a:cs typeface="Times New Roman" pitchFamily="18" charset="0"/>
              </a:rPr>
              <a:t> may occur but can be </a:t>
            </a:r>
            <a:r>
              <a:rPr lang="en-US" sz="2800" dirty="0" smtClean="0">
                <a:latin typeface="Times New Roman" pitchFamily="18" charset="0"/>
                <a:cs typeface="Times New Roman" pitchFamily="18" charset="0"/>
              </a:rPr>
              <a:t>minimized </a:t>
            </a:r>
            <a:r>
              <a:rPr lang="en-US" sz="2800" dirty="0">
                <a:latin typeface="Times New Roman" pitchFamily="18" charset="0"/>
                <a:cs typeface="Times New Roman" pitchFamily="18" charset="0"/>
              </a:rPr>
              <a:t>by using</a:t>
            </a:r>
          </a:p>
          <a:p>
            <a:r>
              <a:rPr lang="en-US" sz="2800" dirty="0">
                <a:latin typeface="Times New Roman" pitchFamily="18" charset="0"/>
                <a:cs typeface="Times New Roman" pitchFamily="18" charset="0"/>
              </a:rPr>
              <a:t>different injection sites in rotation. Local allergic reactions</a:t>
            </a:r>
          </a:p>
          <a:p>
            <a:r>
              <a:rPr lang="en-US" sz="2800" dirty="0">
                <a:latin typeface="Times New Roman" pitchFamily="18" charset="0"/>
                <a:cs typeface="Times New Roman" pitchFamily="18" charset="0"/>
              </a:rPr>
              <a:t>are rare</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-Other side effect of insulin is hypoglycemia</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6386"/>
            <a:ext cx="89154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77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3785652"/>
          </a:xfrm>
          <a:prstGeom prst="rect">
            <a:avLst/>
          </a:prstGeom>
        </p:spPr>
        <p:txBody>
          <a:bodyPr wrap="square">
            <a:spAutoFit/>
          </a:bodyPr>
          <a:lstStyle/>
          <a:p>
            <a:pPr rtl="1"/>
            <a:r>
              <a:rPr lang="en-US" sz="2000" b="1" dirty="0">
                <a:latin typeface="Cambria" pitchFamily="18" charset="0"/>
              </a:rPr>
              <a:t>Home Management:</a:t>
            </a:r>
            <a:endParaRPr lang="en-US" sz="2000" dirty="0">
              <a:latin typeface="Cambria" pitchFamily="18" charset="0"/>
            </a:endParaRPr>
          </a:p>
          <a:p>
            <a:pPr rtl="1"/>
            <a:r>
              <a:rPr lang="en-US" sz="2000" b="1" dirty="0">
                <a:latin typeface="Cambria" pitchFamily="18" charset="0"/>
              </a:rPr>
              <a:t>   10-20 </a:t>
            </a:r>
            <a:r>
              <a:rPr lang="en-US" sz="2000" b="1" dirty="0" err="1">
                <a:latin typeface="Cambria" pitchFamily="18" charset="0"/>
              </a:rPr>
              <a:t>gm</a:t>
            </a:r>
            <a:r>
              <a:rPr lang="en-US" sz="2000" b="1" dirty="0">
                <a:latin typeface="Cambria" pitchFamily="18" charset="0"/>
              </a:rPr>
              <a:t> of  glucose and if the patient still symptomatic after 15 minutes , followed by another 10-20 </a:t>
            </a:r>
            <a:r>
              <a:rPr lang="en-US" sz="2000" b="1" dirty="0" err="1">
                <a:latin typeface="Cambria" pitchFamily="18" charset="0"/>
              </a:rPr>
              <a:t>gm</a:t>
            </a:r>
            <a:r>
              <a:rPr lang="en-US" sz="2000" b="1" dirty="0">
                <a:latin typeface="Cambria" pitchFamily="18" charset="0"/>
              </a:rPr>
              <a:t> of glucose . the quick source of sugar should be followed by a small complex carbohydrate or protein snack (e.g. milk,…)to provide continual source of glucose if a meal is not scheduled within the next 1 to 2 hours</a:t>
            </a:r>
            <a:r>
              <a:rPr lang="en-US" sz="2000" b="1" baseline="30000" dirty="0">
                <a:latin typeface="Cambria" pitchFamily="18" charset="0"/>
              </a:rPr>
              <a:t>(1)</a:t>
            </a:r>
            <a:endParaRPr lang="en-US" sz="2000" dirty="0">
              <a:latin typeface="Cambria" pitchFamily="18" charset="0"/>
            </a:endParaRPr>
          </a:p>
          <a:p>
            <a:pPr rtl="1"/>
            <a:r>
              <a:rPr lang="en-US" sz="2000" b="1" dirty="0">
                <a:latin typeface="Cambria" pitchFamily="18" charset="0"/>
              </a:rPr>
              <a:t>Note: 10 </a:t>
            </a:r>
            <a:r>
              <a:rPr lang="en-US" sz="2000" b="1" dirty="0" err="1">
                <a:latin typeface="Cambria" pitchFamily="18" charset="0"/>
              </a:rPr>
              <a:t>gm</a:t>
            </a:r>
            <a:r>
              <a:rPr lang="en-US" sz="2000" b="1" dirty="0">
                <a:latin typeface="Cambria" pitchFamily="18" charset="0"/>
              </a:rPr>
              <a:t> of glucose is present in about:</a:t>
            </a:r>
            <a:endParaRPr lang="en-US" sz="2000" dirty="0">
              <a:latin typeface="Cambria" pitchFamily="18" charset="0"/>
            </a:endParaRPr>
          </a:p>
          <a:p>
            <a:pPr rtl="1"/>
            <a:r>
              <a:rPr lang="en-US" sz="2000" b="1" dirty="0">
                <a:latin typeface="Cambria" pitchFamily="18" charset="0"/>
              </a:rPr>
              <a:t>2 </a:t>
            </a:r>
            <a:r>
              <a:rPr lang="en-US" sz="2000" b="1" dirty="0" err="1">
                <a:latin typeface="Cambria" pitchFamily="18" charset="0"/>
              </a:rPr>
              <a:t>tsp</a:t>
            </a:r>
            <a:r>
              <a:rPr lang="en-US" sz="2000" b="1" dirty="0">
                <a:latin typeface="Cambria" pitchFamily="18" charset="0"/>
              </a:rPr>
              <a:t> of sugar, 1/2 cup orange juice, 1/2 cup apple juice</a:t>
            </a:r>
            <a:r>
              <a:rPr lang="en-US" sz="2000" b="1" baseline="30000" dirty="0">
                <a:latin typeface="Cambria" pitchFamily="18" charset="0"/>
              </a:rPr>
              <a:t>(1)</a:t>
            </a:r>
            <a:endParaRPr lang="en-US" sz="2000" dirty="0">
              <a:latin typeface="Cambria" pitchFamily="18" charset="0"/>
            </a:endParaRPr>
          </a:p>
          <a:p>
            <a:pPr rtl="1"/>
            <a:r>
              <a:rPr lang="en-US" sz="2000" b="1" dirty="0">
                <a:latin typeface="Cambria" pitchFamily="18" charset="0"/>
              </a:rPr>
              <a:t>Note: hypoglycemia caused by oral </a:t>
            </a:r>
            <a:r>
              <a:rPr lang="en-US" sz="2000" b="1" dirty="0" err="1">
                <a:latin typeface="Cambria" pitchFamily="18" charset="0"/>
              </a:rPr>
              <a:t>antidiabetic</a:t>
            </a:r>
            <a:r>
              <a:rPr lang="en-US" sz="2000" b="1" dirty="0">
                <a:latin typeface="Cambria" pitchFamily="18" charset="0"/>
              </a:rPr>
              <a:t> should be transferred to the hospital because hypoglycemic effect to the drug may persist for many hours (BNF)</a:t>
            </a:r>
            <a:endParaRPr lang="en-US" sz="2000" dirty="0">
              <a:latin typeface="Cambria" pitchFamily="18" charset="0"/>
            </a:endParaRPr>
          </a:p>
          <a:p>
            <a:r>
              <a:rPr lang="en-US" sz="2000" b="1" dirty="0">
                <a:latin typeface="Cambria" pitchFamily="18" charset="0"/>
              </a:rPr>
              <a:t>In addition hypoglycemia caused unconsciousness is an emergency</a:t>
            </a:r>
            <a:endParaRPr lang="ar-IQ" sz="2000" dirty="0">
              <a:latin typeface="Cambria" pitchFamily="18" charset="0"/>
            </a:endParaRPr>
          </a:p>
        </p:txBody>
      </p:sp>
    </p:spTree>
    <p:extLst>
      <p:ext uri="{BB962C8B-B14F-4D97-AF65-F5344CB8AC3E}">
        <p14:creationId xmlns:p14="http://schemas.microsoft.com/office/powerpoint/2010/main" val="127449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9840278"/>
              </p:ext>
            </p:extLst>
          </p:nvPr>
        </p:nvGraphicFramePr>
        <p:xfrm>
          <a:off x="0" y="0"/>
          <a:ext cx="8991601" cy="7109092"/>
        </p:xfrm>
        <a:graphic>
          <a:graphicData uri="http://schemas.openxmlformats.org/drawingml/2006/table">
            <a:tbl>
              <a:tblPr rtl="1" firstRow="1" firstCol="1" lastRow="1" lastCol="1" bandRow="1" bandCol="1">
                <a:tableStyleId>{5C22544A-7EE6-4342-B048-85BDC9FD1C3A}</a:tableStyleId>
              </a:tblPr>
              <a:tblGrid>
                <a:gridCol w="1419726"/>
                <a:gridCol w="1577475"/>
                <a:gridCol w="1419726"/>
                <a:gridCol w="1419726"/>
                <a:gridCol w="1104232"/>
                <a:gridCol w="2050716"/>
              </a:tblGrid>
              <a:tr h="297548">
                <a:tc>
                  <a:txBody>
                    <a:bodyPr/>
                    <a:lstStyle/>
                    <a:p>
                      <a:pPr algn="ctr" rtl="1">
                        <a:spcAft>
                          <a:spcPts val="0"/>
                        </a:spcAft>
                      </a:pPr>
                      <a:r>
                        <a:rPr lang="en-US" sz="1800" dirty="0">
                          <a:solidFill>
                            <a:schemeClr val="tx1"/>
                          </a:solidFill>
                          <a:effectLst/>
                        </a:rPr>
                        <a:t>Route(S)</a:t>
                      </a:r>
                      <a:endParaRPr lang="en-US" sz="1800" dirty="0">
                        <a:solidFill>
                          <a:schemeClr val="tx1"/>
                        </a:solidFill>
                        <a:effectLst/>
                        <a:latin typeface="Times New Roman"/>
                        <a:ea typeface="Times New Roman"/>
                      </a:endParaRPr>
                    </a:p>
                  </a:txBody>
                  <a:tcPr marL="53039" marR="53039" marT="0" marB="0"/>
                </a:tc>
                <a:tc>
                  <a:txBody>
                    <a:bodyPr/>
                    <a:lstStyle/>
                    <a:p>
                      <a:pPr algn="ctr" rtl="1">
                        <a:spcAft>
                          <a:spcPts val="0"/>
                        </a:spcAft>
                      </a:pPr>
                      <a:r>
                        <a:rPr lang="en-US" sz="1800" b="1">
                          <a:solidFill>
                            <a:schemeClr val="tx1"/>
                          </a:solidFill>
                          <a:effectLst/>
                          <a:latin typeface="Times New Roman" pitchFamily="18" charset="0"/>
                          <a:cs typeface="Times New Roman" pitchFamily="18" charset="0"/>
                        </a:rPr>
                        <a:t>Appearance</a:t>
                      </a:r>
                      <a:endParaRPr lang="en-US" sz="1800" b="1">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800" b="1">
                          <a:solidFill>
                            <a:schemeClr val="tx1"/>
                          </a:solidFill>
                          <a:effectLst/>
                          <a:latin typeface="Times New Roman" pitchFamily="18" charset="0"/>
                          <a:cs typeface="Times New Roman" pitchFamily="18" charset="0"/>
                        </a:rPr>
                        <a:t>Duration</a:t>
                      </a:r>
                      <a:endParaRPr lang="en-US" sz="1800" b="1">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800" b="1">
                          <a:solidFill>
                            <a:schemeClr val="tx1"/>
                          </a:solidFill>
                          <a:effectLst/>
                          <a:latin typeface="Times New Roman" pitchFamily="18" charset="0"/>
                          <a:cs typeface="Times New Roman" pitchFamily="18" charset="0"/>
                        </a:rPr>
                        <a:t>peak</a:t>
                      </a:r>
                      <a:endParaRPr lang="en-US" sz="1800" b="1">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800" b="1">
                          <a:solidFill>
                            <a:schemeClr val="tx1"/>
                          </a:solidFill>
                          <a:effectLst/>
                          <a:latin typeface="Times New Roman" pitchFamily="18" charset="0"/>
                          <a:cs typeface="Times New Roman" pitchFamily="18" charset="0"/>
                        </a:rPr>
                        <a:t>Onset</a:t>
                      </a:r>
                    </a:p>
                    <a:p>
                      <a:pPr algn="ctr" rtl="1">
                        <a:spcAft>
                          <a:spcPts val="0"/>
                        </a:spcAft>
                      </a:pPr>
                      <a:r>
                        <a:rPr lang="en-US" sz="1800" b="1">
                          <a:solidFill>
                            <a:schemeClr val="tx1"/>
                          </a:solidFill>
                          <a:effectLst/>
                          <a:latin typeface="Times New Roman" pitchFamily="18" charset="0"/>
                          <a:cs typeface="Times New Roman" pitchFamily="18" charset="0"/>
                        </a:rPr>
                        <a:t>(hours)</a:t>
                      </a:r>
                      <a:endParaRPr lang="en-US" sz="1800" b="1">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800" b="1" dirty="0" smtClean="0">
                          <a:solidFill>
                            <a:schemeClr val="tx1"/>
                          </a:solidFill>
                          <a:effectLst/>
                          <a:latin typeface="Times New Roman" pitchFamily="18" charset="0"/>
                          <a:cs typeface="Times New Roman" pitchFamily="18" charset="0"/>
                        </a:rPr>
                        <a:t>Type of insulin</a:t>
                      </a:r>
                      <a:endParaRPr lang="en-US" sz="1800" b="1" dirty="0">
                        <a:solidFill>
                          <a:schemeClr val="tx1"/>
                        </a:solidFill>
                        <a:effectLst/>
                        <a:latin typeface="Times New Roman" pitchFamily="18" charset="0"/>
                        <a:ea typeface="Times New Roman"/>
                        <a:cs typeface="Times New Roman" pitchFamily="18" charset="0"/>
                      </a:endParaRPr>
                    </a:p>
                  </a:txBody>
                  <a:tcPr marL="53039" marR="53039" marT="0" marB="0"/>
                </a:tc>
              </a:tr>
              <a:tr h="1278001">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S.C, I.V</a:t>
                      </a:r>
                      <a:r>
                        <a:rPr lang="en-US" sz="1400" baseline="30000">
                          <a:solidFill>
                            <a:schemeClr val="tx1"/>
                          </a:solidFill>
                          <a:effectLst/>
                          <a:latin typeface="Times New Roman" pitchFamily="18" charset="0"/>
                          <a:cs typeface="Times New Roman" pitchFamily="18" charset="0"/>
                        </a:rPr>
                        <a:t>(5)</a:t>
                      </a: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Clear</a:t>
                      </a:r>
                    </a:p>
                    <a:p>
                      <a:pPr algn="ctr" rtl="1">
                        <a:spcAft>
                          <a:spcPts val="0"/>
                        </a:spcAft>
                      </a:pPr>
                      <a:r>
                        <a:rPr lang="ar-SA" sz="1400">
                          <a:solidFill>
                            <a:schemeClr val="tx1"/>
                          </a:solidFill>
                          <a:effectLst/>
                          <a:latin typeface="Times New Roman" pitchFamily="18" charset="0"/>
                          <a:cs typeface="Times New Roman" pitchFamily="18" charset="0"/>
                        </a:rPr>
                        <a:t>صافي</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3-6</a:t>
                      </a:r>
                      <a:r>
                        <a:rPr lang="en-US" sz="1400" baseline="30000">
                          <a:solidFill>
                            <a:schemeClr val="tx1"/>
                          </a:solidFill>
                          <a:effectLst/>
                          <a:latin typeface="Times New Roman" pitchFamily="18" charset="0"/>
                          <a:cs typeface="Times New Roman" pitchFamily="18" charset="0"/>
                        </a:rPr>
                        <a:t>(2)</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1-2</a:t>
                      </a:r>
                      <a:r>
                        <a:rPr lang="en-US" sz="1400" baseline="30000">
                          <a:solidFill>
                            <a:schemeClr val="tx1"/>
                          </a:solidFill>
                          <a:effectLst/>
                          <a:latin typeface="Times New Roman" pitchFamily="18" charset="0"/>
                          <a:cs typeface="Times New Roman" pitchFamily="18" charset="0"/>
                        </a:rPr>
                        <a:t>(2)</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15-30 minutes</a:t>
                      </a:r>
                      <a:r>
                        <a:rPr lang="en-US" sz="1400" baseline="30000">
                          <a:solidFill>
                            <a:schemeClr val="tx1"/>
                          </a:solidFill>
                          <a:effectLst/>
                          <a:latin typeface="Times New Roman" pitchFamily="18" charset="0"/>
                          <a:cs typeface="Times New Roman" pitchFamily="18" charset="0"/>
                        </a:rPr>
                        <a:t>(2)</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Rapid-acting insulin</a:t>
                      </a:r>
                    </a:p>
                    <a:p>
                      <a:pPr algn="ctr" rtl="1">
                        <a:spcAft>
                          <a:spcPts val="0"/>
                        </a:spcAft>
                      </a:pPr>
                      <a:r>
                        <a:rPr lang="en-US" sz="1400" dirty="0">
                          <a:solidFill>
                            <a:schemeClr val="tx1"/>
                          </a:solidFill>
                          <a:effectLst/>
                          <a:latin typeface="Times New Roman" pitchFamily="18" charset="0"/>
                          <a:cs typeface="Times New Roman" pitchFamily="18" charset="0"/>
                        </a:rPr>
                        <a:t>Insulin </a:t>
                      </a:r>
                      <a:r>
                        <a:rPr lang="en-US" sz="1400" dirty="0" err="1">
                          <a:solidFill>
                            <a:schemeClr val="tx1"/>
                          </a:solidFill>
                          <a:effectLst/>
                          <a:latin typeface="Times New Roman" pitchFamily="18" charset="0"/>
                          <a:cs typeface="Times New Roman" pitchFamily="18" charset="0"/>
                        </a:rPr>
                        <a:t>Lispro,Insulin</a:t>
                      </a:r>
                      <a:r>
                        <a:rPr lang="en-US" sz="1400" dirty="0">
                          <a:solidFill>
                            <a:schemeClr val="tx1"/>
                          </a:solidFill>
                          <a:effectLst/>
                          <a:latin typeface="Times New Roman" pitchFamily="18" charset="0"/>
                          <a:cs typeface="Times New Roman" pitchFamily="18" charset="0"/>
                        </a:rPr>
                        <a:t> </a:t>
                      </a:r>
                      <a:r>
                        <a:rPr lang="en-US" sz="1400" dirty="0" err="1">
                          <a:solidFill>
                            <a:schemeClr val="tx1"/>
                          </a:solidFill>
                          <a:effectLst/>
                          <a:latin typeface="Times New Roman" pitchFamily="18" charset="0"/>
                          <a:cs typeface="Times New Roman" pitchFamily="18" charset="0"/>
                        </a:rPr>
                        <a:t>aspart</a:t>
                      </a:r>
                      <a:r>
                        <a:rPr lang="en-US" sz="1400" dirty="0">
                          <a:solidFill>
                            <a:schemeClr val="tx1"/>
                          </a:solidFill>
                          <a:effectLst/>
                          <a:latin typeface="Times New Roman" pitchFamily="18" charset="0"/>
                          <a:cs typeface="Times New Roman" pitchFamily="18" charset="0"/>
                        </a:rPr>
                        <a:t>, and insulin </a:t>
                      </a:r>
                      <a:r>
                        <a:rPr lang="en-US" sz="1400" dirty="0" err="1">
                          <a:solidFill>
                            <a:schemeClr val="tx1"/>
                          </a:solidFill>
                          <a:effectLst/>
                          <a:latin typeface="Times New Roman" pitchFamily="18" charset="0"/>
                          <a:cs typeface="Times New Roman" pitchFamily="18" charset="0"/>
                        </a:rPr>
                        <a:t>glulisine</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r>
              <a:tr h="1076211">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S.C, I.V,</a:t>
                      </a:r>
                    </a:p>
                    <a:p>
                      <a:pPr algn="ctr" rtl="1">
                        <a:spcAft>
                          <a:spcPts val="0"/>
                        </a:spcAft>
                      </a:pPr>
                      <a:r>
                        <a:rPr lang="en-US" sz="1400">
                          <a:solidFill>
                            <a:schemeClr val="tx1"/>
                          </a:solidFill>
                          <a:effectLst/>
                          <a:latin typeface="Times New Roman" pitchFamily="18" charset="0"/>
                          <a:cs typeface="Times New Roman" pitchFamily="18" charset="0"/>
                        </a:rPr>
                        <a:t>And I.M</a:t>
                      </a:r>
                      <a:r>
                        <a:rPr lang="en-US" sz="1400" baseline="30000">
                          <a:solidFill>
                            <a:schemeClr val="tx1"/>
                          </a:solidFill>
                          <a:effectLst/>
                          <a:latin typeface="Times New Roman" pitchFamily="18" charset="0"/>
                          <a:cs typeface="Times New Roman" pitchFamily="18" charset="0"/>
                        </a:rPr>
                        <a:t>(5)</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Clear</a:t>
                      </a:r>
                    </a:p>
                    <a:p>
                      <a:pPr algn="ctr" rtl="1">
                        <a:spcAft>
                          <a:spcPts val="0"/>
                        </a:spcAft>
                      </a:pPr>
                      <a:r>
                        <a:rPr lang="ar-SA" sz="1400">
                          <a:solidFill>
                            <a:schemeClr val="tx1"/>
                          </a:solidFill>
                          <a:effectLst/>
                          <a:latin typeface="Times New Roman" pitchFamily="18" charset="0"/>
                          <a:cs typeface="Times New Roman" pitchFamily="18" charset="0"/>
                        </a:rPr>
                        <a:t>صافي</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6-8</a:t>
                      </a:r>
                      <a:r>
                        <a:rPr lang="en-US" sz="1400" baseline="30000">
                          <a:solidFill>
                            <a:schemeClr val="tx1"/>
                          </a:solidFill>
                          <a:effectLst/>
                          <a:latin typeface="Times New Roman" pitchFamily="18" charset="0"/>
                          <a:cs typeface="Times New Roman" pitchFamily="18" charset="0"/>
                        </a:rPr>
                        <a:t>(3)</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2-4</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0.5-1.0</a:t>
                      </a:r>
                      <a:r>
                        <a:rPr lang="en-US" sz="1400" baseline="30000" dirty="0">
                          <a:solidFill>
                            <a:schemeClr val="tx1"/>
                          </a:solidFill>
                          <a:effectLst/>
                          <a:latin typeface="Times New Roman" pitchFamily="18" charset="0"/>
                          <a:cs typeface="Times New Roman" pitchFamily="18" charset="0"/>
                        </a:rPr>
                        <a:t>(1)</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Short-acting insulin</a:t>
                      </a:r>
                    </a:p>
                    <a:p>
                      <a:pPr algn="ctr" rtl="1">
                        <a:spcAft>
                          <a:spcPts val="0"/>
                        </a:spcAft>
                      </a:pPr>
                      <a:r>
                        <a:rPr lang="ar-SA" sz="1400" dirty="0">
                          <a:solidFill>
                            <a:schemeClr val="tx1"/>
                          </a:solidFill>
                          <a:effectLst/>
                          <a:latin typeface="Times New Roman" pitchFamily="18" charset="0"/>
                          <a:cs typeface="Times New Roman" pitchFamily="18" charset="0"/>
                        </a:rPr>
                        <a:t>ويسمى ايضا</a:t>
                      </a:r>
                      <a:endParaRPr lang="en-US" sz="1400" dirty="0">
                        <a:solidFill>
                          <a:schemeClr val="tx1"/>
                        </a:solidFill>
                        <a:effectLst/>
                        <a:latin typeface="Times New Roman" pitchFamily="18" charset="0"/>
                        <a:cs typeface="Times New Roman" pitchFamily="18" charset="0"/>
                      </a:endParaRPr>
                    </a:p>
                    <a:p>
                      <a:pPr algn="ctr" rtl="1">
                        <a:spcAft>
                          <a:spcPts val="0"/>
                        </a:spcAft>
                      </a:pPr>
                      <a:r>
                        <a:rPr lang="en-US" sz="1400" dirty="0">
                          <a:solidFill>
                            <a:schemeClr val="tx1"/>
                          </a:solidFill>
                          <a:effectLst/>
                          <a:latin typeface="Times New Roman" pitchFamily="18" charset="0"/>
                          <a:cs typeface="Times New Roman" pitchFamily="18" charset="0"/>
                        </a:rPr>
                        <a:t>(soluble, regular ,neutral)</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r>
              <a:tr h="2017895">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S.C</a:t>
                      </a:r>
                      <a:r>
                        <a:rPr lang="en-US" sz="1400" baseline="30000">
                          <a:solidFill>
                            <a:schemeClr val="tx1"/>
                          </a:solidFill>
                          <a:effectLst/>
                          <a:latin typeface="Times New Roman" pitchFamily="18" charset="0"/>
                          <a:cs typeface="Times New Roman" pitchFamily="18" charset="0"/>
                        </a:rPr>
                        <a:t>(5)</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only</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Cloudy</a:t>
                      </a:r>
                    </a:p>
                    <a:p>
                      <a:pPr algn="ctr" rtl="1">
                        <a:spcAft>
                          <a:spcPts val="0"/>
                        </a:spcAft>
                      </a:pPr>
                      <a:r>
                        <a:rPr lang="ar-SA" sz="1400">
                          <a:solidFill>
                            <a:schemeClr val="tx1"/>
                          </a:solidFill>
                          <a:effectLst/>
                          <a:latin typeface="Times New Roman" pitchFamily="18" charset="0"/>
                          <a:cs typeface="Times New Roman" pitchFamily="18" charset="0"/>
                        </a:rPr>
                        <a:t>خابط</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Cloudy</a:t>
                      </a:r>
                    </a:p>
                    <a:p>
                      <a:pPr algn="ctr" rtl="1">
                        <a:spcAft>
                          <a:spcPts val="0"/>
                        </a:spcAft>
                      </a:pPr>
                      <a:r>
                        <a:rPr lang="ar-SA" sz="1400">
                          <a:solidFill>
                            <a:schemeClr val="tx1"/>
                          </a:solidFill>
                          <a:effectLst/>
                          <a:latin typeface="Times New Roman" pitchFamily="18" charset="0"/>
                          <a:cs typeface="Times New Roman" pitchFamily="18" charset="0"/>
                        </a:rPr>
                        <a:t>خابط</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18-24</a:t>
                      </a:r>
                      <a:r>
                        <a:rPr lang="en-US" sz="1400" baseline="30000">
                          <a:solidFill>
                            <a:schemeClr val="tx1"/>
                          </a:solidFill>
                          <a:effectLst/>
                          <a:latin typeface="Times New Roman" pitchFamily="18" charset="0"/>
                          <a:cs typeface="Times New Roman" pitchFamily="18" charset="0"/>
                        </a:rPr>
                        <a:t>(3)</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18-24</a:t>
                      </a:r>
                      <a:r>
                        <a:rPr lang="en-US" sz="1400" baseline="30000">
                          <a:solidFill>
                            <a:schemeClr val="tx1"/>
                          </a:solidFill>
                          <a:effectLst/>
                          <a:latin typeface="Times New Roman" pitchFamily="18" charset="0"/>
                          <a:cs typeface="Times New Roman" pitchFamily="18" charset="0"/>
                        </a:rPr>
                        <a:t>(3)</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6-14</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cs typeface="Times New Roman" pitchFamily="18" charset="0"/>
                      </a:endParaRPr>
                    </a:p>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6-14</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1-2</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1-3</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Intermediate-acting insulin</a:t>
                      </a:r>
                    </a:p>
                    <a:p>
                      <a:pPr algn="ctr" rtl="1">
                        <a:spcAft>
                          <a:spcPts val="0"/>
                        </a:spcAft>
                      </a:pPr>
                      <a:r>
                        <a:rPr lang="en-US" sz="1400" dirty="0" err="1">
                          <a:solidFill>
                            <a:schemeClr val="tx1"/>
                          </a:solidFill>
                          <a:effectLst/>
                          <a:latin typeface="Times New Roman" pitchFamily="18" charset="0"/>
                          <a:cs typeface="Times New Roman" pitchFamily="18" charset="0"/>
                        </a:rPr>
                        <a:t>Isophane</a:t>
                      </a:r>
                      <a:r>
                        <a:rPr lang="en-US" sz="1400" dirty="0">
                          <a:solidFill>
                            <a:schemeClr val="tx1"/>
                          </a:solidFill>
                          <a:effectLst/>
                          <a:latin typeface="Times New Roman" pitchFamily="18" charset="0"/>
                          <a:cs typeface="Times New Roman" pitchFamily="18" charset="0"/>
                        </a:rPr>
                        <a:t>* insulin also called NPH(neutral protamine </a:t>
                      </a:r>
                      <a:r>
                        <a:rPr lang="en-US" sz="1400" dirty="0" err="1">
                          <a:solidFill>
                            <a:schemeClr val="tx1"/>
                          </a:solidFill>
                          <a:effectLst/>
                          <a:latin typeface="Times New Roman" pitchFamily="18" charset="0"/>
                          <a:cs typeface="Times New Roman" pitchFamily="18" charset="0"/>
                        </a:rPr>
                        <a:t>hagedorn</a:t>
                      </a:r>
                      <a:r>
                        <a:rPr lang="en-US" sz="1400" dirty="0">
                          <a:solidFill>
                            <a:schemeClr val="tx1"/>
                          </a:solidFill>
                          <a:effectLst/>
                          <a:latin typeface="Times New Roman" pitchFamily="18" charset="0"/>
                          <a:cs typeface="Times New Roman" pitchFamily="18" charset="0"/>
                        </a:rPr>
                        <a:t>)</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endParaRPr lang="en-US" sz="1400" dirty="0" smtClean="0">
                        <a:solidFill>
                          <a:schemeClr val="tx1"/>
                        </a:solidFill>
                        <a:effectLst/>
                        <a:latin typeface="Times New Roman" pitchFamily="18" charset="0"/>
                        <a:cs typeface="Times New Roman" pitchFamily="18" charset="0"/>
                      </a:endParaRPr>
                    </a:p>
                    <a:p>
                      <a:pPr algn="ctr" rtl="1">
                        <a:spcAft>
                          <a:spcPts val="0"/>
                        </a:spcAft>
                      </a:pPr>
                      <a:endParaRPr lang="en-US" sz="1400" dirty="0" smtClean="0">
                        <a:solidFill>
                          <a:schemeClr val="tx1"/>
                        </a:solidFill>
                        <a:effectLst/>
                        <a:latin typeface="Times New Roman" pitchFamily="18" charset="0"/>
                        <a:cs typeface="Times New Roman" pitchFamily="18" charset="0"/>
                      </a:endParaRPr>
                    </a:p>
                    <a:p>
                      <a:pPr algn="ctr" rtl="1">
                        <a:spcAft>
                          <a:spcPts val="0"/>
                        </a:spcAft>
                      </a:pPr>
                      <a:r>
                        <a:rPr lang="en-US" sz="1400" dirty="0" err="1" smtClean="0">
                          <a:solidFill>
                            <a:schemeClr val="tx1"/>
                          </a:solidFill>
                          <a:effectLst/>
                          <a:latin typeface="Times New Roman" pitchFamily="18" charset="0"/>
                          <a:cs typeface="Times New Roman" pitchFamily="18" charset="0"/>
                        </a:rPr>
                        <a:t>Lente</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r>
              <a:tr h="2072640">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S.C</a:t>
                      </a:r>
                      <a:r>
                        <a:rPr lang="en-US" sz="1400" baseline="30000" dirty="0">
                          <a:solidFill>
                            <a:schemeClr val="tx1"/>
                          </a:solidFill>
                          <a:effectLst/>
                          <a:latin typeface="Times New Roman" pitchFamily="18" charset="0"/>
                          <a:cs typeface="Times New Roman" pitchFamily="18" charset="0"/>
                        </a:rPr>
                        <a:t>(5)</a:t>
                      </a:r>
                      <a:endParaRPr lang="en-US" sz="1400" dirty="0">
                        <a:solidFill>
                          <a:schemeClr val="tx1"/>
                        </a:solidFill>
                        <a:effectLst/>
                        <a:latin typeface="Times New Roman" pitchFamily="18" charset="0"/>
                        <a:cs typeface="Times New Roman" pitchFamily="18" charset="0"/>
                      </a:endParaRPr>
                    </a:p>
                    <a:p>
                      <a:pPr algn="ctr" rtl="1">
                        <a:spcAft>
                          <a:spcPts val="0"/>
                        </a:spcAft>
                      </a:pPr>
                      <a:r>
                        <a:rPr lang="en-US" sz="1400" dirty="0">
                          <a:solidFill>
                            <a:schemeClr val="tx1"/>
                          </a:solidFill>
                          <a:effectLst/>
                          <a:latin typeface="Times New Roman" pitchFamily="18" charset="0"/>
                          <a:cs typeface="Times New Roman" pitchFamily="18" charset="0"/>
                        </a:rPr>
                        <a:t>only</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Cloudy</a:t>
                      </a:r>
                    </a:p>
                    <a:p>
                      <a:pPr algn="ctr" rtl="1">
                        <a:spcAft>
                          <a:spcPts val="0"/>
                        </a:spcAft>
                      </a:pPr>
                      <a:r>
                        <a:rPr lang="ar-SA" sz="1400">
                          <a:solidFill>
                            <a:schemeClr val="tx1"/>
                          </a:solidFill>
                          <a:effectLst/>
                          <a:latin typeface="Times New Roman" pitchFamily="18" charset="0"/>
                          <a:cs typeface="Times New Roman" pitchFamily="18" charset="0"/>
                        </a:rPr>
                        <a:t>خابط</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Clear</a:t>
                      </a:r>
                    </a:p>
                    <a:p>
                      <a:pPr algn="ctr" rtl="1">
                        <a:spcAft>
                          <a:spcPts val="0"/>
                        </a:spcAft>
                      </a:pPr>
                      <a:r>
                        <a:rPr lang="ar-SA" sz="1400">
                          <a:solidFill>
                            <a:schemeClr val="tx1"/>
                          </a:solidFill>
                          <a:effectLst/>
                          <a:latin typeface="Times New Roman" pitchFamily="18" charset="0"/>
                          <a:cs typeface="Times New Roman" pitchFamily="18" charset="0"/>
                        </a:rPr>
                        <a:t>صافي</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24-36</a:t>
                      </a:r>
                      <a:r>
                        <a:rPr lang="en-US" sz="1400" baseline="30000" dirty="0">
                          <a:solidFill>
                            <a:schemeClr val="tx1"/>
                          </a:solidFill>
                          <a:effectLst/>
                          <a:latin typeface="Times New Roman" pitchFamily="18" charset="0"/>
                          <a:cs typeface="Times New Roman" pitchFamily="18" charset="0"/>
                        </a:rPr>
                        <a:t>(1)</a:t>
                      </a:r>
                      <a:endParaRPr lang="en-US" sz="1400" dirty="0">
                        <a:solidFill>
                          <a:schemeClr val="tx1"/>
                        </a:solidFill>
                        <a:effectLst/>
                        <a:latin typeface="Times New Roman" pitchFamily="18" charset="0"/>
                        <a:cs typeface="Times New Roman" pitchFamily="18" charset="0"/>
                      </a:endParaRP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smtClean="0">
                          <a:solidFill>
                            <a:schemeClr val="tx1"/>
                          </a:solidFill>
                          <a:effectLst/>
                          <a:latin typeface="Times New Roman" pitchFamily="18" charset="0"/>
                          <a:cs typeface="Times New Roman" pitchFamily="18" charset="0"/>
                        </a:rPr>
                        <a:t>24</a:t>
                      </a:r>
                      <a:r>
                        <a:rPr lang="en-US" sz="1400" baseline="30000" dirty="0" smtClean="0">
                          <a:solidFill>
                            <a:schemeClr val="tx1"/>
                          </a:solidFill>
                          <a:effectLst/>
                          <a:latin typeface="Times New Roman" pitchFamily="18" charset="0"/>
                          <a:cs typeface="Times New Roman" pitchFamily="18" charset="0"/>
                        </a:rPr>
                        <a:t>(1</a:t>
                      </a:r>
                      <a:r>
                        <a:rPr lang="en-US" sz="1400" baseline="30000" dirty="0">
                          <a:solidFill>
                            <a:schemeClr val="tx1"/>
                          </a:solidFill>
                          <a:effectLst/>
                          <a:latin typeface="Times New Roman" pitchFamily="18" charset="0"/>
                          <a:cs typeface="Times New Roman" pitchFamily="18" charset="0"/>
                        </a:rPr>
                        <a:t>)</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18-24</a:t>
                      </a:r>
                      <a:r>
                        <a:rPr lang="en-US" sz="1400" baseline="30000">
                          <a:solidFill>
                            <a:schemeClr val="tx1"/>
                          </a:solidFill>
                          <a:effectLst/>
                          <a:latin typeface="Times New Roman" pitchFamily="18" charset="0"/>
                          <a:cs typeface="Times New Roman" pitchFamily="18" charset="0"/>
                        </a:rPr>
                        <a:t>(1)</a:t>
                      </a:r>
                      <a:endParaRPr lang="en-US" sz="1400">
                        <a:solidFill>
                          <a:schemeClr val="tx1"/>
                        </a:solidFill>
                        <a:effectLst/>
                        <a:latin typeface="Times New Roman" pitchFamily="18" charset="0"/>
                        <a:cs typeface="Times New Roman" pitchFamily="18" charset="0"/>
                      </a:endParaRPr>
                    </a:p>
                    <a:p>
                      <a:pPr algn="ctr" rtl="1">
                        <a:spcAft>
                          <a:spcPts val="0"/>
                        </a:spcAft>
                      </a:pPr>
                      <a:r>
                        <a:rPr lang="ar-SA" sz="1400">
                          <a:solidFill>
                            <a:schemeClr val="tx1"/>
                          </a:solidFill>
                          <a:effectLst/>
                          <a:latin typeface="Times New Roman" pitchFamily="18" charset="0"/>
                          <a:cs typeface="Times New Roman" pitchFamily="18" charset="0"/>
                        </a:rPr>
                        <a:t> </a:t>
                      </a:r>
                      <a:endParaRPr lang="en-US" sz="1400">
                        <a:solidFill>
                          <a:schemeClr val="tx1"/>
                        </a:solidFill>
                        <a:effectLst/>
                        <a:latin typeface="Times New Roman" pitchFamily="18" charset="0"/>
                        <a:cs typeface="Times New Roman" pitchFamily="18" charset="0"/>
                      </a:endParaRPr>
                    </a:p>
                    <a:p>
                      <a:pPr algn="ctr" rtl="1">
                        <a:spcAft>
                          <a:spcPts val="0"/>
                        </a:spcAft>
                      </a:pPr>
                      <a:r>
                        <a:rPr lang="en-US" sz="1400">
                          <a:solidFill>
                            <a:schemeClr val="tx1"/>
                          </a:solidFill>
                          <a:effectLst/>
                          <a:latin typeface="Times New Roman" pitchFamily="18" charset="0"/>
                          <a:cs typeface="Times New Roman" pitchFamily="18" charset="0"/>
                        </a:rPr>
                        <a:t> </a:t>
                      </a:r>
                    </a:p>
                    <a:p>
                      <a:pPr algn="ctr" rtl="1">
                        <a:spcAft>
                          <a:spcPts val="0"/>
                        </a:spcAft>
                      </a:pPr>
                      <a:r>
                        <a:rPr lang="en-US" sz="1400">
                          <a:solidFill>
                            <a:schemeClr val="tx1"/>
                          </a:solidFill>
                          <a:effectLst/>
                          <a:latin typeface="Times New Roman" pitchFamily="18" charset="0"/>
                          <a:cs typeface="Times New Roman" pitchFamily="18" charset="0"/>
                        </a:rPr>
                        <a:t>No pronounced peak</a:t>
                      </a:r>
                      <a:endParaRPr lang="en-US" sz="140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4-6</a:t>
                      </a:r>
                      <a:r>
                        <a:rPr lang="en-US" sz="1400" baseline="30000" dirty="0">
                          <a:solidFill>
                            <a:schemeClr val="tx1"/>
                          </a:solidFill>
                          <a:effectLst/>
                          <a:latin typeface="Times New Roman" pitchFamily="18" charset="0"/>
                          <a:cs typeface="Times New Roman" pitchFamily="18" charset="0"/>
                        </a:rPr>
                        <a:t>(3)</a:t>
                      </a:r>
                      <a:endParaRPr lang="en-US" sz="1400" dirty="0">
                        <a:solidFill>
                          <a:schemeClr val="tx1"/>
                        </a:solidFill>
                        <a:effectLst/>
                        <a:latin typeface="Times New Roman" pitchFamily="18" charset="0"/>
                        <a:cs typeface="Times New Roman" pitchFamily="18" charset="0"/>
                      </a:endParaRP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smtClean="0">
                          <a:solidFill>
                            <a:schemeClr val="tx1"/>
                          </a:solidFill>
                          <a:effectLst/>
                          <a:latin typeface="Times New Roman" pitchFamily="18" charset="0"/>
                          <a:cs typeface="Times New Roman" pitchFamily="18" charset="0"/>
                        </a:rPr>
                        <a:t>4-6</a:t>
                      </a:r>
                      <a:r>
                        <a:rPr lang="en-US" sz="1400" baseline="30000" dirty="0" smtClean="0">
                          <a:solidFill>
                            <a:schemeClr val="tx1"/>
                          </a:solidFill>
                          <a:effectLst/>
                          <a:latin typeface="Times New Roman" pitchFamily="18" charset="0"/>
                          <a:cs typeface="Times New Roman" pitchFamily="18" charset="0"/>
                        </a:rPr>
                        <a:t>(3)</a:t>
                      </a:r>
                      <a:endParaRPr lang="en-US" sz="1400" dirty="0">
                        <a:solidFill>
                          <a:schemeClr val="tx1"/>
                        </a:solidFill>
                        <a:effectLst/>
                        <a:latin typeface="Times New Roman" pitchFamily="18" charset="0"/>
                        <a:cs typeface="Times New Roman" pitchFamily="18" charset="0"/>
                      </a:endParaRPr>
                    </a:p>
                    <a:p>
                      <a:pPr algn="ctr" rtl="1">
                        <a:spcAft>
                          <a:spcPts val="0"/>
                        </a:spcAft>
                      </a:pPr>
                      <a:r>
                        <a:rPr lang="ar-SA" sz="1400" dirty="0">
                          <a:solidFill>
                            <a:schemeClr val="tx1"/>
                          </a:solidFill>
                          <a:effectLst/>
                          <a:latin typeface="Times New Roman" pitchFamily="18" charset="0"/>
                          <a:cs typeface="Times New Roman" pitchFamily="18" charset="0"/>
                        </a:rPr>
                        <a:t> </a:t>
                      </a: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c>
                  <a:txBody>
                    <a:bodyPr/>
                    <a:lstStyle/>
                    <a:p>
                      <a:pPr algn="ctr" rtl="1">
                        <a:spcAft>
                          <a:spcPts val="0"/>
                        </a:spcAft>
                      </a:pPr>
                      <a:r>
                        <a:rPr lang="en-US" sz="1400" dirty="0">
                          <a:solidFill>
                            <a:schemeClr val="tx1"/>
                          </a:solidFill>
                          <a:effectLst/>
                          <a:latin typeface="Times New Roman" pitchFamily="18" charset="0"/>
                          <a:cs typeface="Times New Roman" pitchFamily="18" charset="0"/>
                        </a:rPr>
                        <a:t>long-acting insulin</a:t>
                      </a:r>
                    </a:p>
                    <a:p>
                      <a:pPr algn="ctr" rtl="1">
                        <a:spcAft>
                          <a:spcPts val="0"/>
                        </a:spcAft>
                      </a:pPr>
                      <a:r>
                        <a:rPr lang="en-US" sz="1400" dirty="0" err="1">
                          <a:solidFill>
                            <a:schemeClr val="tx1"/>
                          </a:solidFill>
                          <a:effectLst/>
                          <a:latin typeface="Times New Roman" pitchFamily="18" charset="0"/>
                          <a:cs typeface="Times New Roman" pitchFamily="18" charset="0"/>
                        </a:rPr>
                        <a:t>Ultrlente</a:t>
                      </a:r>
                      <a:r>
                        <a:rPr lang="en-US" sz="1400" dirty="0">
                          <a:solidFill>
                            <a:schemeClr val="tx1"/>
                          </a:solidFill>
                          <a:effectLst/>
                          <a:latin typeface="Times New Roman" pitchFamily="18" charset="0"/>
                          <a:cs typeface="Times New Roman" pitchFamily="18" charset="0"/>
                        </a:rPr>
                        <a:t>(insulin zinc </a:t>
                      </a:r>
                      <a:r>
                        <a:rPr lang="en-US" sz="1400" dirty="0" err="1">
                          <a:solidFill>
                            <a:schemeClr val="tx1"/>
                          </a:solidFill>
                          <a:effectLst/>
                          <a:latin typeface="Times New Roman" pitchFamily="18" charset="0"/>
                          <a:cs typeface="Times New Roman" pitchFamily="18" charset="0"/>
                        </a:rPr>
                        <a:t>susp</a:t>
                      </a:r>
                      <a:r>
                        <a:rPr lang="en-US" sz="1400" dirty="0">
                          <a:solidFill>
                            <a:schemeClr val="tx1"/>
                          </a:solidFill>
                          <a:effectLst/>
                          <a:latin typeface="Times New Roman" pitchFamily="18" charset="0"/>
                          <a:cs typeface="Times New Roman" pitchFamily="18" charset="0"/>
                        </a:rPr>
                        <a:t>., protamine zinc </a:t>
                      </a:r>
                      <a:endParaRPr lang="ar-IQ" sz="1400" dirty="0" smtClean="0">
                        <a:solidFill>
                          <a:schemeClr val="tx1"/>
                        </a:solidFill>
                        <a:effectLst/>
                        <a:latin typeface="Times New Roman" pitchFamily="18" charset="0"/>
                        <a:cs typeface="Times New Roman" pitchFamily="18" charset="0"/>
                      </a:endParaRPr>
                    </a:p>
                    <a:p>
                      <a:pPr algn="ctr" rtl="1">
                        <a:spcAft>
                          <a:spcPts val="0"/>
                        </a:spcAft>
                      </a:pPr>
                      <a:endParaRPr lang="ar-IQ" sz="1400" dirty="0" smtClean="0">
                        <a:solidFill>
                          <a:schemeClr val="tx1"/>
                        </a:solidFill>
                        <a:effectLst/>
                        <a:latin typeface="Times New Roman" pitchFamily="18" charset="0"/>
                        <a:cs typeface="Times New Roman" pitchFamily="18" charset="0"/>
                      </a:endParaRPr>
                    </a:p>
                    <a:p>
                      <a:pPr algn="ctr" rtl="1">
                        <a:spcAft>
                          <a:spcPts val="0"/>
                        </a:spcAft>
                      </a:pPr>
                      <a:r>
                        <a:rPr lang="en-US" sz="1400" dirty="0" smtClean="0">
                          <a:solidFill>
                            <a:schemeClr val="tx1"/>
                          </a:solidFill>
                          <a:effectLst/>
                          <a:latin typeface="Times New Roman" pitchFamily="18" charset="0"/>
                          <a:cs typeface="Times New Roman" pitchFamily="18" charset="0"/>
                        </a:rPr>
                        <a:t>sup</a:t>
                      </a:r>
                      <a:r>
                        <a:rPr lang="en-US" sz="1400" dirty="0">
                          <a:solidFill>
                            <a:schemeClr val="tx1"/>
                          </a:solidFill>
                          <a:effectLst/>
                          <a:latin typeface="Times New Roman" pitchFamily="18" charset="0"/>
                          <a:cs typeface="Times New Roman" pitchFamily="18" charset="0"/>
                        </a:rPr>
                        <a:t>.)</a:t>
                      </a:r>
                    </a:p>
                    <a:p>
                      <a:pPr algn="ctr" rtl="1">
                        <a:spcAft>
                          <a:spcPts val="0"/>
                        </a:spcAft>
                      </a:pPr>
                      <a:r>
                        <a:rPr lang="en-US" sz="1400" dirty="0">
                          <a:solidFill>
                            <a:schemeClr val="tx1"/>
                          </a:solidFill>
                          <a:effectLst/>
                          <a:latin typeface="Times New Roman" pitchFamily="18" charset="0"/>
                          <a:cs typeface="Times New Roman" pitchFamily="18" charset="0"/>
                        </a:rPr>
                        <a:t> </a:t>
                      </a:r>
                    </a:p>
                    <a:p>
                      <a:pPr algn="ctr" rtl="1">
                        <a:spcAft>
                          <a:spcPts val="0"/>
                        </a:spcAft>
                      </a:pPr>
                      <a:r>
                        <a:rPr lang="en-US" sz="1400" dirty="0">
                          <a:solidFill>
                            <a:schemeClr val="tx1"/>
                          </a:solidFill>
                          <a:effectLst/>
                          <a:latin typeface="Times New Roman" pitchFamily="18" charset="0"/>
                          <a:cs typeface="Times New Roman" pitchFamily="18" charset="0"/>
                        </a:rPr>
                        <a:t>Insulin </a:t>
                      </a:r>
                      <a:r>
                        <a:rPr lang="en-US" sz="1400" dirty="0" err="1" smtClean="0">
                          <a:solidFill>
                            <a:schemeClr val="tx1"/>
                          </a:solidFill>
                          <a:effectLst/>
                          <a:latin typeface="Times New Roman" pitchFamily="18" charset="0"/>
                          <a:cs typeface="Times New Roman" pitchFamily="18" charset="0"/>
                        </a:rPr>
                        <a:t>Glargine</a:t>
                      </a:r>
                      <a:endParaRPr lang="en-US" sz="1400" dirty="0" smtClean="0">
                        <a:solidFill>
                          <a:schemeClr val="tx1"/>
                        </a:solidFill>
                        <a:effectLst/>
                        <a:latin typeface="Times New Roman" pitchFamily="18" charset="0"/>
                        <a:cs typeface="Times New Roman" pitchFamily="18" charset="0"/>
                      </a:endParaRPr>
                    </a:p>
                    <a:p>
                      <a:pPr algn="ctr" rtl="1">
                        <a:spcAft>
                          <a:spcPts val="0"/>
                        </a:spcAft>
                      </a:pPr>
                      <a:r>
                        <a:rPr lang="en-US" sz="1400" dirty="0" smtClean="0">
                          <a:solidFill>
                            <a:schemeClr val="tx1"/>
                          </a:solidFill>
                          <a:effectLst/>
                          <a:latin typeface="Times New Roman" pitchFamily="18" charset="0"/>
                          <a:ea typeface="Times New Roman"/>
                          <a:cs typeface="Times New Roman" pitchFamily="18" charset="0"/>
                        </a:rPr>
                        <a:t>Insulin</a:t>
                      </a:r>
                      <a:r>
                        <a:rPr lang="en-US" sz="1400" baseline="0" dirty="0" smtClean="0">
                          <a:solidFill>
                            <a:schemeClr val="tx1"/>
                          </a:solidFill>
                          <a:effectLst/>
                          <a:latin typeface="Times New Roman" pitchFamily="18" charset="0"/>
                          <a:ea typeface="Times New Roman"/>
                          <a:cs typeface="Times New Roman" pitchFamily="18" charset="0"/>
                        </a:rPr>
                        <a:t> </a:t>
                      </a:r>
                      <a:r>
                        <a:rPr lang="en-US" sz="1400" baseline="0" dirty="0" err="1" smtClean="0">
                          <a:solidFill>
                            <a:schemeClr val="tx1"/>
                          </a:solidFill>
                          <a:effectLst/>
                          <a:latin typeface="Times New Roman" pitchFamily="18" charset="0"/>
                          <a:ea typeface="Times New Roman"/>
                          <a:cs typeface="Times New Roman" pitchFamily="18" charset="0"/>
                        </a:rPr>
                        <a:t>detemir</a:t>
                      </a:r>
                      <a:endParaRPr lang="en-US" sz="1400" dirty="0" smtClean="0">
                        <a:solidFill>
                          <a:schemeClr val="tx1"/>
                        </a:solidFill>
                        <a:effectLst/>
                        <a:latin typeface="Times New Roman" pitchFamily="18" charset="0"/>
                        <a:ea typeface="Times New Roman"/>
                        <a:cs typeface="Times New Roman" pitchFamily="18" charset="0"/>
                      </a:endParaRPr>
                    </a:p>
                    <a:p>
                      <a:pPr algn="ctr" rtl="1">
                        <a:spcAft>
                          <a:spcPts val="0"/>
                        </a:spcAft>
                      </a:pPr>
                      <a:endParaRPr lang="en-US" sz="1400" dirty="0">
                        <a:solidFill>
                          <a:schemeClr val="tx1"/>
                        </a:solidFill>
                        <a:effectLst/>
                        <a:latin typeface="Times New Roman" pitchFamily="18" charset="0"/>
                        <a:ea typeface="Times New Roman"/>
                        <a:cs typeface="Times New Roman" pitchFamily="18" charset="0"/>
                      </a:endParaRPr>
                    </a:p>
                  </a:txBody>
                  <a:tcPr marL="53039" marR="53039" marT="0" marB="0"/>
                </a:tc>
              </a:tr>
            </a:tbl>
          </a:graphicData>
        </a:graphic>
      </p:graphicFrame>
    </p:spTree>
    <p:extLst>
      <p:ext uri="{BB962C8B-B14F-4D97-AF65-F5344CB8AC3E}">
        <p14:creationId xmlns:p14="http://schemas.microsoft.com/office/powerpoint/2010/main" val="2439793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Ra'y\Desktop\d9a2d9a0d9a1d9a3d9a1d9a2d9a1d9a3-d9a1d9a4d9a4d9a9d9a1d9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11784" cy="567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53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6" y="0"/>
            <a:ext cx="8888444"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421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8839200" cy="6801862"/>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F</a:t>
            </a:r>
            <a:r>
              <a:rPr lang="en-US" sz="2400" dirty="0" smtClean="0">
                <a:solidFill>
                  <a:srgbClr val="FF0000"/>
                </a:solidFill>
                <a:latin typeface="Times New Roman" pitchFamily="18" charset="0"/>
                <a:cs typeface="Times New Roman" pitchFamily="18" charset="0"/>
              </a:rPr>
              <a:t>or </a:t>
            </a:r>
            <a:r>
              <a:rPr lang="en-US" sz="2400" dirty="0">
                <a:solidFill>
                  <a:srgbClr val="FF0000"/>
                </a:solidFill>
                <a:latin typeface="Times New Roman" pitchFamily="18" charset="0"/>
                <a:cs typeface="Times New Roman" pitchFamily="18" charset="0"/>
              </a:rPr>
              <a:t>those who have difficulty with, or prefer not to use, multiple injection regimens</a:t>
            </a:r>
            <a:r>
              <a:rPr lang="en-US" sz="2400" dirty="0">
                <a:latin typeface="Times New Roman" pitchFamily="18" charset="0"/>
                <a:cs typeface="Times New Roman" pitchFamily="18" charset="0"/>
              </a:rPr>
              <a:t>, a mixture of premixed short-acting insulin or rapid-acting insulin analogue with an intermediate-acting or long-acting insulin (most commonly in a proportion of 30% soluble insulin and 70% </a:t>
            </a:r>
            <a:r>
              <a:rPr lang="en-US" sz="2400" dirty="0" err="1">
                <a:latin typeface="Times New Roman" pitchFamily="18" charset="0"/>
                <a:cs typeface="Times New Roman" pitchFamily="18" charset="0"/>
              </a:rPr>
              <a:t>isophane</a:t>
            </a:r>
            <a:r>
              <a:rPr lang="en-US" sz="2400" dirty="0">
                <a:latin typeface="Times New Roman" pitchFamily="18" charset="0"/>
                <a:cs typeface="Times New Roman" pitchFamily="18" charset="0"/>
              </a:rPr>
              <a:t> insulin) can be given once or twice </a:t>
            </a:r>
            <a:r>
              <a:rPr lang="en-US" sz="2400" dirty="0" smtClean="0">
                <a:latin typeface="Times New Roman" pitchFamily="18" charset="0"/>
                <a:cs typeface="Times New Roman" pitchFamily="18" charset="0"/>
              </a:rPr>
              <a:t>daily.</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dose </a:t>
            </a:r>
            <a:r>
              <a:rPr lang="en-US" sz="2400" dirty="0">
                <a:latin typeface="Times New Roman" pitchFamily="18" charset="0"/>
                <a:cs typeface="Times New Roman" pitchFamily="18" charset="0"/>
              </a:rPr>
              <a:t>of short-acting or rapid-acting insulin (or the proportion of the short-acting soluble insulin component in premixed insulin) can be increased in those with excessive postprandial </a:t>
            </a:r>
            <a:r>
              <a:rPr lang="en-US" sz="2400" dirty="0" err="1">
                <a:latin typeface="Times New Roman" pitchFamily="18" charset="0"/>
                <a:cs typeface="Times New Roman" pitchFamily="18" charset="0"/>
              </a:rPr>
              <a:t>hyperglycaemia</a:t>
            </a:r>
            <a:r>
              <a:rPr lang="en-US" sz="2400" dirty="0">
                <a:latin typeface="Times New Roman" pitchFamily="18" charset="0"/>
                <a:cs typeface="Times New Roman" pitchFamily="18" charset="0"/>
              </a:rPr>
              <a:t>. The dose of insulin is increased gradually according to the patient’s </a:t>
            </a:r>
            <a:r>
              <a:rPr lang="en-US" sz="2400" dirty="0" smtClean="0">
                <a:latin typeface="Times New Roman" pitchFamily="18" charset="0"/>
                <a:cs typeface="Times New Roman" pitchFamily="18" charset="0"/>
              </a:rPr>
              <a:t>individual requirements</a:t>
            </a:r>
            <a:r>
              <a:rPr lang="en-US" sz="2400" dirty="0">
                <a:latin typeface="Times New Roman" pitchFamily="18" charset="0"/>
                <a:cs typeface="Times New Roman" pitchFamily="18" charset="0"/>
              </a:rPr>
              <a:t>, taking care to avoid troublesome </a:t>
            </a:r>
            <a:r>
              <a:rPr lang="en-US" sz="2400" dirty="0" err="1">
                <a:latin typeface="Times New Roman" pitchFamily="18" charset="0"/>
                <a:cs typeface="Times New Roman" pitchFamily="18" charset="0"/>
              </a:rPr>
              <a:t>hypoglycaemic</a:t>
            </a:r>
            <a:r>
              <a:rPr lang="en-US" sz="2400" dirty="0">
                <a:latin typeface="Times New Roman" pitchFamily="18" charset="0"/>
                <a:cs typeface="Times New Roman" pitchFamily="18" charset="0"/>
              </a:rPr>
              <a:t> reactions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Insulin </a:t>
            </a:r>
            <a:r>
              <a:rPr lang="en-US" sz="2800" b="1" dirty="0">
                <a:latin typeface="Times New Roman" pitchFamily="18" charset="0"/>
                <a:cs typeface="Times New Roman" pitchFamily="18" charset="0"/>
              </a:rPr>
              <a:t>requirements may be increased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infection, stress</a:t>
            </a:r>
            <a:r>
              <a:rPr lang="en-US" sz="2400" dirty="0">
                <a:latin typeface="Times New Roman" pitchFamily="18" charset="0"/>
                <a:cs typeface="Times New Roman" pitchFamily="18" charset="0"/>
              </a:rPr>
              <a:t>, accidental or surgical trauma, and during </a:t>
            </a:r>
            <a:r>
              <a:rPr lang="en-US" sz="2400" dirty="0" smtClean="0">
                <a:latin typeface="Times New Roman" pitchFamily="18" charset="0"/>
                <a:cs typeface="Times New Roman" pitchFamily="18" charset="0"/>
              </a:rPr>
              <a:t>puberty. </a:t>
            </a:r>
          </a:p>
          <a:p>
            <a:r>
              <a:rPr lang="en-US" sz="2800" b="1" dirty="0" smtClean="0">
                <a:latin typeface="Times New Roman" pitchFamily="18" charset="0"/>
                <a:cs typeface="Times New Roman" pitchFamily="18" charset="0"/>
              </a:rPr>
              <a:t>Requirements </a:t>
            </a:r>
            <a:r>
              <a:rPr lang="en-US" sz="2800" b="1" dirty="0">
                <a:latin typeface="Times New Roman" pitchFamily="18" charset="0"/>
                <a:cs typeface="Times New Roman" pitchFamily="18" charset="0"/>
              </a:rPr>
              <a:t>may be decreased</a:t>
            </a:r>
            <a:r>
              <a:rPr lang="en-US" sz="2400" dirty="0">
                <a:latin typeface="Times New Roman" pitchFamily="18" charset="0"/>
                <a:cs typeface="Times New Roman" pitchFamily="18" charset="0"/>
              </a:rPr>
              <a:t> in those with </a:t>
            </a:r>
            <a:r>
              <a:rPr lang="en-US" sz="2400" dirty="0" smtClean="0">
                <a:latin typeface="Times New Roman" pitchFamily="18" charset="0"/>
                <a:cs typeface="Times New Roman" pitchFamily="18" charset="0"/>
              </a:rPr>
              <a:t>certain endocrine </a:t>
            </a:r>
            <a:r>
              <a:rPr lang="en-US" sz="2400" dirty="0">
                <a:latin typeface="Times New Roman" pitchFamily="18" charset="0"/>
                <a:cs typeface="Times New Roman" pitchFamily="18" charset="0"/>
              </a:rPr>
              <a:t>disorders (e.g. Addison’s </a:t>
            </a:r>
            <a:r>
              <a:rPr lang="en-US" sz="2400" dirty="0" smtClean="0">
                <a:latin typeface="Times New Roman" pitchFamily="18" charset="0"/>
                <a:cs typeface="Times New Roman" pitchFamily="18" charset="0"/>
              </a:rPr>
              <a:t>disease, hypopituitarism</a:t>
            </a:r>
            <a:r>
              <a:rPr lang="en-US" sz="2400" dirty="0">
                <a:latin typeface="Times New Roman" pitchFamily="18" charset="0"/>
                <a:cs typeface="Times New Roman" pitchFamily="18" charset="0"/>
              </a:rPr>
              <a:t>), or in coeliac disease.</a:t>
            </a:r>
          </a:p>
          <a:p>
            <a:r>
              <a:rPr lang="en-US" sz="2400" dirty="0" smtClean="0">
                <a:latin typeface="Times New Roman" pitchFamily="18" charset="0"/>
                <a:cs typeface="Times New Roman" pitchFamily="18" charset="0"/>
              </a:rPr>
              <a:t>.</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704001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063198"/>
          </a:xfrm>
          <a:prstGeom prst="rect">
            <a:avLst/>
          </a:prstGeom>
        </p:spPr>
        <p:txBody>
          <a:bodyPr wrap="square">
            <a:spAutoFit/>
          </a:bodyPr>
          <a:lstStyle/>
          <a:p>
            <a:r>
              <a:rPr lang="en-US" sz="3600" b="1" dirty="0">
                <a:latin typeface="Times New Roman" pitchFamily="18" charset="0"/>
                <a:cs typeface="Times New Roman" pitchFamily="18" charset="0"/>
              </a:rPr>
              <a:t>Examples of recommended insulin regimens</a:t>
            </a:r>
          </a:p>
          <a:p>
            <a:r>
              <a:rPr lang="en-US" sz="3200" dirty="0" smtClean="0">
                <a:latin typeface="Times New Roman" pitchFamily="18" charset="0"/>
                <a:cs typeface="Times New Roman" pitchFamily="18" charset="0"/>
              </a:rPr>
              <a:t>1. </a:t>
            </a:r>
            <a:r>
              <a:rPr lang="en-US" sz="3200" dirty="0">
                <a:latin typeface="Times New Roman" pitchFamily="18" charset="0"/>
                <a:cs typeface="Times New Roman" pitchFamily="18" charset="0"/>
              </a:rPr>
              <a:t>Multiple injection regimen: short-acting insulin or</a:t>
            </a:r>
          </a:p>
          <a:p>
            <a:r>
              <a:rPr lang="en-US" sz="3200" dirty="0">
                <a:latin typeface="Times New Roman" pitchFamily="18" charset="0"/>
                <a:cs typeface="Times New Roman" pitchFamily="18" charset="0"/>
              </a:rPr>
              <a:t>rapid-acting insulin analogue, before meals. With</a:t>
            </a:r>
          </a:p>
          <a:p>
            <a:r>
              <a:rPr lang="en-US" sz="3200" dirty="0">
                <a:latin typeface="Times New Roman" pitchFamily="18" charset="0"/>
                <a:cs typeface="Times New Roman" pitchFamily="18" charset="0"/>
              </a:rPr>
              <a:t>intermediate-acting or long-acting insulin, once or</a:t>
            </a:r>
          </a:p>
          <a:p>
            <a:r>
              <a:rPr lang="en-US" sz="3200" dirty="0">
                <a:latin typeface="Times New Roman" pitchFamily="18" charset="0"/>
                <a:cs typeface="Times New Roman" pitchFamily="18" charset="0"/>
              </a:rPr>
              <a:t>twice </a:t>
            </a:r>
            <a:r>
              <a:rPr lang="en-US" sz="3200" dirty="0" smtClean="0">
                <a:latin typeface="Times New Roman" pitchFamily="18" charset="0"/>
                <a:cs typeface="Times New Roman" pitchFamily="18" charset="0"/>
              </a:rPr>
              <a:t>daily.</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2. </a:t>
            </a:r>
            <a:r>
              <a:rPr lang="en-US" sz="3200" dirty="0">
                <a:latin typeface="Times New Roman" pitchFamily="18" charset="0"/>
                <a:cs typeface="Times New Roman" pitchFamily="18" charset="0"/>
              </a:rPr>
              <a:t>Short-acting insulin or rapid-acting insulin </a:t>
            </a:r>
            <a:r>
              <a:rPr lang="en-US" sz="3200" dirty="0" smtClean="0">
                <a:latin typeface="Times New Roman" pitchFamily="18" charset="0"/>
                <a:cs typeface="Times New Roman" pitchFamily="18" charset="0"/>
              </a:rPr>
              <a:t>analogue mixed </a:t>
            </a:r>
            <a:r>
              <a:rPr lang="en-US" sz="3200" dirty="0">
                <a:latin typeface="Times New Roman" pitchFamily="18" charset="0"/>
                <a:cs typeface="Times New Roman" pitchFamily="18" charset="0"/>
              </a:rPr>
              <a:t>with intermediate-acting or long-acting </a:t>
            </a:r>
            <a:r>
              <a:rPr lang="en-US" sz="3200" dirty="0" smtClean="0">
                <a:latin typeface="Times New Roman" pitchFamily="18" charset="0"/>
                <a:cs typeface="Times New Roman" pitchFamily="18" charset="0"/>
              </a:rPr>
              <a:t>insulin, once </a:t>
            </a:r>
            <a:r>
              <a:rPr lang="en-US" sz="3200" dirty="0">
                <a:latin typeface="Times New Roman" pitchFamily="18" charset="0"/>
                <a:cs typeface="Times New Roman" pitchFamily="18" charset="0"/>
              </a:rPr>
              <a:t>or twice daily (before meals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3. </a:t>
            </a:r>
            <a:r>
              <a:rPr lang="en-US" sz="3200" dirty="0">
                <a:latin typeface="Times New Roman" pitchFamily="18" charset="0"/>
                <a:cs typeface="Times New Roman" pitchFamily="18" charset="0"/>
              </a:rPr>
              <a:t>Intermediate-acting or long-acting insulin, once or</a:t>
            </a:r>
          </a:p>
          <a:p>
            <a:r>
              <a:rPr lang="en-US" sz="3200" dirty="0">
                <a:latin typeface="Times New Roman" pitchFamily="18" charset="0"/>
                <a:cs typeface="Times New Roman" pitchFamily="18" charset="0"/>
              </a:rPr>
              <a:t>twice daily. With or without short-acting insulin or</a:t>
            </a:r>
          </a:p>
          <a:p>
            <a:r>
              <a:rPr lang="en-US" sz="3200" dirty="0">
                <a:latin typeface="Times New Roman" pitchFamily="18" charset="0"/>
                <a:cs typeface="Times New Roman" pitchFamily="18" charset="0"/>
              </a:rPr>
              <a:t>rapid-acting insulin before meals;</a:t>
            </a:r>
          </a:p>
          <a:p>
            <a:r>
              <a:rPr lang="en-US" sz="3200" dirty="0" smtClean="0">
                <a:latin typeface="Times New Roman" pitchFamily="18" charset="0"/>
                <a:cs typeface="Times New Roman" pitchFamily="18" charset="0"/>
              </a:rPr>
              <a:t>4. </a:t>
            </a:r>
            <a:r>
              <a:rPr lang="en-US" sz="3200" dirty="0">
                <a:latin typeface="Times New Roman" pitchFamily="18" charset="0"/>
                <a:cs typeface="Times New Roman" pitchFamily="18" charset="0"/>
              </a:rPr>
              <a:t>Continuous subcutaneous insulin infusion</a:t>
            </a:r>
            <a:endParaRPr lang="ar-IQ" sz="3200" dirty="0"/>
          </a:p>
        </p:txBody>
      </p:sp>
    </p:spTree>
    <p:extLst>
      <p:ext uri="{BB962C8B-B14F-4D97-AF65-F5344CB8AC3E}">
        <p14:creationId xmlns:p14="http://schemas.microsoft.com/office/powerpoint/2010/main" val="2375705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Ra'y\Desktop\isulin 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1" y="3793505"/>
            <a:ext cx="2304000" cy="2955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Ra'y\Desktop\l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96373"/>
            <a:ext cx="5943600" cy="35971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93505"/>
            <a:ext cx="4495800" cy="253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860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8991600" cy="3785652"/>
          </a:xfrm>
          <a:prstGeom prst="rect">
            <a:avLst/>
          </a:prstGeom>
        </p:spPr>
        <p:txBody>
          <a:bodyPr wrap="square">
            <a:spAutoFit/>
          </a:bodyPr>
          <a:lstStyle/>
          <a:p>
            <a:pPr algn="ctr"/>
            <a:r>
              <a:rPr lang="en-US" sz="4400" b="1" u="sng" dirty="0">
                <a:solidFill>
                  <a:srgbClr val="FF0000"/>
                </a:solidFill>
                <a:latin typeface="Times New Roman" pitchFamily="18" charset="0"/>
                <a:cs typeface="Times New Roman" pitchFamily="18" charset="0"/>
              </a:rPr>
              <a:t>Short-acting </a:t>
            </a:r>
            <a:r>
              <a:rPr lang="en-US" sz="4400" b="1" u="sng" dirty="0" err="1">
                <a:solidFill>
                  <a:srgbClr val="FF0000"/>
                </a:solidFill>
                <a:latin typeface="Times New Roman" pitchFamily="18" charset="0"/>
                <a:cs typeface="Times New Roman" pitchFamily="18" charset="0"/>
              </a:rPr>
              <a:t>insulins</a:t>
            </a:r>
            <a:endParaRPr lang="en-US" sz="4400" b="1" u="sng" dirty="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-Soluble </a:t>
            </a:r>
            <a:r>
              <a:rPr lang="en-US" sz="2800" dirty="0">
                <a:latin typeface="Times New Roman" pitchFamily="18" charset="0"/>
                <a:cs typeface="Times New Roman" pitchFamily="18" charset="0"/>
              </a:rPr>
              <a:t>insulin is a short-acting form of insulin.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-given15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30 minutes </a:t>
            </a:r>
            <a:r>
              <a:rPr lang="en-US" sz="2800" dirty="0">
                <a:latin typeface="Times New Roman" pitchFamily="18" charset="0"/>
                <a:cs typeface="Times New Roman" pitchFamily="18" charset="0"/>
              </a:rPr>
              <a:t>before meals.</a:t>
            </a:r>
          </a:p>
          <a:p>
            <a:r>
              <a:rPr lang="en-US" sz="2800" dirty="0" smtClean="0">
                <a:latin typeface="Times New Roman" pitchFamily="18" charset="0"/>
                <a:cs typeface="Times New Roman" pitchFamily="18" charset="0"/>
              </a:rPr>
              <a:t>-</a:t>
            </a:r>
            <a:r>
              <a:rPr lang="en-US" sz="2800" u="sng" dirty="0" smtClean="0">
                <a:solidFill>
                  <a:srgbClr val="FF0000"/>
                </a:solidFill>
                <a:latin typeface="Times New Roman" pitchFamily="18" charset="0"/>
                <a:cs typeface="Times New Roman" pitchFamily="18" charset="0"/>
              </a:rPr>
              <a:t>Soluble </a:t>
            </a:r>
            <a:r>
              <a:rPr lang="en-US" sz="2800" u="sng" dirty="0">
                <a:solidFill>
                  <a:srgbClr val="FF0000"/>
                </a:solidFill>
                <a:latin typeface="Times New Roman" pitchFamily="18" charset="0"/>
                <a:cs typeface="Times New Roman" pitchFamily="18" charset="0"/>
              </a:rPr>
              <a:t>insulin </a:t>
            </a:r>
            <a:r>
              <a:rPr lang="en-US" sz="2800" dirty="0">
                <a:latin typeface="Times New Roman" pitchFamily="18" charset="0"/>
                <a:cs typeface="Times New Roman" pitchFamily="18" charset="0"/>
              </a:rPr>
              <a:t>is the most appropriate form of insulin for</a:t>
            </a:r>
          </a:p>
          <a:p>
            <a:r>
              <a:rPr lang="en-US" sz="2800" dirty="0">
                <a:latin typeface="Times New Roman" pitchFamily="18" charset="0"/>
                <a:cs typeface="Times New Roman" pitchFamily="18" charset="0"/>
              </a:rPr>
              <a:t>use in diabetic emergencies e.g. diabetic </a:t>
            </a:r>
            <a:r>
              <a:rPr lang="en-US" sz="2800" dirty="0" smtClean="0">
                <a:latin typeface="Times New Roman" pitchFamily="18" charset="0"/>
                <a:cs typeface="Times New Roman" pitchFamily="18" charset="0"/>
              </a:rPr>
              <a:t>ketoacidosis </a:t>
            </a:r>
            <a:r>
              <a:rPr lang="en-US" sz="2800" dirty="0">
                <a:latin typeface="Times New Roman" pitchFamily="18" charset="0"/>
                <a:cs typeface="Times New Roman" pitchFamily="18" charset="0"/>
              </a:rPr>
              <a:t>and at the </a:t>
            </a:r>
            <a:r>
              <a:rPr lang="en-US" sz="2800" dirty="0" smtClean="0">
                <a:latin typeface="Times New Roman" pitchFamily="18" charset="0"/>
                <a:cs typeface="Times New Roman" pitchFamily="18" charset="0"/>
              </a:rPr>
              <a:t>time of </a:t>
            </a:r>
            <a:r>
              <a:rPr lang="en-US" sz="2800" dirty="0">
                <a:latin typeface="Times New Roman" pitchFamily="18" charset="0"/>
                <a:cs typeface="Times New Roman" pitchFamily="18" charset="0"/>
              </a:rPr>
              <a:t>surgery. It can be given intravenously and</a:t>
            </a:r>
          </a:p>
          <a:p>
            <a:r>
              <a:rPr lang="en-US" sz="2800" dirty="0">
                <a:latin typeface="Times New Roman" pitchFamily="18" charset="0"/>
                <a:cs typeface="Times New Roman" pitchFamily="18" charset="0"/>
              </a:rPr>
              <a:t>intramuscularly, as well as subcutaneously.</a:t>
            </a:r>
          </a:p>
          <a:p>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13440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067800" cy="6555641"/>
          </a:xfrm>
          <a:prstGeom prst="rect">
            <a:avLst/>
          </a:prstGeom>
        </p:spPr>
        <p:txBody>
          <a:bodyPr wrap="square">
            <a:spAutoFit/>
          </a:bodyPr>
          <a:lstStyle/>
          <a:p>
            <a:r>
              <a:rPr lang="en-US" sz="3600" b="1" u="sng" dirty="0">
                <a:latin typeface="Times New Roman" pitchFamily="18" charset="0"/>
                <a:cs typeface="Times New Roman" pitchFamily="18" charset="0"/>
              </a:rPr>
              <a:t>Type I (IDDM):-</a:t>
            </a:r>
            <a:endParaRPr lang="en-US" sz="36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disease characterized by an absolute deficiency of insulin caused by massive Beta cell destruction, the pancreas fails to respond to glucose.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IDDM </a:t>
            </a:r>
            <a:r>
              <a:rPr lang="en-US" sz="2400" b="1" dirty="0">
                <a:latin typeface="Times New Roman" pitchFamily="18" charset="0"/>
                <a:cs typeface="Times New Roman" pitchFamily="18" charset="0"/>
              </a:rPr>
              <a:t>shows classic symptoms of insulin deficiency (polydipsia, polyphagia, polyuria, and weight loss). </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Type </a:t>
            </a:r>
            <a:r>
              <a:rPr lang="en-US" sz="2400" b="1" dirty="0">
                <a:latin typeface="Times New Roman" pitchFamily="18" charset="0"/>
                <a:cs typeface="Times New Roman" pitchFamily="18" charset="0"/>
              </a:rPr>
              <a:t>I diabetics require exogenous insulin </a:t>
            </a:r>
            <a:r>
              <a:rPr lang="en-US" sz="2400" b="1" dirty="0" smtClean="0">
                <a:latin typeface="Times New Roman" pitchFamily="18" charset="0"/>
                <a:cs typeface="Times New Roman" pitchFamily="18" charset="0"/>
              </a:rPr>
              <a:t>and </a:t>
            </a:r>
            <a:r>
              <a:rPr lang="en-US" sz="2400" b="1" dirty="0">
                <a:latin typeface="Times New Roman" pitchFamily="18" charset="0"/>
                <a:cs typeface="Times New Roman" pitchFamily="18" charset="0"/>
              </a:rPr>
              <a:t>characterized by hyperglycemia and life threatening ketoacidosis.</a:t>
            </a:r>
            <a:endParaRPr lang="en-US" sz="24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goal in administration exogenous insulin to control hyperglycemia, avoid ketoacidosis, and to avoid </a:t>
            </a:r>
            <a:r>
              <a:rPr lang="en-US" sz="2400" b="1" dirty="0" smtClean="0">
                <a:latin typeface="Times New Roman" pitchFamily="18" charset="0"/>
                <a:cs typeface="Times New Roman" pitchFamily="18" charset="0"/>
              </a:rPr>
              <a:t>long-term </a:t>
            </a:r>
            <a:r>
              <a:rPr lang="en-US" sz="2400" b="1" dirty="0">
                <a:latin typeface="Times New Roman" pitchFamily="18" charset="0"/>
                <a:cs typeface="Times New Roman" pitchFamily="18" charset="0"/>
              </a:rPr>
              <a:t>complications</a:t>
            </a:r>
            <a:r>
              <a:rPr lang="en-US" sz="2400" b="1"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Because insulin is a polypeptide, it is degraded in the GIT if taken orally. It therefore is generally administered by subcutaneous injection, or intravenously for regular insulin in emergency cases, insulin infusion is also contributed.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2562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pshop.eu/WebRoot/Store2/Shops/es148774/514F/38D2/5FA5/1453/74B2/0A0F/1115/C737/P1040329.png"/>
          <p:cNvPicPr>
            <a:picLocks noChangeAspect="1" noChangeArrowheads="1"/>
          </p:cNvPicPr>
          <p:nvPr/>
        </p:nvPicPr>
        <p:blipFill>
          <a:blip r:embed="rId2"/>
          <a:srcRect/>
          <a:stretch>
            <a:fillRect/>
          </a:stretch>
        </p:blipFill>
        <p:spPr bwMode="auto">
          <a:xfrm>
            <a:off x="0" y="1143000"/>
            <a:ext cx="9084731" cy="5110162"/>
          </a:xfrm>
          <a:prstGeom prst="rect">
            <a:avLst/>
          </a:prstGeom>
          <a:noFill/>
        </p:spPr>
      </p:pic>
      <p:sp>
        <p:nvSpPr>
          <p:cNvPr id="3" name="Rounded Rectangle 2"/>
          <p:cNvSpPr/>
          <p:nvPr/>
        </p:nvSpPr>
        <p:spPr>
          <a:xfrm>
            <a:off x="1295400" y="228600"/>
            <a:ext cx="6400800"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i="1" dirty="0" smtClean="0">
                <a:solidFill>
                  <a:schemeClr val="tx1"/>
                </a:solidFill>
                <a:latin typeface="Book Antiqua" pitchFamily="18" charset="0"/>
              </a:rPr>
              <a:t>S.A.I</a:t>
            </a:r>
            <a:endParaRPr lang="ar-IQ" sz="48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3.bp.blogspot.com/-Ib2Sh2n-mfY/UZOKxbfVdYI/AAAAAAAABZg/kRuvecrURtE/s1600/ActRapid+Penfill+INsulin+front+box.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SOLUBLE INSULI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نتيجة بحث الصور عن ‪SOLUBLE INSULIN‬‏"/>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50" name="Picture 6" descr="2194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نتيجة بحث الصور عن ‪SOLUBLE INSU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
            <a:ext cx="3962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77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657"/>
            <a:ext cx="8763000" cy="6247864"/>
          </a:xfrm>
          <a:prstGeom prst="rect">
            <a:avLst/>
          </a:prstGeom>
        </p:spPr>
        <p:txBody>
          <a:bodyPr wrap="square">
            <a:spAutoFit/>
          </a:bodyPr>
          <a:lstStyle/>
          <a:p>
            <a:pPr algn="ctr"/>
            <a:r>
              <a:rPr lang="en-US" sz="3600" b="1" u="sng" dirty="0">
                <a:solidFill>
                  <a:srgbClr val="FF0000"/>
                </a:solidFill>
                <a:latin typeface="Times New Roman" pitchFamily="18" charset="0"/>
                <a:cs typeface="Times New Roman" pitchFamily="18" charset="0"/>
              </a:rPr>
              <a:t>The rapid-acting human insulin </a:t>
            </a:r>
            <a:r>
              <a:rPr lang="en-US" sz="3600" b="1" u="sng" dirty="0" smtClean="0">
                <a:solidFill>
                  <a:srgbClr val="FF0000"/>
                </a:solidFill>
                <a:latin typeface="Times New Roman" pitchFamily="18" charset="0"/>
                <a:cs typeface="Times New Roman" pitchFamily="18" charset="0"/>
              </a:rPr>
              <a:t>analogues</a:t>
            </a:r>
            <a:endParaRPr lang="en-US" sz="2800" u="sng"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nsulin </a:t>
            </a:r>
            <a:r>
              <a:rPr lang="en-US" sz="2800" dirty="0" err="1" smtClean="0">
                <a:latin typeface="Times New Roman" pitchFamily="18" charset="0"/>
                <a:cs typeface="Times New Roman" pitchFamily="18" charset="0"/>
              </a:rPr>
              <a:t>aspart</a:t>
            </a:r>
            <a:r>
              <a:rPr lang="en-US" sz="2800" dirty="0" smtClean="0">
                <a:latin typeface="Times New Roman" pitchFamily="18" charset="0"/>
                <a:cs typeface="Times New Roman" pitchFamily="18" charset="0"/>
              </a:rPr>
              <a:t>, Insulin </a:t>
            </a:r>
            <a:r>
              <a:rPr lang="en-US" sz="2800" dirty="0" err="1">
                <a:latin typeface="Times New Roman" pitchFamily="18" charset="0"/>
                <a:cs typeface="Times New Roman" pitchFamily="18" charset="0"/>
              </a:rPr>
              <a:t>glulisine</a:t>
            </a:r>
            <a:r>
              <a:rPr lang="en-US" sz="2800" dirty="0">
                <a:latin typeface="Times New Roman" pitchFamily="18" charset="0"/>
                <a:cs typeface="Times New Roman" pitchFamily="18" charset="0"/>
              </a:rPr>
              <a:t>, and </a:t>
            </a:r>
            <a:r>
              <a:rPr lang="en-US" sz="2800" dirty="0" smtClean="0">
                <a:latin typeface="Times New Roman" pitchFamily="18" charset="0"/>
                <a:cs typeface="Times New Roman" pitchFamily="18" charset="0"/>
              </a:rPr>
              <a:t>Insulin </a:t>
            </a:r>
            <a:r>
              <a:rPr lang="en-US" sz="2800" dirty="0" err="1">
                <a:latin typeface="Times New Roman" pitchFamily="18" charset="0"/>
                <a:cs typeface="Times New Roman" pitchFamily="18" charset="0"/>
              </a:rPr>
              <a:t>lispro</a:t>
            </a:r>
            <a:r>
              <a:rPr lang="en-US" sz="2800" dirty="0">
                <a:latin typeface="Times New Roman" pitchFamily="18" charset="0"/>
                <a:cs typeface="Times New Roman" pitchFamily="18" charset="0"/>
              </a:rPr>
              <a:t> have </a:t>
            </a:r>
            <a:r>
              <a:rPr lang="en-US" sz="2800" b="1" u="sng" dirty="0">
                <a:latin typeface="Times New Roman" pitchFamily="18" charset="0"/>
                <a:cs typeface="Times New Roman" pitchFamily="18" charset="0"/>
              </a:rPr>
              <a:t>a faster onset </a:t>
            </a:r>
            <a:r>
              <a:rPr lang="en-US" sz="2800" b="1" u="sng" dirty="0" smtClean="0">
                <a:latin typeface="Times New Roman" pitchFamily="18" charset="0"/>
                <a:cs typeface="Times New Roman" pitchFamily="18" charset="0"/>
              </a:rPr>
              <a:t>and shorter </a:t>
            </a:r>
            <a:r>
              <a:rPr lang="en-US" sz="2800" b="1" u="sng" dirty="0">
                <a:latin typeface="Times New Roman" pitchFamily="18" charset="0"/>
                <a:cs typeface="Times New Roman" pitchFamily="18" charset="0"/>
              </a:rPr>
              <a:t>duration </a:t>
            </a:r>
            <a:r>
              <a:rPr lang="en-US" sz="2800" dirty="0">
                <a:latin typeface="Times New Roman" pitchFamily="18" charset="0"/>
                <a:cs typeface="Times New Roman" pitchFamily="18" charset="0"/>
              </a:rPr>
              <a:t>of action than soluble insulin; as a </a:t>
            </a:r>
            <a:r>
              <a:rPr lang="en-US" sz="2800" dirty="0" smtClean="0">
                <a:latin typeface="Times New Roman" pitchFamily="18" charset="0"/>
                <a:cs typeface="Times New Roman" pitchFamily="18" charset="0"/>
              </a:rPr>
              <a:t>result, compared </a:t>
            </a:r>
            <a:r>
              <a:rPr lang="en-US" sz="2800" dirty="0">
                <a:latin typeface="Times New Roman" pitchFamily="18" charset="0"/>
                <a:cs typeface="Times New Roman" pitchFamily="18" charset="0"/>
              </a:rPr>
              <a:t>to soluble insulin, </a:t>
            </a:r>
            <a:r>
              <a:rPr lang="en-US" sz="2800" b="1" dirty="0">
                <a:solidFill>
                  <a:srgbClr val="FF0000"/>
                </a:solidFill>
                <a:latin typeface="Times New Roman" pitchFamily="18" charset="0"/>
                <a:cs typeface="Times New Roman" pitchFamily="18" charset="0"/>
              </a:rPr>
              <a:t>fasting and </a:t>
            </a:r>
            <a:r>
              <a:rPr lang="en-US" sz="2800" b="1" dirty="0" smtClean="0">
                <a:solidFill>
                  <a:srgbClr val="FF0000"/>
                </a:solidFill>
                <a:latin typeface="Times New Roman" pitchFamily="18" charset="0"/>
                <a:cs typeface="Times New Roman" pitchFamily="18" charset="0"/>
              </a:rPr>
              <a:t>pre prandial blood glucose</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concentrations </a:t>
            </a:r>
            <a:r>
              <a:rPr lang="en-US" sz="2800" b="1" dirty="0">
                <a:solidFill>
                  <a:srgbClr val="FF0000"/>
                </a:solidFill>
                <a:latin typeface="Times New Roman" pitchFamily="18" charset="0"/>
                <a:cs typeface="Times New Roman" pitchFamily="18" charset="0"/>
              </a:rPr>
              <a:t>are a little higher, </a:t>
            </a:r>
            <a:r>
              <a:rPr lang="en-US" sz="2800" b="1" dirty="0" smtClean="0">
                <a:solidFill>
                  <a:srgbClr val="FF0000"/>
                </a:solidFill>
                <a:latin typeface="Times New Roman" pitchFamily="18" charset="0"/>
                <a:cs typeface="Times New Roman" pitchFamily="18" charset="0"/>
              </a:rPr>
              <a:t>postprandial blood-glucose </a:t>
            </a:r>
            <a:r>
              <a:rPr lang="en-US" sz="2800" b="1" dirty="0">
                <a:solidFill>
                  <a:srgbClr val="FF0000"/>
                </a:solidFill>
                <a:latin typeface="Times New Roman" pitchFamily="18" charset="0"/>
                <a:cs typeface="Times New Roman" pitchFamily="18" charset="0"/>
              </a:rPr>
              <a:t>concentration is a little lower, </a:t>
            </a:r>
            <a:r>
              <a:rPr lang="en-US" sz="2800" b="1" dirty="0" smtClean="0">
                <a:solidFill>
                  <a:srgbClr val="FF0000"/>
                </a:solidFill>
                <a:latin typeface="Times New Roman" pitchFamily="18" charset="0"/>
                <a:cs typeface="Times New Roman" pitchFamily="18" charset="0"/>
              </a:rPr>
              <a:t>and </a:t>
            </a:r>
            <a:r>
              <a:rPr lang="en-US" sz="2800" b="1" dirty="0" err="1" smtClean="0">
                <a:solidFill>
                  <a:srgbClr val="FF0000"/>
                </a:solidFill>
                <a:latin typeface="Times New Roman" pitchFamily="18" charset="0"/>
                <a:cs typeface="Times New Roman" pitchFamily="18" charset="0"/>
              </a:rPr>
              <a:t>hypoglycaemia</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occurs slightly less frequently. </a:t>
            </a:r>
            <a:endParaRPr lang="en-US" sz="2800" b="1" dirty="0" smtClean="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Subcutaneous injection </a:t>
            </a:r>
            <a:r>
              <a:rPr lang="en-US" sz="2800" dirty="0">
                <a:latin typeface="Times New Roman" pitchFamily="18" charset="0"/>
                <a:cs typeface="Times New Roman" pitchFamily="18" charset="0"/>
              </a:rPr>
              <a:t>of insulin analogues may be convenient for </a:t>
            </a:r>
            <a:r>
              <a:rPr lang="en-US" sz="2800" dirty="0" smtClean="0">
                <a:latin typeface="Times New Roman" pitchFamily="18" charset="0"/>
                <a:cs typeface="Times New Roman" pitchFamily="18" charset="0"/>
              </a:rPr>
              <a:t>those who </a:t>
            </a:r>
            <a:r>
              <a:rPr lang="en-US" sz="2800" dirty="0">
                <a:latin typeface="Times New Roman" pitchFamily="18" charset="0"/>
                <a:cs typeface="Times New Roman" pitchFamily="18" charset="0"/>
              </a:rPr>
              <a:t>wish to inject shortly before or, when </a:t>
            </a:r>
            <a:r>
              <a:rPr lang="en-US" sz="2800" dirty="0" smtClean="0">
                <a:latin typeface="Times New Roman" pitchFamily="18" charset="0"/>
                <a:cs typeface="Times New Roman" pitchFamily="18" charset="0"/>
              </a:rPr>
              <a:t>necessary, shortly </a:t>
            </a:r>
            <a:r>
              <a:rPr lang="en-US" sz="2800" dirty="0">
                <a:latin typeface="Times New Roman" pitchFamily="18" charset="0"/>
                <a:cs typeface="Times New Roman" pitchFamily="18" charset="0"/>
              </a:rPr>
              <a:t>after a meal. They can also help </a:t>
            </a:r>
            <a:r>
              <a:rPr lang="en-US" sz="2800" b="1" dirty="0">
                <a:solidFill>
                  <a:srgbClr val="FF0000"/>
                </a:solidFill>
                <a:latin typeface="Times New Roman" pitchFamily="18" charset="0"/>
                <a:cs typeface="Times New Roman" pitchFamily="18" charset="0"/>
              </a:rPr>
              <a:t>those susceptible </a:t>
            </a:r>
            <a:r>
              <a:rPr lang="en-US" sz="2800" b="1" dirty="0" smtClean="0">
                <a:solidFill>
                  <a:srgbClr val="FF0000"/>
                </a:solidFill>
                <a:latin typeface="Times New Roman" pitchFamily="18" charset="0"/>
                <a:cs typeface="Times New Roman" pitchFamily="18" charset="0"/>
              </a:rPr>
              <a:t>to </a:t>
            </a:r>
            <a:r>
              <a:rPr lang="en-US" sz="2800" b="1" dirty="0" err="1" smtClean="0">
                <a:solidFill>
                  <a:srgbClr val="FF0000"/>
                </a:solidFill>
                <a:latin typeface="Times New Roman" pitchFamily="18" charset="0"/>
                <a:cs typeface="Times New Roman" pitchFamily="18" charset="0"/>
              </a:rPr>
              <a:t>hypoglycaemia</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before lunch </a:t>
            </a:r>
            <a:r>
              <a:rPr lang="en-US" sz="2800" dirty="0">
                <a:latin typeface="Times New Roman" pitchFamily="18" charset="0"/>
                <a:cs typeface="Times New Roman" pitchFamily="18" charset="0"/>
              </a:rPr>
              <a:t>and those who </a:t>
            </a:r>
            <a:r>
              <a:rPr lang="en-US" sz="2800" b="1" dirty="0">
                <a:solidFill>
                  <a:srgbClr val="FF0000"/>
                </a:solidFill>
                <a:latin typeface="Times New Roman" pitchFamily="18" charset="0"/>
                <a:cs typeface="Times New Roman" pitchFamily="18" charset="0"/>
              </a:rPr>
              <a:t>eat late in </a:t>
            </a:r>
            <a:r>
              <a:rPr lang="en-US" sz="2800" b="1" dirty="0" smtClean="0">
                <a:solidFill>
                  <a:srgbClr val="FF0000"/>
                </a:solidFill>
                <a:latin typeface="Times New Roman" pitchFamily="18" charset="0"/>
                <a:cs typeface="Times New Roman" pitchFamily="18" charset="0"/>
              </a:rPr>
              <a:t>the evening </a:t>
            </a:r>
            <a:r>
              <a:rPr lang="en-US" sz="2800" b="1" dirty="0">
                <a:solidFill>
                  <a:srgbClr val="FF0000"/>
                </a:solidFill>
                <a:latin typeface="Times New Roman" pitchFamily="18" charset="0"/>
                <a:cs typeface="Times New Roman" pitchFamily="18" charset="0"/>
              </a:rPr>
              <a:t>and are prone to nocturnal </a:t>
            </a:r>
            <a:r>
              <a:rPr lang="en-US" sz="2800" b="1" dirty="0" err="1">
                <a:solidFill>
                  <a:srgbClr val="FF0000"/>
                </a:solidFill>
                <a:latin typeface="Times New Roman" pitchFamily="18" charset="0"/>
                <a:cs typeface="Times New Roman" pitchFamily="18" charset="0"/>
              </a:rPr>
              <a:t>hypoglycaemia</a:t>
            </a:r>
            <a:r>
              <a:rPr lang="en-US" sz="2800" dirty="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414750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696200" cy="609600"/>
          </a:xfrm>
        </p:spPr>
        <p:txBody>
          <a:bodyPr>
            <a:noAutofit/>
          </a:bodyPr>
          <a:lstStyle/>
          <a:p>
            <a:r>
              <a:rPr lang="en-US" sz="5400" dirty="0" smtClean="0">
                <a:latin typeface="Times New Roman" pitchFamily="18" charset="0"/>
                <a:cs typeface="Times New Roman" pitchFamily="18" charset="0"/>
              </a:rPr>
              <a:t>Insulin </a:t>
            </a:r>
            <a:r>
              <a:rPr lang="en-US" sz="5400" dirty="0" err="1" smtClean="0">
                <a:latin typeface="Times New Roman" pitchFamily="18" charset="0"/>
                <a:cs typeface="Times New Roman" pitchFamily="18" charset="0"/>
              </a:rPr>
              <a:t>aspart</a:t>
            </a:r>
            <a:endParaRPr lang="ar-IQ" sz="5400"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914400"/>
            <a:ext cx="7924800" cy="5486400"/>
          </a:xfrm>
        </p:spPr>
        <p:txBody>
          <a:bodyPr/>
          <a:lstStyle/>
          <a:p>
            <a:pPr algn="l"/>
            <a:r>
              <a:rPr lang="en-US" dirty="0">
                <a:solidFill>
                  <a:schemeClr val="tx1"/>
                </a:solidFill>
                <a:latin typeface="Times New Roman" pitchFamily="18" charset="0"/>
                <a:cs typeface="Times New Roman" pitchFamily="18" charset="0"/>
              </a:rPr>
              <a:t>They administered by subcutaneous infusion. Insulin </a:t>
            </a:r>
            <a:r>
              <a:rPr lang="en-US" dirty="0" err="1">
                <a:solidFill>
                  <a:schemeClr val="tx1"/>
                </a:solidFill>
                <a:latin typeface="Times New Roman" pitchFamily="18" charset="0"/>
                <a:cs typeface="Times New Roman" pitchFamily="18" charset="0"/>
              </a:rPr>
              <a:t>aspart</a:t>
            </a:r>
            <a:r>
              <a:rPr lang="en-US" dirty="0">
                <a:solidFill>
                  <a:schemeClr val="tx1"/>
                </a:solidFill>
                <a:latin typeface="Times New Roman" pitchFamily="18" charset="0"/>
                <a:cs typeface="Times New Roman" pitchFamily="18" charset="0"/>
              </a:rPr>
              <a:t> and insulin </a:t>
            </a:r>
            <a:r>
              <a:rPr lang="en-US" dirty="0" err="1">
                <a:solidFill>
                  <a:schemeClr val="tx1"/>
                </a:solidFill>
                <a:latin typeface="Times New Roman" pitchFamily="18" charset="0"/>
                <a:cs typeface="Times New Roman" pitchFamily="18" charset="0"/>
              </a:rPr>
              <a:t>lispro</a:t>
            </a:r>
            <a:r>
              <a:rPr lang="en-US" dirty="0">
                <a:solidFill>
                  <a:schemeClr val="tx1"/>
                </a:solidFill>
                <a:latin typeface="Times New Roman" pitchFamily="18" charset="0"/>
                <a:cs typeface="Times New Roman" pitchFamily="18" charset="0"/>
              </a:rPr>
              <a:t> can be administered intravenously and can be used as alternatives to soluble insulin for diabetic emergencies and at the time of surgery.</a:t>
            </a:r>
            <a:endParaRPr lang="ar-IQ" dirty="0">
              <a:solidFill>
                <a:schemeClr val="tx1"/>
              </a:solidFill>
              <a:latin typeface="Times New Roman" pitchFamily="18" charset="0"/>
              <a:cs typeface="Times New Roman" pitchFamily="18" charset="0"/>
            </a:endParaRPr>
          </a:p>
          <a:p>
            <a:endParaRPr lang="ar-IQ" dirty="0"/>
          </a:p>
        </p:txBody>
      </p:sp>
      <p:pic>
        <p:nvPicPr>
          <p:cNvPr id="4" name="Picture 6" descr="http://www.apotheekleenesonne.be/UserFiles/Uploads/images/Products/1576065.jpg"/>
          <p:cNvPicPr>
            <a:picLocks noChangeAspect="1" noChangeArrowheads="1"/>
          </p:cNvPicPr>
          <p:nvPr/>
        </p:nvPicPr>
        <p:blipFill>
          <a:blip r:embed="rId2"/>
          <a:srcRect/>
          <a:stretch>
            <a:fillRect/>
          </a:stretch>
        </p:blipFill>
        <p:spPr bwMode="auto">
          <a:xfrm>
            <a:off x="304800" y="3592461"/>
            <a:ext cx="3048000" cy="2819400"/>
          </a:xfrm>
          <a:prstGeom prst="rect">
            <a:avLst/>
          </a:prstGeom>
          <a:noFill/>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389235"/>
            <a:ext cx="3518974" cy="322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32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Insulin </a:t>
            </a:r>
            <a:r>
              <a:rPr lang="en-US" dirty="0" err="1" smtClean="0">
                <a:latin typeface="Times New Roman" pitchFamily="18" charset="0"/>
                <a:cs typeface="Times New Roman" pitchFamily="18" charset="0"/>
              </a:rPr>
              <a:t>glulisine</a:t>
            </a:r>
            <a:endParaRPr lang="ar-IQ" dirty="0">
              <a:latin typeface="Times New Roman" pitchFamily="18" charset="0"/>
              <a:cs typeface="Times New Roman" pitchFamily="18" charset="0"/>
            </a:endParaRPr>
          </a:p>
        </p:txBody>
      </p:sp>
      <p:pic>
        <p:nvPicPr>
          <p:cNvPr id="2050" name="Picture 2" descr="C:\Users\Al-Ra'y\Desktop\apidra-insulin-insulin-glulisine-100-u-ave-000882500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546" y="1447800"/>
            <a:ext cx="6576054" cy="39856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l-Ra'y\Desktop\apid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665106"/>
            <a:ext cx="42005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0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8153400" cy="838199"/>
          </a:xfrm>
        </p:spPr>
        <p:txBody>
          <a:bodyPr/>
          <a:lstStyle/>
          <a:p>
            <a:r>
              <a:rPr lang="en-US" dirty="0" smtClean="0">
                <a:latin typeface="Times New Roman" pitchFamily="18" charset="0"/>
                <a:cs typeface="Times New Roman" pitchFamily="18" charset="0"/>
              </a:rPr>
              <a:t>Insulin </a:t>
            </a:r>
            <a:r>
              <a:rPr lang="en-US" dirty="0" err="1" smtClean="0">
                <a:latin typeface="Times New Roman" pitchFamily="18" charset="0"/>
                <a:cs typeface="Times New Roman" pitchFamily="18" charset="0"/>
              </a:rPr>
              <a:t>lispro</a:t>
            </a:r>
            <a:endParaRPr lang="ar-IQ"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914400"/>
            <a:ext cx="8686800" cy="5695950"/>
          </a:xfrm>
        </p:spPr>
        <p:txBody>
          <a:bodyPr/>
          <a:lstStyle/>
          <a:p>
            <a:endParaRPr lang="ar-IQ" dirty="0"/>
          </a:p>
        </p:txBody>
      </p:sp>
      <p:pic>
        <p:nvPicPr>
          <p:cNvPr id="4" name="Picture 2" descr="http://2.bp.blogspot.com/-pHjUlScpC0s/TkkuCQ8EAJI/AAAAAAAABB4/jHMWOoVLfEA/s1600/LLY75100.JPG"/>
          <p:cNvPicPr>
            <a:picLocks noChangeAspect="1" noChangeArrowheads="1"/>
          </p:cNvPicPr>
          <p:nvPr/>
        </p:nvPicPr>
        <p:blipFill>
          <a:blip r:embed="rId2"/>
          <a:srcRect/>
          <a:stretch>
            <a:fillRect/>
          </a:stretch>
        </p:blipFill>
        <p:spPr bwMode="auto">
          <a:xfrm>
            <a:off x="2971800" y="990600"/>
            <a:ext cx="5867400" cy="5562600"/>
          </a:xfrm>
          <a:prstGeom prst="rect">
            <a:avLst/>
          </a:prstGeom>
          <a:noFill/>
        </p:spPr>
      </p:pic>
      <p:pic>
        <p:nvPicPr>
          <p:cNvPr id="5" name="Picture 4" descr="http://www.drug3k.com/img4/humalog_12014_9_(big)_.jpeg"/>
          <p:cNvPicPr>
            <a:picLocks noChangeAspect="1" noChangeArrowheads="1"/>
          </p:cNvPicPr>
          <p:nvPr/>
        </p:nvPicPr>
        <p:blipFill>
          <a:blip r:embed="rId3"/>
          <a:srcRect/>
          <a:stretch>
            <a:fillRect/>
          </a:stretch>
        </p:blipFill>
        <p:spPr bwMode="auto">
          <a:xfrm>
            <a:off x="457200" y="2381250"/>
            <a:ext cx="2324100" cy="3124200"/>
          </a:xfrm>
          <a:prstGeom prst="rect">
            <a:avLst/>
          </a:prstGeom>
          <a:noFill/>
        </p:spPr>
      </p:pic>
    </p:spTree>
    <p:extLst>
      <p:ext uri="{BB962C8B-B14F-4D97-AF65-F5344CB8AC3E}">
        <p14:creationId xmlns:p14="http://schemas.microsoft.com/office/powerpoint/2010/main" val="4202207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harm.kku.ac.th/thaiv/depart/clinic/DispensingPharmacy/endocrine/images/endocrine/insulatard%2030%20HM%2010%20ML.JPG"/>
          <p:cNvPicPr>
            <a:picLocks noChangeAspect="1" noChangeArrowheads="1"/>
          </p:cNvPicPr>
          <p:nvPr/>
        </p:nvPicPr>
        <p:blipFill>
          <a:blip r:embed="rId2"/>
          <a:srcRect/>
          <a:stretch>
            <a:fillRect/>
          </a:stretch>
        </p:blipFill>
        <p:spPr bwMode="auto">
          <a:xfrm>
            <a:off x="381000" y="3048000"/>
            <a:ext cx="4521200" cy="3634442"/>
          </a:xfrm>
          <a:prstGeom prst="rect">
            <a:avLst/>
          </a:prstGeom>
          <a:noFill/>
        </p:spPr>
      </p:pic>
      <p:sp>
        <p:nvSpPr>
          <p:cNvPr id="4" name="Rounded Rectangle 3"/>
          <p:cNvSpPr/>
          <p:nvPr/>
        </p:nvSpPr>
        <p:spPr>
          <a:xfrm>
            <a:off x="381000" y="381000"/>
            <a:ext cx="8229600"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6000" b="1" dirty="0" smtClean="0">
                <a:solidFill>
                  <a:schemeClr val="tx1"/>
                </a:solidFill>
                <a:latin typeface="Times New Roman" pitchFamily="18" charset="0"/>
                <a:cs typeface="Times New Roman" pitchFamily="18" charset="0"/>
              </a:rPr>
              <a:t>I.A.I[neutral </a:t>
            </a:r>
            <a:r>
              <a:rPr lang="en-US" sz="6000" b="1" dirty="0" err="1" smtClean="0">
                <a:solidFill>
                  <a:schemeClr val="tx1"/>
                </a:solidFill>
                <a:latin typeface="Times New Roman" pitchFamily="18" charset="0"/>
                <a:cs typeface="Times New Roman" pitchFamily="18" charset="0"/>
              </a:rPr>
              <a:t>protamin</a:t>
            </a:r>
            <a:r>
              <a:rPr lang="en-US" sz="6000" b="1" dirty="0" smtClean="0">
                <a:solidFill>
                  <a:schemeClr val="tx1"/>
                </a:solidFill>
                <a:latin typeface="Times New Roman" pitchFamily="18" charset="0"/>
                <a:cs typeface="Times New Roman" pitchFamily="18" charset="0"/>
              </a:rPr>
              <a:t> </a:t>
            </a:r>
            <a:r>
              <a:rPr lang="en-US" sz="6000" b="1" dirty="0" err="1" smtClean="0">
                <a:solidFill>
                  <a:schemeClr val="tx1"/>
                </a:solidFill>
                <a:latin typeface="Times New Roman" pitchFamily="18" charset="0"/>
                <a:cs typeface="Times New Roman" pitchFamily="18" charset="0"/>
              </a:rPr>
              <a:t>hygydron</a:t>
            </a:r>
            <a:r>
              <a:rPr lang="en-US" sz="6000" b="1" dirty="0" smtClean="0">
                <a:solidFill>
                  <a:schemeClr val="tx1"/>
                </a:solidFill>
                <a:latin typeface="Times New Roman" pitchFamily="18" charset="0"/>
                <a:cs typeface="Times New Roman" pitchFamily="18" charset="0"/>
              </a:rPr>
              <a:t>] NPH</a:t>
            </a:r>
          </a:p>
          <a:p>
            <a:endParaRPr lang="ar-IQ" sz="3200" b="1" dirty="0">
              <a:solidFill>
                <a:schemeClr val="tx1"/>
              </a:solidFill>
              <a:latin typeface="Times New Roman" pitchFamily="18" charset="0"/>
              <a:cs typeface="Times New Roman" pitchFamily="18" charset="0"/>
            </a:endParaRPr>
          </a:p>
        </p:txBody>
      </p:sp>
      <p:sp>
        <p:nvSpPr>
          <p:cNvPr id="2" name="Rectangle 1"/>
          <p:cNvSpPr/>
          <p:nvPr/>
        </p:nvSpPr>
        <p:spPr>
          <a:xfrm>
            <a:off x="4902200" y="4743450"/>
            <a:ext cx="4241800" cy="1938992"/>
          </a:xfrm>
          <a:prstGeom prst="rect">
            <a:avLst/>
          </a:prstGeom>
          <a:solidFill>
            <a:schemeClr val="accent5">
              <a:lumMod val="20000"/>
              <a:lumOff val="80000"/>
            </a:schemeClr>
          </a:solidFill>
        </p:spPr>
        <p:txBody>
          <a:bodyPr wrap="square">
            <a:spAutoFit/>
          </a:bodyPr>
          <a:lstStyle/>
          <a:p>
            <a:r>
              <a:rPr lang="en-US" sz="2400" dirty="0" smtClean="0">
                <a:latin typeface="Times New Roman" pitchFamily="18" charset="0"/>
                <a:cs typeface="Times New Roman" pitchFamily="18" charset="0"/>
              </a:rPr>
              <a:t>Sterile buffered </a:t>
            </a:r>
            <a:r>
              <a:rPr lang="en-US" sz="2400" dirty="0">
                <a:latin typeface="Times New Roman" pitchFamily="18" charset="0"/>
                <a:cs typeface="Times New Roman" pitchFamily="18" charset="0"/>
              </a:rPr>
              <a:t>suspension of either porcine or human insulin</a:t>
            </a:r>
          </a:p>
          <a:p>
            <a:r>
              <a:rPr lang="en-US" sz="2400" dirty="0" err="1">
                <a:latin typeface="Times New Roman" pitchFamily="18" charset="0"/>
                <a:cs typeface="Times New Roman" pitchFamily="18" charset="0"/>
              </a:rPr>
              <a:t>complexed</a:t>
            </a:r>
            <a:r>
              <a:rPr lang="en-US" sz="2400" dirty="0">
                <a:latin typeface="Times New Roman" pitchFamily="18" charset="0"/>
                <a:cs typeface="Times New Roman" pitchFamily="18" charset="0"/>
              </a:rPr>
              <a:t> with protamine sulfate (or another suitable</a:t>
            </a:r>
          </a:p>
          <a:p>
            <a:r>
              <a:rPr lang="en-US" sz="2400" dirty="0">
                <a:latin typeface="Times New Roman" pitchFamily="18" charset="0"/>
                <a:cs typeface="Times New Roman" pitchFamily="18" charset="0"/>
              </a:rPr>
              <a:t>protamine)</a:t>
            </a:r>
            <a:endParaRPr lang="ar-IQ" sz="2400" dirty="0">
              <a:latin typeface="Times New Roman" pitchFamily="18" charset="0"/>
              <a:cs typeface="Times New Roman" pitchFamily="18" charset="0"/>
            </a:endParaRPr>
          </a:p>
        </p:txBody>
      </p:sp>
      <p:pic>
        <p:nvPicPr>
          <p:cNvPr id="6" name="Picture 4" descr="http://img.alibaba.com/photo/106431061/Insulatard_100_IU_ml_5_X_3_ml.jpg"/>
          <p:cNvPicPr>
            <a:picLocks noChangeAspect="1" noChangeArrowheads="1"/>
          </p:cNvPicPr>
          <p:nvPr/>
        </p:nvPicPr>
        <p:blipFill>
          <a:blip r:embed="rId3"/>
          <a:srcRect/>
          <a:stretch>
            <a:fillRect/>
          </a:stretch>
        </p:blipFill>
        <p:spPr bwMode="auto">
          <a:xfrm>
            <a:off x="4902200" y="2743200"/>
            <a:ext cx="4089400" cy="20002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1.bp.blogspot.com/-ZBE9kzJSzd4/UPfkQbtdy7I/AAAAAAAAd60/thqwJd4rhog/s400/mixtard+30+HM.JPG"/>
          <p:cNvPicPr>
            <a:picLocks noChangeAspect="1" noChangeArrowheads="1"/>
          </p:cNvPicPr>
          <p:nvPr/>
        </p:nvPicPr>
        <p:blipFill>
          <a:blip r:embed="rId2"/>
          <a:srcRect/>
          <a:stretch>
            <a:fillRect/>
          </a:stretch>
        </p:blipFill>
        <p:spPr bwMode="auto">
          <a:xfrm>
            <a:off x="0" y="0"/>
            <a:ext cx="9144000" cy="5410200"/>
          </a:xfrm>
          <a:prstGeom prst="rect">
            <a:avLst/>
          </a:prstGeom>
          <a:noFill/>
        </p:spPr>
      </p:pic>
      <p:pic>
        <p:nvPicPr>
          <p:cNvPr id="4" name="Picture 2" descr="http://www.mims.com/resources/drugs/Singapore/pic/Mixtard%2030%20penfill363b7150-07e8-4260-a261-9faa0140d9d3.GIF"/>
          <p:cNvPicPr>
            <a:picLocks noChangeAspect="1" noChangeArrowheads="1"/>
          </p:cNvPicPr>
          <p:nvPr/>
        </p:nvPicPr>
        <p:blipFill>
          <a:blip r:embed="rId3"/>
          <a:srcRect/>
          <a:stretch>
            <a:fillRect/>
          </a:stretch>
        </p:blipFill>
        <p:spPr bwMode="auto">
          <a:xfrm>
            <a:off x="838200" y="5410200"/>
            <a:ext cx="7924800" cy="1447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8077200" cy="838199"/>
          </a:xfrm>
        </p:spPr>
        <p:txBody>
          <a:bodyPr/>
          <a:lstStyle/>
          <a:p>
            <a:r>
              <a:rPr lang="en-US" b="1" dirty="0">
                <a:latin typeface="Times New Roman" pitchFamily="18" charset="0"/>
                <a:cs typeface="Times New Roman" pitchFamily="18" charset="0"/>
              </a:rPr>
              <a:t>Biphasic insulin </a:t>
            </a:r>
            <a:r>
              <a:rPr lang="en-US" b="1" dirty="0" err="1">
                <a:latin typeface="Times New Roman" pitchFamily="18" charset="0"/>
                <a:cs typeface="Times New Roman" pitchFamily="18" charset="0"/>
              </a:rPr>
              <a:t>aspart</a:t>
            </a:r>
            <a:endParaRPr lang="ar-IQ" b="1"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600200"/>
            <a:ext cx="8534400" cy="4876800"/>
          </a:xfrm>
        </p:spPr>
        <p:txBody>
          <a:bodyPr/>
          <a:lstStyle/>
          <a:p>
            <a:endParaRPr lang="ar-IQ" dirty="0"/>
          </a:p>
        </p:txBody>
      </p:sp>
      <p:pic>
        <p:nvPicPr>
          <p:cNvPr id="4" name="Picture 4" descr="http://www.expressbuypharma.com/img/uploads/10900-novomix-30.jpg"/>
          <p:cNvPicPr>
            <a:picLocks noChangeAspect="1" noChangeArrowheads="1"/>
          </p:cNvPicPr>
          <p:nvPr/>
        </p:nvPicPr>
        <p:blipFill>
          <a:blip r:embed="rId2"/>
          <a:srcRect/>
          <a:stretch>
            <a:fillRect/>
          </a:stretch>
        </p:blipFill>
        <p:spPr bwMode="auto">
          <a:xfrm>
            <a:off x="457200" y="1219200"/>
            <a:ext cx="8229600" cy="3581400"/>
          </a:xfrm>
          <a:prstGeom prst="rect">
            <a:avLst/>
          </a:prstGeom>
          <a:noFill/>
        </p:spPr>
      </p:pic>
      <p:pic>
        <p:nvPicPr>
          <p:cNvPr id="5" name="Picture 6" descr="https://www.mims.com/resources/drugs/Malaysia/pic/NovoMix%2030%20FlexPen9e7acd8e-252f-4438-976b-9faa0009ab56.GIF"/>
          <p:cNvPicPr>
            <a:picLocks noChangeAspect="1" noChangeArrowheads="1"/>
          </p:cNvPicPr>
          <p:nvPr/>
        </p:nvPicPr>
        <p:blipFill>
          <a:blip r:embed="rId3"/>
          <a:srcRect/>
          <a:stretch>
            <a:fillRect/>
          </a:stretch>
        </p:blipFill>
        <p:spPr bwMode="auto">
          <a:xfrm>
            <a:off x="282835" y="5181600"/>
            <a:ext cx="8861165" cy="1154739"/>
          </a:xfrm>
          <a:prstGeom prst="rect">
            <a:avLst/>
          </a:prstGeom>
          <a:noFill/>
        </p:spPr>
      </p:pic>
    </p:spTree>
    <p:extLst>
      <p:ext uri="{BB962C8B-B14F-4D97-AF65-F5344CB8AC3E}">
        <p14:creationId xmlns:p14="http://schemas.microsoft.com/office/powerpoint/2010/main" val="4182411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251723" cy="377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362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www.pharma-agora.com/upload/urun/8839020-img_3344.jpg"/>
          <p:cNvPicPr>
            <a:picLocks noChangeAspect="1" noChangeArrowheads="1"/>
          </p:cNvPicPr>
          <p:nvPr/>
        </p:nvPicPr>
        <p:blipFill>
          <a:blip r:embed="rId2" cstate="print"/>
          <a:srcRect/>
          <a:stretch>
            <a:fillRect/>
          </a:stretch>
        </p:blipFill>
        <p:spPr bwMode="auto">
          <a:xfrm>
            <a:off x="4572000" y="1028700"/>
            <a:ext cx="4572000" cy="5448299"/>
          </a:xfrm>
          <a:prstGeom prst="rect">
            <a:avLst/>
          </a:prstGeom>
          <a:noFill/>
        </p:spPr>
      </p:pic>
      <p:pic>
        <p:nvPicPr>
          <p:cNvPr id="23560" name="Picture 8" descr="http://www.pharma-agora.com/upload/urun/8377676-img_3406.jpg"/>
          <p:cNvPicPr>
            <a:picLocks noChangeAspect="1" noChangeArrowheads="1"/>
          </p:cNvPicPr>
          <p:nvPr/>
        </p:nvPicPr>
        <p:blipFill>
          <a:blip r:embed="rId3" cstate="print"/>
          <a:srcRect/>
          <a:stretch>
            <a:fillRect/>
          </a:stretch>
        </p:blipFill>
        <p:spPr bwMode="auto">
          <a:xfrm>
            <a:off x="381000" y="1028700"/>
            <a:ext cx="4191000" cy="5448300"/>
          </a:xfrm>
          <a:prstGeom prst="rect">
            <a:avLst/>
          </a:prstGeom>
          <a:noFill/>
        </p:spPr>
      </p:pic>
      <p:sp>
        <p:nvSpPr>
          <p:cNvPr id="2" name="Rectangle 1"/>
          <p:cNvSpPr/>
          <p:nvPr/>
        </p:nvSpPr>
        <p:spPr>
          <a:xfrm>
            <a:off x="381000" y="228600"/>
            <a:ext cx="8686800" cy="769441"/>
          </a:xfrm>
          <a:prstGeom prst="rect">
            <a:avLst/>
          </a:prstGeom>
        </p:spPr>
        <p:txBody>
          <a:bodyPr wrap="square">
            <a:spAutoFit/>
          </a:bodyPr>
          <a:lstStyle/>
          <a:p>
            <a:pPr algn="ctr"/>
            <a:r>
              <a:rPr lang="en-US" sz="4400" b="1" dirty="0">
                <a:latin typeface="Times New Roman" pitchFamily="18" charset="0"/>
                <a:cs typeface="Times New Roman" pitchFamily="18" charset="0"/>
              </a:rPr>
              <a:t>Biphasic </a:t>
            </a:r>
            <a:r>
              <a:rPr lang="en-US" sz="4400" b="1" dirty="0" smtClean="0">
                <a:latin typeface="Times New Roman" pitchFamily="18" charset="0"/>
                <a:cs typeface="Times New Roman" pitchFamily="18" charset="0"/>
              </a:rPr>
              <a:t>insulin </a:t>
            </a:r>
            <a:r>
              <a:rPr lang="en-US" sz="4400" b="1" dirty="0" err="1" smtClean="0">
                <a:latin typeface="Times New Roman" pitchFamily="18" charset="0"/>
                <a:cs typeface="Times New Roman" pitchFamily="18" charset="0"/>
              </a:rPr>
              <a:t>lispro</a:t>
            </a:r>
            <a:endParaRPr lang="ar-IQ" sz="44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oyolauniversity.adam.com/graphics/thomson/t106412c.jpg"/>
          <p:cNvPicPr>
            <a:picLocks noChangeAspect="1" noChangeArrowheads="1"/>
          </p:cNvPicPr>
          <p:nvPr/>
        </p:nvPicPr>
        <p:blipFill>
          <a:blip r:embed="rId2"/>
          <a:srcRect/>
          <a:stretch>
            <a:fillRect/>
          </a:stretch>
        </p:blipFill>
        <p:spPr bwMode="auto">
          <a:xfrm>
            <a:off x="2286000" y="1"/>
            <a:ext cx="4566704" cy="68579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28900" y="685800"/>
            <a:ext cx="44577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rPr>
              <a:t>L.A.I</a:t>
            </a:r>
            <a:endParaRPr lang="ar-IQ" sz="6000" b="1" dirty="0">
              <a:solidFill>
                <a:schemeClr val="tx1"/>
              </a:solidFill>
            </a:endParaRPr>
          </a:p>
        </p:txBody>
      </p:sp>
      <p:pic>
        <p:nvPicPr>
          <p:cNvPr id="1027" name="Picture 3" descr="C:\Users\Al-Ra'y\Desktop\imag levem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25386"/>
            <a:ext cx="4953000" cy="3151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Ra'y\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89500"/>
            <a:ext cx="4800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42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Ra'y\Desktop\gg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4958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981" y="388937"/>
            <a:ext cx="3657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981" y="3429000"/>
            <a:ext cx="351011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879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12845"/>
            <a:ext cx="8839200" cy="6063198"/>
          </a:xfrm>
          <a:prstGeom prst="rect">
            <a:avLst/>
          </a:prstGeom>
        </p:spPr>
        <p:txBody>
          <a:bodyPr wrap="square">
            <a:spAutoFit/>
          </a:bodyPr>
          <a:lstStyle/>
          <a:p>
            <a:endParaRPr lang="en-US" sz="24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Insulin </a:t>
            </a:r>
            <a:r>
              <a:rPr lang="en-US" sz="2800" dirty="0" err="1">
                <a:latin typeface="Times New Roman" pitchFamily="18" charset="0"/>
                <a:cs typeface="Times New Roman" pitchFamily="18" charset="0"/>
              </a:rPr>
              <a:t>glargine</a:t>
            </a:r>
            <a:r>
              <a:rPr lang="en-US" sz="2800" dirty="0">
                <a:latin typeface="Times New Roman" pitchFamily="18" charset="0"/>
                <a:cs typeface="Times New Roman" pitchFamily="18" charset="0"/>
              </a:rPr>
              <a:t> is accepted for restricted use</a:t>
            </a:r>
          </a:p>
          <a:p>
            <a:r>
              <a:rPr lang="en-US" sz="2800" dirty="0">
                <a:latin typeface="Times New Roman" pitchFamily="18" charset="0"/>
                <a:cs typeface="Times New Roman" pitchFamily="18" charset="0"/>
              </a:rPr>
              <a:t>within NHS </a:t>
            </a:r>
            <a:r>
              <a:rPr lang="en-US" sz="2800" dirty="0" smtClean="0">
                <a:latin typeface="Times New Roman" pitchFamily="18" charset="0"/>
                <a:cs typeface="Times New Roman" pitchFamily="18" charset="0"/>
              </a:rPr>
              <a:t>Scotland</a:t>
            </a:r>
          </a:p>
          <a:p>
            <a:pPr marL="342900" indent="-342900">
              <a:buFont typeface="Wingdings" pitchFamily="2" charset="2"/>
              <a:buChar char="v"/>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the treatment of type 1 diabetes: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those who are at risk of or experience </a:t>
            </a:r>
            <a:r>
              <a:rPr lang="en-US" sz="2800" dirty="0" smtClean="0">
                <a:latin typeface="Times New Roman" pitchFamily="18" charset="0"/>
                <a:cs typeface="Times New Roman" pitchFamily="18" charset="0"/>
              </a:rPr>
              <a:t>unacceptable frequency  or </a:t>
            </a:r>
            <a:r>
              <a:rPr lang="en-US" sz="2800" dirty="0">
                <a:latin typeface="Times New Roman" pitchFamily="18" charset="0"/>
                <a:cs typeface="Times New Roman" pitchFamily="18" charset="0"/>
              </a:rPr>
              <a:t>severity of nocturnal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on attempting </a:t>
            </a:r>
            <a:r>
              <a:rPr lang="en-US" sz="2800" dirty="0">
                <a:latin typeface="Times New Roman" pitchFamily="18" charset="0"/>
                <a:cs typeface="Times New Roman" pitchFamily="18" charset="0"/>
              </a:rPr>
              <a:t>to achieve better </a:t>
            </a:r>
            <a:r>
              <a:rPr lang="en-US" sz="2800" dirty="0" err="1">
                <a:latin typeface="Times New Roman" pitchFamily="18" charset="0"/>
                <a:cs typeface="Times New Roman" pitchFamily="18" charset="0"/>
              </a:rPr>
              <a:t>hypoglycaemic</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control during </a:t>
            </a:r>
            <a:r>
              <a:rPr lang="en-US" sz="2800" dirty="0">
                <a:latin typeface="Times New Roman" pitchFamily="18" charset="0"/>
                <a:cs typeface="Times New Roman" pitchFamily="18" charset="0"/>
              </a:rPr>
              <a:t>treatment with other </a:t>
            </a:r>
            <a:r>
              <a:rPr lang="en-US" sz="2800" dirty="0" err="1">
                <a:latin typeface="Times New Roman" pitchFamily="18" charset="0"/>
                <a:cs typeface="Times New Roman" pitchFamily="18" charset="0"/>
              </a:rPr>
              <a:t>insulins</a:t>
            </a:r>
            <a:endParaRPr lang="en-US" sz="2800" dirty="0">
              <a:latin typeface="Times New Roman" pitchFamily="18" charset="0"/>
              <a:cs typeface="Times New Roman" pitchFamily="18" charset="0"/>
            </a:endParaRPr>
          </a:p>
          <a:p>
            <a:pPr marL="342900" indent="-342900">
              <a:buFont typeface="Wingdings" pitchFamily="2" charset="2"/>
              <a:buChar char="v"/>
            </a:pPr>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a once daily insulin therapy for patients who require</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carer</a:t>
            </a:r>
            <a:r>
              <a:rPr lang="en-US" sz="2800" dirty="0">
                <a:latin typeface="Times New Roman" pitchFamily="18" charset="0"/>
                <a:cs typeface="Times New Roman" pitchFamily="18" charset="0"/>
              </a:rPr>
              <a:t> to administer their insulin</a:t>
            </a:r>
          </a:p>
          <a:p>
            <a:pPr marL="342900" indent="-342900">
              <a:buFont typeface="Wingdings" pitchFamily="2" charset="2"/>
              <a:buChar char="v"/>
            </a:pPr>
            <a:r>
              <a:rPr lang="en-US" sz="2800" dirty="0">
                <a:latin typeface="Times New Roman" pitchFamily="18" charset="0"/>
                <a:cs typeface="Times New Roman" pitchFamily="18" charset="0"/>
              </a:rPr>
              <a:t>It is not recommended for routine use in patients with</a:t>
            </a:r>
          </a:p>
          <a:p>
            <a:r>
              <a:rPr lang="en-US" sz="2800" dirty="0">
                <a:latin typeface="Times New Roman" pitchFamily="18" charset="0"/>
                <a:cs typeface="Times New Roman" pitchFamily="18" charset="0"/>
              </a:rPr>
              <a:t>type 2 diabetes unless they suffer from recurrent </a:t>
            </a:r>
            <a:r>
              <a:rPr lang="en-US" sz="2800" dirty="0" smtClean="0">
                <a:latin typeface="Times New Roman" pitchFamily="18" charset="0"/>
                <a:cs typeface="Times New Roman" pitchFamily="18" charset="0"/>
              </a:rPr>
              <a:t>episodes of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or require assistance with their </a:t>
            </a:r>
            <a:r>
              <a:rPr lang="en-US" sz="2800" dirty="0" smtClean="0">
                <a:latin typeface="Times New Roman" pitchFamily="18" charset="0"/>
                <a:cs typeface="Times New Roman" pitchFamily="18" charset="0"/>
              </a:rPr>
              <a:t>insulin injections</a:t>
            </a:r>
            <a:r>
              <a:rPr lang="en-US" sz="2800" dirty="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4068417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01000" cy="1600438"/>
          </a:xfrm>
          <a:prstGeom prst="rect">
            <a:avLst/>
          </a:prstGeom>
        </p:spPr>
        <p:txBody>
          <a:bodyPr wrap="square">
            <a:spAutoFit/>
          </a:bodyPr>
          <a:lstStyle/>
          <a:p>
            <a:pPr algn="ctr" rtl="1">
              <a:spcAft>
                <a:spcPts val="0"/>
              </a:spcAft>
            </a:pPr>
            <a:r>
              <a:rPr lang="en-US" sz="4000" b="1" dirty="0">
                <a:latin typeface="Times New Roman" pitchFamily="18" charset="0"/>
                <a:cs typeface="Times New Roman" pitchFamily="18" charset="0"/>
              </a:rPr>
              <a:t>insulin zinc </a:t>
            </a:r>
            <a:r>
              <a:rPr lang="en-US" sz="4000" b="1" dirty="0" err="1">
                <a:latin typeface="Times New Roman" pitchFamily="18" charset="0"/>
                <a:cs typeface="Times New Roman" pitchFamily="18" charset="0"/>
              </a:rPr>
              <a:t>susp</a:t>
            </a:r>
            <a:r>
              <a:rPr lang="en-US" sz="4000" b="1" dirty="0">
                <a:latin typeface="Times New Roman" pitchFamily="18" charset="0"/>
                <a:cs typeface="Times New Roman" pitchFamily="18" charset="0"/>
              </a:rPr>
              <a:t>., protamine zinc </a:t>
            </a:r>
            <a:r>
              <a:rPr lang="en-US" sz="4000" b="1" dirty="0" err="1">
                <a:latin typeface="Times New Roman" pitchFamily="18" charset="0"/>
                <a:cs typeface="Times New Roman" pitchFamily="18" charset="0"/>
              </a:rPr>
              <a:t>susp</a:t>
            </a:r>
            <a:endParaRPr lang="ar-IQ" sz="4000" b="1" dirty="0">
              <a:latin typeface="Times New Roman" pitchFamily="18" charset="0"/>
              <a:cs typeface="Times New Roman" pitchFamily="18" charset="0"/>
            </a:endParaRPr>
          </a:p>
          <a:p>
            <a:pPr algn="ctr" rtl="1">
              <a:spcAft>
                <a:spcPts val="0"/>
              </a:spcAft>
            </a:pPr>
            <a:endParaRPr lang="ar-IQ" dirty="0">
              <a:latin typeface="Times New Roman" pitchFamily="18" charset="0"/>
              <a:cs typeface="Times New Roman" pitchFamily="18" charset="0"/>
            </a:endParaRPr>
          </a:p>
        </p:txBody>
      </p:sp>
      <p:pic>
        <p:nvPicPr>
          <p:cNvPr id="4098" name="Picture 2" descr="C:\Users\Al-Ra'y\Desktop\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63" y="2362200"/>
            <a:ext cx="531043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نتيجة بحث الصور عن ‪PROTAMINE ZINC SUSP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723" y="2362200"/>
            <a:ext cx="249115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89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98625"/>
          </a:xfrm>
        </p:spPr>
        <p:txBody>
          <a:bodyPr>
            <a:normAutofit fontScale="90000"/>
          </a:bodyPr>
          <a:lstStyle/>
          <a:p>
            <a:r>
              <a:rPr lang="en-US" dirty="0" smtClean="0"/>
              <a:t/>
            </a:r>
            <a:br>
              <a:rPr lang="en-US" dirty="0" smtClean="0"/>
            </a:br>
            <a:r>
              <a:rPr lang="en-US" b="1" dirty="0" smtClean="0"/>
              <a:t>Calculation of insulin dose</a:t>
            </a:r>
            <a:br>
              <a:rPr lang="en-US" b="1" dirty="0" smtClean="0"/>
            </a:br>
            <a:r>
              <a:rPr lang="en-US" b="1" dirty="0" smtClean="0"/>
              <a:t>estimating of total daily insulin TDD</a:t>
            </a:r>
            <a:br>
              <a:rPr lang="en-US" b="1" dirty="0" smtClean="0"/>
            </a:br>
            <a:endParaRPr lang="ar-IQ" b="1" dirty="0"/>
          </a:p>
        </p:txBody>
      </p:sp>
      <p:sp>
        <p:nvSpPr>
          <p:cNvPr id="3" name="Subtitle 2"/>
          <p:cNvSpPr>
            <a:spLocks noGrp="1"/>
          </p:cNvSpPr>
          <p:nvPr>
            <p:ph type="subTitle" idx="1"/>
          </p:nvPr>
        </p:nvSpPr>
        <p:spPr>
          <a:xfrm>
            <a:off x="381000" y="1981200"/>
            <a:ext cx="8382000" cy="4572000"/>
          </a:xfrm>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24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5857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71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6812129"/>
              </p:ext>
            </p:extLst>
          </p:nvPr>
        </p:nvGraphicFramePr>
        <p:xfrm>
          <a:off x="457200" y="228600"/>
          <a:ext cx="7620000" cy="3309763"/>
        </p:xfrm>
        <a:graphic>
          <a:graphicData uri="http://schemas.openxmlformats.org/drawingml/2006/table">
            <a:tbl>
              <a:tblPr rtl="1" firstRow="1" firstCol="1" lastRow="1" lastCol="1" bandRow="1" bandCol="1">
                <a:tableStyleId>{5C22544A-7EE6-4342-B048-85BDC9FD1C3A}</a:tableStyleId>
              </a:tblPr>
              <a:tblGrid>
                <a:gridCol w="1306057"/>
                <a:gridCol w="2292782"/>
                <a:gridCol w="1586807"/>
                <a:gridCol w="1633024"/>
                <a:gridCol w="801330"/>
              </a:tblGrid>
              <a:tr h="1460711">
                <a:tc>
                  <a:txBody>
                    <a:bodyPr/>
                    <a:lstStyle/>
                    <a:p>
                      <a:pPr algn="ctr" rtl="1">
                        <a:spcAft>
                          <a:spcPts val="0"/>
                        </a:spcAft>
                      </a:pPr>
                      <a:r>
                        <a:rPr lang="en-US" sz="1400" b="1" dirty="0">
                          <a:solidFill>
                            <a:schemeClr val="tx1"/>
                          </a:solidFill>
                          <a:effectLst/>
                          <a:latin typeface="Times New Roman" pitchFamily="18" charset="0"/>
                          <a:cs typeface="Times New Roman" pitchFamily="18" charset="0"/>
                        </a:rPr>
                        <a:t>bedtime</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ctr" rtl="1">
                        <a:spcAft>
                          <a:spcPts val="0"/>
                        </a:spcAft>
                      </a:pPr>
                      <a:r>
                        <a:rPr lang="en-US" sz="1400" b="1">
                          <a:solidFill>
                            <a:schemeClr val="tx1"/>
                          </a:solidFill>
                          <a:effectLst/>
                          <a:latin typeface="Times New Roman" pitchFamily="18" charset="0"/>
                          <a:cs typeface="Times New Roman" pitchFamily="18" charset="0"/>
                        </a:rPr>
                        <a:t>Before** dinner</a:t>
                      </a:r>
                      <a:endParaRPr lang="en-US" sz="1400" b="1">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ctr" rtl="1">
                        <a:spcAft>
                          <a:spcPts val="0"/>
                        </a:spcAft>
                      </a:pPr>
                      <a:r>
                        <a:rPr lang="en-US" sz="1400" b="1">
                          <a:solidFill>
                            <a:schemeClr val="tx1"/>
                          </a:solidFill>
                          <a:effectLst/>
                          <a:latin typeface="Times New Roman" pitchFamily="18" charset="0"/>
                          <a:cs typeface="Times New Roman" pitchFamily="18" charset="0"/>
                        </a:rPr>
                        <a:t>Before** lunch</a:t>
                      </a:r>
                      <a:endParaRPr lang="en-US" sz="1400" b="1">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ctr" rtl="1">
                        <a:spcAft>
                          <a:spcPts val="0"/>
                        </a:spcAft>
                      </a:pPr>
                      <a:r>
                        <a:rPr lang="en-US" sz="1400" b="1" dirty="0">
                          <a:solidFill>
                            <a:schemeClr val="tx1"/>
                          </a:solidFill>
                          <a:effectLst/>
                          <a:latin typeface="Times New Roman" pitchFamily="18" charset="0"/>
                          <a:cs typeface="Times New Roman" pitchFamily="18" charset="0"/>
                        </a:rPr>
                        <a:t>Before** breakfast</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ctr" rtl="1">
                        <a:spcAft>
                          <a:spcPts val="0"/>
                        </a:spcAft>
                      </a:pPr>
                      <a:r>
                        <a:rPr lang="en-US" sz="1400" b="1" dirty="0">
                          <a:solidFill>
                            <a:schemeClr val="tx1"/>
                          </a:solidFill>
                          <a:effectLst/>
                          <a:latin typeface="Times New Roman" pitchFamily="18" charset="0"/>
                          <a:cs typeface="Times New Roman" pitchFamily="18" charset="0"/>
                        </a:rPr>
                        <a:t>Regimen</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r>
              <a:tr h="1849052">
                <a:tc>
                  <a:txBody>
                    <a:bodyPr/>
                    <a:lstStyle/>
                    <a:p>
                      <a:pPr algn="r" rtl="1">
                        <a:spcAft>
                          <a:spcPts val="0"/>
                        </a:spcAft>
                      </a:pPr>
                      <a:r>
                        <a:rPr lang="ar-SA" sz="1400" b="1">
                          <a:solidFill>
                            <a:schemeClr val="tx1"/>
                          </a:solidFill>
                          <a:effectLst/>
                          <a:latin typeface="Times New Roman" pitchFamily="18" charset="0"/>
                          <a:cs typeface="Times New Roman" pitchFamily="18" charset="0"/>
                        </a:rPr>
                        <a:t> </a:t>
                      </a:r>
                      <a:endParaRPr lang="en-US" sz="1400" b="1">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l" rtl="0">
                        <a:spcAft>
                          <a:spcPts val="0"/>
                        </a:spcAft>
                      </a:pPr>
                      <a:r>
                        <a:rPr lang="en-US" sz="1400" b="1">
                          <a:solidFill>
                            <a:schemeClr val="tx1"/>
                          </a:solidFill>
                          <a:effectLst/>
                          <a:latin typeface="Times New Roman" pitchFamily="18" charset="0"/>
                          <a:cs typeface="Times New Roman" pitchFamily="18" charset="0"/>
                        </a:rPr>
                        <a:t>1/3 of the total daily dose </a:t>
                      </a:r>
                    </a:p>
                    <a:p>
                      <a:pPr algn="r" rtl="1">
                        <a:spcAft>
                          <a:spcPts val="0"/>
                        </a:spcAft>
                      </a:pPr>
                      <a:r>
                        <a:rPr lang="ar-SA" sz="1400" b="1">
                          <a:solidFill>
                            <a:schemeClr val="tx1"/>
                          </a:solidFill>
                          <a:effectLst/>
                          <a:latin typeface="Times New Roman" pitchFamily="18" charset="0"/>
                          <a:cs typeface="Times New Roman" pitchFamily="18" charset="0"/>
                        </a:rPr>
                        <a:t>وهذه الجرعة بدورها تقسم بالشكل التالي</a:t>
                      </a:r>
                      <a:endParaRPr lang="en-US" sz="1400" b="1">
                        <a:solidFill>
                          <a:schemeClr val="tx1"/>
                        </a:solidFill>
                        <a:effectLst/>
                        <a:latin typeface="Times New Roman" pitchFamily="18" charset="0"/>
                        <a:cs typeface="Times New Roman" pitchFamily="18" charset="0"/>
                      </a:endParaRPr>
                    </a:p>
                    <a:p>
                      <a:pPr algn="l" rtl="1">
                        <a:spcAft>
                          <a:spcPts val="0"/>
                        </a:spcAft>
                      </a:pPr>
                      <a:r>
                        <a:rPr lang="en-US" sz="1400" b="1">
                          <a:solidFill>
                            <a:schemeClr val="tx1"/>
                          </a:solidFill>
                          <a:effectLst/>
                          <a:latin typeface="Times New Roman" pitchFamily="18" charset="0"/>
                          <a:cs typeface="Times New Roman" pitchFamily="18" charset="0"/>
                        </a:rPr>
                        <a:t> </a:t>
                      </a:r>
                    </a:p>
                    <a:p>
                      <a:pPr algn="l" rtl="1">
                        <a:spcAft>
                          <a:spcPts val="0"/>
                        </a:spcAft>
                      </a:pPr>
                      <a:r>
                        <a:rPr lang="en-US" sz="1400" b="1">
                          <a:solidFill>
                            <a:schemeClr val="tx1"/>
                          </a:solidFill>
                          <a:effectLst/>
                          <a:latin typeface="Times New Roman" pitchFamily="18" charset="0"/>
                          <a:cs typeface="Times New Roman" pitchFamily="18" charset="0"/>
                        </a:rPr>
                        <a:t>1/2 as I .A.I</a:t>
                      </a:r>
                    </a:p>
                    <a:p>
                      <a:pPr algn="l" rtl="1">
                        <a:spcAft>
                          <a:spcPts val="0"/>
                        </a:spcAft>
                      </a:pPr>
                      <a:r>
                        <a:rPr lang="en-US" sz="1400" b="1">
                          <a:solidFill>
                            <a:schemeClr val="tx1"/>
                          </a:solidFill>
                          <a:effectLst/>
                          <a:latin typeface="Times New Roman" pitchFamily="18" charset="0"/>
                          <a:cs typeface="Times New Roman" pitchFamily="18" charset="0"/>
                        </a:rPr>
                        <a:t>1/2 as S.A.I</a:t>
                      </a:r>
                    </a:p>
                    <a:p>
                      <a:pPr algn="ctr" rtl="1">
                        <a:spcAft>
                          <a:spcPts val="0"/>
                        </a:spcAft>
                      </a:pPr>
                      <a:r>
                        <a:rPr lang="ar-SA" sz="1400" b="1">
                          <a:solidFill>
                            <a:schemeClr val="tx1"/>
                          </a:solidFill>
                          <a:effectLst/>
                          <a:latin typeface="Times New Roman" pitchFamily="18" charset="0"/>
                          <a:cs typeface="Times New Roman" pitchFamily="18" charset="0"/>
                        </a:rPr>
                        <a:t>(تخبط عادة في نفس السرنجة)</a:t>
                      </a:r>
                      <a:endParaRPr lang="en-US" sz="1400" b="1">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r" rtl="1">
                        <a:spcAft>
                          <a:spcPts val="0"/>
                        </a:spcAft>
                      </a:pPr>
                      <a:r>
                        <a:rPr lang="ar-SA" sz="1400" b="1" dirty="0">
                          <a:solidFill>
                            <a:schemeClr val="tx1"/>
                          </a:solidFill>
                          <a:effectLst/>
                          <a:latin typeface="Times New Roman" pitchFamily="18" charset="0"/>
                          <a:cs typeface="Times New Roman" pitchFamily="18" charset="0"/>
                        </a:rPr>
                        <a:t> </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r" rtl="1">
                        <a:spcAft>
                          <a:spcPts val="0"/>
                        </a:spcAft>
                      </a:pPr>
                      <a:r>
                        <a:rPr lang="ar-SA" sz="1400" b="1" dirty="0">
                          <a:solidFill>
                            <a:schemeClr val="tx1"/>
                          </a:solidFill>
                          <a:effectLst/>
                          <a:latin typeface="Times New Roman" pitchFamily="18" charset="0"/>
                          <a:cs typeface="Times New Roman" pitchFamily="18" charset="0"/>
                        </a:rPr>
                        <a:t> </a:t>
                      </a:r>
                      <a:endParaRPr lang="en-US" sz="1400" b="1" dirty="0">
                        <a:solidFill>
                          <a:schemeClr val="tx1"/>
                        </a:solidFill>
                        <a:effectLst/>
                        <a:latin typeface="Times New Roman" pitchFamily="18" charset="0"/>
                        <a:cs typeface="Times New Roman" pitchFamily="18" charset="0"/>
                      </a:endParaRPr>
                    </a:p>
                    <a:p>
                      <a:pPr algn="l" rtl="1">
                        <a:spcAft>
                          <a:spcPts val="0"/>
                        </a:spcAft>
                      </a:pPr>
                      <a:r>
                        <a:rPr lang="en-US" sz="1400" b="1" dirty="0">
                          <a:solidFill>
                            <a:schemeClr val="tx1"/>
                          </a:solidFill>
                          <a:effectLst/>
                          <a:latin typeface="Times New Roman" pitchFamily="18" charset="0"/>
                          <a:cs typeface="Times New Roman" pitchFamily="18" charset="0"/>
                        </a:rPr>
                        <a:t>2/3 of the total daily dose</a:t>
                      </a:r>
                    </a:p>
                    <a:p>
                      <a:pPr algn="r" rtl="1">
                        <a:spcAft>
                          <a:spcPts val="0"/>
                        </a:spcAft>
                      </a:pPr>
                      <a:r>
                        <a:rPr lang="ar-SA" sz="1400" b="1" dirty="0">
                          <a:solidFill>
                            <a:schemeClr val="tx1"/>
                          </a:solidFill>
                          <a:effectLst/>
                          <a:latin typeface="Times New Roman" pitchFamily="18" charset="0"/>
                          <a:cs typeface="Times New Roman" pitchFamily="18" charset="0"/>
                        </a:rPr>
                        <a:t> </a:t>
                      </a:r>
                      <a:endParaRPr lang="en-US" sz="1400" b="1" dirty="0">
                        <a:solidFill>
                          <a:schemeClr val="tx1"/>
                        </a:solidFill>
                        <a:effectLst/>
                        <a:latin typeface="Times New Roman" pitchFamily="18" charset="0"/>
                        <a:cs typeface="Times New Roman" pitchFamily="18" charset="0"/>
                      </a:endParaRPr>
                    </a:p>
                    <a:p>
                      <a:pPr algn="l" rtl="1">
                        <a:spcAft>
                          <a:spcPts val="0"/>
                        </a:spcAft>
                      </a:pPr>
                      <a:r>
                        <a:rPr lang="en-US" sz="1400" b="1" dirty="0">
                          <a:solidFill>
                            <a:schemeClr val="tx1"/>
                          </a:solidFill>
                          <a:effectLst/>
                          <a:latin typeface="Times New Roman" pitchFamily="18" charset="0"/>
                          <a:cs typeface="Times New Roman" pitchFamily="18" charset="0"/>
                        </a:rPr>
                        <a:t>2/3 as I .A.I</a:t>
                      </a:r>
                    </a:p>
                    <a:p>
                      <a:pPr algn="l" rtl="1">
                        <a:spcAft>
                          <a:spcPts val="0"/>
                        </a:spcAft>
                      </a:pPr>
                      <a:r>
                        <a:rPr lang="en-US" sz="1400" b="1" dirty="0">
                          <a:solidFill>
                            <a:schemeClr val="tx1"/>
                          </a:solidFill>
                          <a:effectLst/>
                          <a:latin typeface="Times New Roman" pitchFamily="18" charset="0"/>
                          <a:cs typeface="Times New Roman" pitchFamily="18" charset="0"/>
                        </a:rPr>
                        <a:t>1/3 as S.A.I</a:t>
                      </a:r>
                    </a:p>
                    <a:p>
                      <a:pPr algn="ctr" rtl="1">
                        <a:spcAft>
                          <a:spcPts val="0"/>
                        </a:spcAft>
                      </a:pPr>
                      <a:r>
                        <a:rPr lang="ar-SA" sz="1400" b="1" dirty="0">
                          <a:solidFill>
                            <a:schemeClr val="tx1"/>
                          </a:solidFill>
                          <a:effectLst/>
                          <a:latin typeface="Times New Roman" pitchFamily="18" charset="0"/>
                          <a:cs typeface="Times New Roman" pitchFamily="18" charset="0"/>
                        </a:rPr>
                        <a:t>(تخبط عادة في نفس السرنجة)</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c>
                  <a:txBody>
                    <a:bodyPr/>
                    <a:lstStyle/>
                    <a:p>
                      <a:pPr algn="ctr" rtl="0">
                        <a:spcAft>
                          <a:spcPts val="0"/>
                        </a:spcAft>
                      </a:pPr>
                      <a:r>
                        <a:rPr lang="en-US" sz="1400" b="1" dirty="0">
                          <a:solidFill>
                            <a:schemeClr val="tx1"/>
                          </a:solidFill>
                          <a:effectLst/>
                          <a:latin typeface="Times New Roman" pitchFamily="18" charset="0"/>
                          <a:cs typeface="Times New Roman" pitchFamily="18" charset="0"/>
                        </a:rPr>
                        <a:t>1</a:t>
                      </a:r>
                      <a:endParaRPr lang="en-US" sz="1400" b="1" dirty="0">
                        <a:solidFill>
                          <a:schemeClr val="tx1"/>
                        </a:solidFill>
                        <a:effectLst/>
                        <a:latin typeface="Times New Roman" pitchFamily="18" charset="0"/>
                        <a:ea typeface="Times New Roman"/>
                        <a:cs typeface="Times New Roman" pitchFamily="18" charset="0"/>
                      </a:endParaRPr>
                    </a:p>
                  </a:txBody>
                  <a:tcPr marL="62094" marR="62094" marT="0" marB="0"/>
                </a:tc>
              </a:tr>
            </a:tbl>
          </a:graphicData>
        </a:graphic>
      </p:graphicFrame>
      <p:sp>
        <p:nvSpPr>
          <p:cNvPr id="3" name="Rectangle 2"/>
          <p:cNvSpPr/>
          <p:nvPr/>
        </p:nvSpPr>
        <p:spPr>
          <a:xfrm>
            <a:off x="609600" y="3962400"/>
            <a:ext cx="7620000" cy="1200329"/>
          </a:xfrm>
          <a:prstGeom prst="rect">
            <a:avLst/>
          </a:prstGeom>
        </p:spPr>
        <p:txBody>
          <a:bodyPr wrap="square">
            <a:spAutoFit/>
          </a:bodyPr>
          <a:lstStyle/>
          <a:p>
            <a:pPr rtl="1"/>
            <a:r>
              <a:rPr lang="en-US" b="1" u="sng" dirty="0">
                <a:latin typeface="Times New Roman" pitchFamily="18" charset="0"/>
                <a:cs typeface="Times New Roman" pitchFamily="18" charset="0"/>
              </a:rPr>
              <a:t>Method one</a:t>
            </a:r>
            <a:r>
              <a:rPr lang="en-US" b="1" dirty="0">
                <a:latin typeface="Times New Roman" pitchFamily="18" charset="0"/>
                <a:cs typeface="Times New Roman" pitchFamily="18" charset="0"/>
              </a:rPr>
              <a:t> :the morning dose of S.A.I cover the breakfast meal, the I.A.I cover the noon meal, the evening dose of S.A.I  cover the evening meal, the I.A.I provide the basal insulin during the night and cover any snack which is ingested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40603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68" y="685800"/>
            <a:ext cx="9132353"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884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309420"/>
          </a:xfrm>
          <a:prstGeom prst="rect">
            <a:avLst/>
          </a:prstGeom>
          <a:ln>
            <a:solidFill>
              <a:schemeClr val="accent1"/>
            </a:solidFill>
          </a:ln>
        </p:spPr>
        <p:txBody>
          <a:bodyPr wrap="square">
            <a:spAutoFit/>
          </a:bodyPr>
          <a:lstStyle/>
          <a:p>
            <a:pPr algn="ctr"/>
            <a:r>
              <a:rPr lang="en-US" sz="4000" b="1" dirty="0" err="1">
                <a:latin typeface="Times New Roman" pitchFamily="18" charset="0"/>
                <a:cs typeface="Times New Roman" pitchFamily="18" charset="0"/>
              </a:rPr>
              <a:t>Insulins</a:t>
            </a:r>
            <a:endParaRPr lang="en-US" sz="40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Insulin</a:t>
            </a:r>
            <a:r>
              <a:rPr lang="en-US" sz="2400" dirty="0">
                <a:latin typeface="Times New Roman" pitchFamily="18" charset="0"/>
                <a:cs typeface="Times New Roman" pitchFamily="18" charset="0"/>
              </a:rPr>
              <a:t> plays a key role in the regulation of </a:t>
            </a:r>
            <a:r>
              <a:rPr lang="en-US" sz="2400" dirty="0" err="1" smtClean="0">
                <a:latin typeface="Times New Roman" pitchFamily="18" charset="0"/>
                <a:cs typeface="Times New Roman" pitchFamily="18" charset="0"/>
              </a:rPr>
              <a:t>carbohydrate,fat</a:t>
            </a:r>
            <a:r>
              <a:rPr lang="en-US" sz="2400" dirty="0">
                <a:latin typeface="Times New Roman" pitchFamily="18" charset="0"/>
                <a:cs typeface="Times New Roman" pitchFamily="18" charset="0"/>
              </a:rPr>
              <a:t>, and protein metabolism. It is a polypeptide hormone </a:t>
            </a:r>
            <a:r>
              <a:rPr lang="en-US" sz="2400" dirty="0" err="1" smtClean="0">
                <a:latin typeface="Times New Roman" pitchFamily="18" charset="0"/>
                <a:cs typeface="Times New Roman" pitchFamily="18" charset="0"/>
              </a:rPr>
              <a:t>ofcomplex</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structure. There are differences in the </a:t>
            </a:r>
            <a:r>
              <a:rPr lang="en-US" sz="2400" dirty="0" smtClean="0">
                <a:latin typeface="Times New Roman" pitchFamily="18" charset="0"/>
                <a:cs typeface="Times New Roman" pitchFamily="18" charset="0"/>
              </a:rPr>
              <a:t>amino-acid sequence </a:t>
            </a:r>
            <a:r>
              <a:rPr lang="en-US" sz="2400" dirty="0">
                <a:latin typeface="Times New Roman" pitchFamily="18" charset="0"/>
                <a:cs typeface="Times New Roman" pitchFamily="18" charset="0"/>
              </a:rPr>
              <a:t>of animal </a:t>
            </a:r>
            <a:r>
              <a:rPr lang="en-US" sz="2400" dirty="0" err="1">
                <a:latin typeface="Times New Roman" pitchFamily="18" charset="0"/>
                <a:cs typeface="Times New Roman" pitchFamily="18" charset="0"/>
              </a:rPr>
              <a:t>insulins</a:t>
            </a:r>
            <a:r>
              <a:rPr lang="en-US" sz="2400" dirty="0">
                <a:latin typeface="Times New Roman" pitchFamily="18" charset="0"/>
                <a:cs typeface="Times New Roman" pitchFamily="18" charset="0"/>
              </a:rPr>
              <a:t>, human </a:t>
            </a:r>
            <a:r>
              <a:rPr lang="en-US" sz="2400" dirty="0" err="1">
                <a:latin typeface="Times New Roman" pitchFamily="18" charset="0"/>
                <a:cs typeface="Times New Roman" pitchFamily="18" charset="0"/>
              </a:rPr>
              <a:t>insulins</a:t>
            </a:r>
            <a:r>
              <a:rPr lang="en-US" sz="2400" dirty="0">
                <a:latin typeface="Times New Roman" pitchFamily="18" charset="0"/>
                <a:cs typeface="Times New Roman" pitchFamily="18" charset="0"/>
              </a:rPr>
              <a:t> and the </a:t>
            </a:r>
            <a:r>
              <a:rPr lang="en-US" sz="2400" dirty="0" smtClean="0">
                <a:latin typeface="Times New Roman" pitchFamily="18" charset="0"/>
                <a:cs typeface="Times New Roman" pitchFamily="18" charset="0"/>
              </a:rPr>
              <a:t>human insulin </a:t>
            </a:r>
            <a:r>
              <a:rPr lang="en-US" sz="2400" dirty="0">
                <a:latin typeface="Times New Roman" pitchFamily="18" charset="0"/>
                <a:cs typeface="Times New Roman" pitchFamily="18" charset="0"/>
              </a:rPr>
              <a:t>analogues. Insulin may be extracted from </a:t>
            </a:r>
            <a:r>
              <a:rPr lang="en-US" sz="2400" dirty="0" smtClean="0">
                <a:latin typeface="Times New Roman" pitchFamily="18" charset="0"/>
                <a:cs typeface="Times New Roman" pitchFamily="18" charset="0"/>
              </a:rPr>
              <a:t>pork pancreas </a:t>
            </a:r>
            <a:r>
              <a:rPr lang="en-US" sz="2400" dirty="0">
                <a:latin typeface="Times New Roman" pitchFamily="18" charset="0"/>
                <a:cs typeface="Times New Roman" pitchFamily="18" charset="0"/>
              </a:rPr>
              <a:t>and purified by </a:t>
            </a:r>
            <a:r>
              <a:rPr lang="en-US" sz="2400" dirty="0" err="1">
                <a:latin typeface="Times New Roman" pitchFamily="18" charset="0"/>
                <a:cs typeface="Times New Roman" pitchFamily="18" charset="0"/>
              </a:rPr>
              <a:t>crystallisation</a:t>
            </a:r>
            <a:r>
              <a:rPr lang="en-US" sz="2400" dirty="0">
                <a:latin typeface="Times New Roman" pitchFamily="18" charset="0"/>
                <a:cs typeface="Times New Roman" pitchFamily="18" charset="0"/>
              </a:rPr>
              <a:t>; it may also </a:t>
            </a:r>
            <a:r>
              <a:rPr lang="en-US" sz="2400" dirty="0" smtClean="0">
                <a:latin typeface="Times New Roman" pitchFamily="18" charset="0"/>
                <a:cs typeface="Times New Roman" pitchFamily="18" charset="0"/>
              </a:rPr>
              <a:t>be extracted </a:t>
            </a:r>
            <a:r>
              <a:rPr lang="en-US" sz="2400" dirty="0">
                <a:latin typeface="Times New Roman" pitchFamily="18" charset="0"/>
                <a:cs typeface="Times New Roman" pitchFamily="18" charset="0"/>
              </a:rPr>
              <a:t>from beef pancreas, but beef </a:t>
            </a:r>
            <a:r>
              <a:rPr lang="en-US" sz="2400" dirty="0" err="1">
                <a:latin typeface="Times New Roman" pitchFamily="18" charset="0"/>
                <a:cs typeface="Times New Roman" pitchFamily="18" charset="0"/>
              </a:rPr>
              <a:t>insulins</a:t>
            </a:r>
            <a:r>
              <a:rPr lang="en-US" sz="2400" dirty="0">
                <a:latin typeface="Times New Roman" pitchFamily="18" charset="0"/>
                <a:cs typeface="Times New Roman" pitchFamily="18" charset="0"/>
              </a:rPr>
              <a:t> are now</a:t>
            </a:r>
          </a:p>
          <a:p>
            <a:r>
              <a:rPr lang="en-US" sz="2400" dirty="0">
                <a:latin typeface="Times New Roman" pitchFamily="18" charset="0"/>
                <a:cs typeface="Times New Roman" pitchFamily="18" charset="0"/>
              </a:rPr>
              <a:t>rarely used. Human sequence insulin may be </a:t>
            </a:r>
            <a:r>
              <a:rPr lang="en-US" sz="2400" dirty="0" smtClean="0">
                <a:latin typeface="Times New Roman" pitchFamily="18" charset="0"/>
                <a:cs typeface="Times New Roman" pitchFamily="18" charset="0"/>
              </a:rPr>
              <a:t>produced semi </a:t>
            </a:r>
            <a:r>
              <a:rPr lang="en-US" sz="2400" b="1" dirty="0" smtClean="0">
                <a:latin typeface="Times New Roman" pitchFamily="18" charset="0"/>
                <a:cs typeface="Times New Roman" pitchFamily="18" charset="0"/>
              </a:rPr>
              <a:t>synthetically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by enzymatic modification of </a:t>
            </a:r>
            <a:r>
              <a:rPr lang="en-US" sz="2400" dirty="0" smtClean="0">
                <a:latin typeface="Times New Roman" pitchFamily="18" charset="0"/>
                <a:cs typeface="Times New Roman" pitchFamily="18" charset="0"/>
              </a:rPr>
              <a:t>porcine insulin or </a:t>
            </a:r>
            <a:r>
              <a:rPr lang="en-US" sz="2400" b="1" dirty="0">
                <a:latin typeface="Times New Roman" pitchFamily="18" charset="0"/>
                <a:cs typeface="Times New Roman" pitchFamily="18" charset="0"/>
              </a:rPr>
              <a:t>biosynthetically</a:t>
            </a:r>
            <a:r>
              <a:rPr lang="en-US" sz="2400" dirty="0">
                <a:latin typeface="Times New Roman" pitchFamily="18" charset="0"/>
                <a:cs typeface="Times New Roman" pitchFamily="18" charset="0"/>
              </a:rPr>
              <a:t> by recombinant </a:t>
            </a:r>
            <a:r>
              <a:rPr lang="en-US" sz="2400" b="1" dirty="0" err="1" smtClean="0">
                <a:latin typeface="Times New Roman" pitchFamily="18" charset="0"/>
                <a:cs typeface="Times New Roman" pitchFamily="18" charset="0"/>
              </a:rPr>
              <a:t>DNAtechnology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using bacteria </a:t>
            </a:r>
            <a:r>
              <a:rPr lang="en-US" sz="2400" dirty="0" smtClean="0">
                <a:latin typeface="Times New Roman" pitchFamily="18" charset="0"/>
                <a:cs typeface="Times New Roman" pitchFamily="18" charset="0"/>
              </a:rPr>
              <a:t>or yeast . All </a:t>
            </a:r>
            <a:r>
              <a:rPr lang="en-US" sz="2400" dirty="0">
                <a:latin typeface="Times New Roman" pitchFamily="18" charset="0"/>
                <a:cs typeface="Times New Roman" pitchFamily="18" charset="0"/>
              </a:rPr>
              <a:t>insulin preparations are to a greater or lesser </a:t>
            </a:r>
            <a:r>
              <a:rPr lang="en-US" sz="2400" dirty="0" smtClean="0">
                <a:latin typeface="Times New Roman" pitchFamily="18" charset="0"/>
                <a:cs typeface="Times New Roman" pitchFamily="18" charset="0"/>
              </a:rPr>
              <a:t>extent immunogenic </a:t>
            </a:r>
            <a:r>
              <a:rPr lang="en-US" sz="2400" dirty="0">
                <a:latin typeface="Times New Roman" pitchFamily="18" charset="0"/>
                <a:cs typeface="Times New Roman" pitchFamily="18" charset="0"/>
              </a:rPr>
              <a:t>in man but immunological resistance </a:t>
            </a:r>
            <a:r>
              <a:rPr lang="en-US" sz="2400" dirty="0" smtClean="0">
                <a:latin typeface="Times New Roman" pitchFamily="18" charset="0"/>
                <a:cs typeface="Times New Roman" pitchFamily="18" charset="0"/>
              </a:rPr>
              <a:t>to insulin </a:t>
            </a:r>
            <a:r>
              <a:rPr lang="en-US" sz="2400" dirty="0">
                <a:latin typeface="Times New Roman" pitchFamily="18" charset="0"/>
                <a:cs typeface="Times New Roman" pitchFamily="18" charset="0"/>
              </a:rPr>
              <a:t>action is uncommon. </a:t>
            </a:r>
            <a:endParaRPr lang="en-US" sz="24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Insulin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inactivated by gastro-intestinal enzymes, </a:t>
            </a:r>
            <a:r>
              <a:rPr lang="en-US" sz="2400" dirty="0" smtClean="0">
                <a:latin typeface="Times New Roman" pitchFamily="18" charset="0"/>
                <a:cs typeface="Times New Roman" pitchFamily="18" charset="0"/>
              </a:rPr>
              <a:t>and must </a:t>
            </a:r>
            <a:r>
              <a:rPr lang="en-US" sz="2400" dirty="0">
                <a:latin typeface="Times New Roman" pitchFamily="18" charset="0"/>
                <a:cs typeface="Times New Roman" pitchFamily="18" charset="0"/>
              </a:rPr>
              <a:t>therefore be given by injection; the </a:t>
            </a:r>
            <a:r>
              <a:rPr lang="en-US" sz="2400" dirty="0" smtClean="0">
                <a:latin typeface="Times New Roman" pitchFamily="18" charset="0"/>
                <a:cs typeface="Times New Roman" pitchFamily="18" charset="0"/>
              </a:rPr>
              <a:t>subcutaneous route </a:t>
            </a:r>
            <a:r>
              <a:rPr lang="en-US" sz="2400" dirty="0">
                <a:latin typeface="Times New Roman" pitchFamily="18" charset="0"/>
                <a:cs typeface="Times New Roman" pitchFamily="18" charset="0"/>
              </a:rPr>
              <a:t>is ideal in most circumstances.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929607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0724"/>
            <a:ext cx="8726095"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699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832"/>
            <a:ext cx="8991600" cy="1470025"/>
          </a:xfrm>
        </p:spPr>
        <p:txBody>
          <a:bodyPr>
            <a:normAutofit/>
          </a:bodyPr>
          <a:lstStyle/>
          <a:p>
            <a:r>
              <a:rPr lang="en-US" b="1" dirty="0" smtClean="0">
                <a:latin typeface="Times New Roman" pitchFamily="18" charset="0"/>
                <a:cs typeface="Times New Roman" pitchFamily="18" charset="0"/>
              </a:rPr>
              <a:t>Basal /bolus insulin dose calculation for patient weighing 80kg</a:t>
            </a:r>
            <a:endParaRPr lang="ar-IQ"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1676400"/>
            <a:ext cx="8763000" cy="5029200"/>
          </a:xfrm>
        </p:spPr>
        <p:txBody>
          <a:bodyPr/>
          <a:lstStyle/>
          <a:p>
            <a:endParaRPr lang="ar-IQ" dirty="0"/>
          </a:p>
        </p:txBody>
      </p:sp>
      <p:pic>
        <p:nvPicPr>
          <p:cNvPr id="3074" name="Picture 2" descr="C:\Users\Al-Ra'y\Desktop\Example+Example+-+An+80-yr+old+male+was+admitted+with+DM,+accucheck+shows+160+mg-dL.+Step+1+-+Calculate+DAILY+D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382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15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6" y="258788"/>
            <a:ext cx="9132353"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936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72609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81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Ra'y\Desktop\i sy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1"/>
            <a:ext cx="4343400" cy="4895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413" y="86648"/>
            <a:ext cx="4572000" cy="55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040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464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3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244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617196"/>
          </a:xfrm>
          <a:prstGeom prst="rect">
            <a:avLst/>
          </a:prstGeom>
        </p:spPr>
        <p:txBody>
          <a:bodyPr wrap="square">
            <a:spAutoFit/>
          </a:bodyPr>
          <a:lstStyle/>
          <a:p>
            <a:r>
              <a:rPr lang="en-US" sz="2800" b="1" dirty="0"/>
              <a:t>Insulin sensitivity factor </a:t>
            </a:r>
            <a:r>
              <a:rPr lang="en-US" dirty="0"/>
              <a:t>is the drop in blood glucose level, measured in milligrams per deciliter (mg/dl), caused by each unit of insulin taken. Knowing their insulin sensitivity factor can help people with Type 1 diabetes to determine the dose of short-acting or rapid-acting insulin to take</a:t>
            </a:r>
            <a:r>
              <a:rPr lang="en-US" dirty="0" smtClean="0"/>
              <a:t>.</a:t>
            </a:r>
          </a:p>
          <a:p>
            <a:endParaRPr lang="en-US" dirty="0"/>
          </a:p>
          <a:p>
            <a:endParaRPr lang="en-US" dirty="0" smtClean="0"/>
          </a:p>
          <a:p>
            <a:r>
              <a:rPr lang="en-US" dirty="0"/>
              <a:t>Health-care professionals use the “1500 rule” to calculate insulin sensitivity factor for people who use Regular (short-acting) insulin. The 1500 rule works as follows: Divide 1500 by the total daily dose of Regular insulin, in units. For example, if a person’s total daily dose is 30 units of Regular insulin, his insulin sensitivity factor would be 50 (1500 ÷ 30). So one unit of Regular insulin would be estimated to lower his blood glucose by 50 mg/dl.</a:t>
            </a:r>
          </a:p>
          <a:p>
            <a:endParaRPr lang="en-US" dirty="0" smtClean="0"/>
          </a:p>
          <a:p>
            <a:r>
              <a:rPr lang="en-US" dirty="0"/>
              <a:t>Health-care professionals use the “1800 rule” to calculate insulin sensitivity factor for people who use the rapid-acting </a:t>
            </a:r>
            <a:r>
              <a:rPr lang="en-US" dirty="0">
                <a:hlinkClick r:id="rId2"/>
              </a:rPr>
              <a:t>insulin analogs</a:t>
            </a:r>
            <a:r>
              <a:rPr lang="en-US" dirty="0"/>
              <a:t> </a:t>
            </a:r>
            <a:r>
              <a:rPr lang="en-US" dirty="0" err="1"/>
              <a:t>lispro</a:t>
            </a:r>
            <a:r>
              <a:rPr lang="en-US" dirty="0"/>
              <a:t> (brand name Humalog), </a:t>
            </a:r>
            <a:r>
              <a:rPr lang="en-US" dirty="0" err="1"/>
              <a:t>aspart</a:t>
            </a:r>
            <a:r>
              <a:rPr lang="en-US" dirty="0"/>
              <a:t> (</a:t>
            </a:r>
            <a:r>
              <a:rPr lang="en-US" dirty="0" err="1"/>
              <a:t>NovoLog</a:t>
            </a:r>
            <a:r>
              <a:rPr lang="en-US" dirty="0"/>
              <a:t>), and </a:t>
            </a:r>
            <a:r>
              <a:rPr lang="en-US" dirty="0" err="1"/>
              <a:t>glulisine</a:t>
            </a:r>
            <a:r>
              <a:rPr lang="en-US" dirty="0"/>
              <a:t> (</a:t>
            </a:r>
            <a:r>
              <a:rPr lang="en-US" dirty="0" err="1"/>
              <a:t>Apidra</a:t>
            </a:r>
            <a:r>
              <a:rPr lang="en-US" dirty="0"/>
              <a:t>). This is done by dividing 1800 by the total daily dose of rapid-acting insulin. If the total daily insulin dose is 40 units, the insulin sensitivity factor would be 1800 divided by </a:t>
            </a:r>
            <a:r>
              <a:rPr lang="en-US" dirty="0" smtClean="0"/>
              <a:t>40</a:t>
            </a:r>
            <a:r>
              <a:rPr lang="en-US" dirty="0"/>
              <a:t> </a:t>
            </a:r>
            <a:r>
              <a:rPr lang="en-US" dirty="0" smtClean="0"/>
              <a:t>= 45mg </a:t>
            </a:r>
            <a:r>
              <a:rPr lang="en-US" dirty="0" err="1" smtClean="0"/>
              <a:t>ldl</a:t>
            </a:r>
            <a:r>
              <a:rPr lang="en-US" dirty="0" smtClean="0"/>
              <a:t> decrease by 1 unit of insulin.</a:t>
            </a:r>
          </a:p>
          <a:p>
            <a:endParaRPr lang="en-US" dirty="0"/>
          </a:p>
          <a:p>
            <a:r>
              <a:rPr lang="en-US" dirty="0"/>
              <a:t>Insulin sensitivity factor can be calculated only for people with Type 1 diabetes. It cannot be calculated reliably for people with Type 2 diabetes, whose pancreases often still make some insulin and who have varying degrees of </a:t>
            </a:r>
            <a:r>
              <a:rPr lang="en-US" dirty="0">
                <a:hlinkClick r:id="rId3"/>
              </a:rPr>
              <a:t>insulin resistance</a:t>
            </a:r>
            <a:r>
              <a:rPr lang="en-US" dirty="0"/>
              <a:t>.</a:t>
            </a:r>
          </a:p>
          <a:p>
            <a:endParaRPr lang="en-US" dirty="0" smtClean="0"/>
          </a:p>
          <a:p>
            <a:endParaRPr lang="ar-IQ" dirty="0"/>
          </a:p>
        </p:txBody>
      </p:sp>
    </p:spTree>
    <p:extLst>
      <p:ext uri="{BB962C8B-B14F-4D97-AF65-F5344CB8AC3E}">
        <p14:creationId xmlns:p14="http://schemas.microsoft.com/office/powerpoint/2010/main" val="974761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8763000" cy="6705600"/>
          </a:xfrm>
        </p:spPr>
        <p:txBody>
          <a:bodyPr>
            <a:normAutofit fontScale="92500" lnSpcReduction="10000"/>
          </a:bodyPr>
          <a:lstStyle/>
          <a:p>
            <a:pPr algn="l"/>
            <a:r>
              <a:rPr lang="en-US" dirty="0" smtClean="0"/>
              <a:t>Example:  patient typ1 DM LANTUS 20 IU AT NIGHT</a:t>
            </a:r>
          </a:p>
          <a:p>
            <a:pPr algn="l"/>
            <a:r>
              <a:rPr lang="en-US" dirty="0"/>
              <a:t> </a:t>
            </a:r>
            <a:r>
              <a:rPr lang="en-US" dirty="0" smtClean="0"/>
              <a:t>                                                ACTRAPID5IU EVERY MEAL                         </a:t>
            </a:r>
          </a:p>
          <a:p>
            <a:pPr algn="l"/>
            <a:r>
              <a:rPr lang="en-US" dirty="0" smtClean="0"/>
              <a:t>TDD=50</a:t>
            </a:r>
          </a:p>
          <a:p>
            <a:pPr algn="l"/>
            <a:r>
              <a:rPr lang="en-US" dirty="0" smtClean="0"/>
              <a:t>FBG=97</a:t>
            </a:r>
          </a:p>
          <a:p>
            <a:pPr algn="l"/>
            <a:r>
              <a:rPr lang="en-US" dirty="0" smtClean="0"/>
              <a:t>BRAKFAST BG=115</a:t>
            </a:r>
          </a:p>
          <a:p>
            <a:pPr algn="l"/>
            <a:r>
              <a:rPr lang="en-US" dirty="0" smtClean="0"/>
              <a:t>LUNCH BG=240</a:t>
            </a:r>
          </a:p>
          <a:p>
            <a:pPr algn="l"/>
            <a:r>
              <a:rPr lang="en-US" dirty="0" smtClean="0"/>
              <a:t>DINNER=110</a:t>
            </a:r>
          </a:p>
          <a:p>
            <a:pPr algn="l"/>
            <a:r>
              <a:rPr lang="en-US" dirty="0" smtClean="0"/>
              <a:t>1500/50=30</a:t>
            </a:r>
          </a:p>
          <a:p>
            <a:pPr algn="l"/>
            <a:r>
              <a:rPr lang="en-US" dirty="0" smtClean="0"/>
              <a:t>Lunch BG(240-180)=60</a:t>
            </a:r>
          </a:p>
          <a:p>
            <a:pPr algn="l"/>
            <a:r>
              <a:rPr lang="en-US" dirty="0" smtClean="0"/>
              <a:t>SO the sensitivity factor=60mg/dl</a:t>
            </a:r>
          </a:p>
          <a:p>
            <a:pPr algn="l"/>
            <a:endParaRPr lang="en-US" dirty="0" smtClean="0"/>
          </a:p>
          <a:p>
            <a:pPr algn="l"/>
            <a:r>
              <a:rPr lang="en-US" dirty="0" smtClean="0"/>
              <a:t>So 2iuactrapid are added to the dose of the lunch dose of </a:t>
            </a:r>
            <a:r>
              <a:rPr lang="en-US" dirty="0" err="1" smtClean="0"/>
              <a:t>insuline</a:t>
            </a:r>
            <a:endParaRPr lang="ar-IQ" dirty="0"/>
          </a:p>
        </p:txBody>
      </p:sp>
    </p:spTree>
    <p:extLst>
      <p:ext uri="{BB962C8B-B14F-4D97-AF65-F5344CB8AC3E}">
        <p14:creationId xmlns:p14="http://schemas.microsoft.com/office/powerpoint/2010/main" val="459525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mogyi phenomenon &lt;ul&gt;&lt;li&gt;Due to &lt;/li&gt;&lt;/ul&gt;&lt;ul&gt;&lt;ul&gt;&lt;li&gt;excess dose of night time insulin,  or &lt;/li&gt;&lt;/ul&gt;&lt;/ul&gt;&lt;ul&gt;&lt;ul&gt;&lt;li&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305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164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82000" cy="6001643"/>
          </a:xfrm>
          <a:prstGeom prst="rect">
            <a:avLst/>
          </a:prstGeom>
        </p:spPr>
        <p:txBody>
          <a:bodyPr wrap="square">
            <a:spAutoFit/>
          </a:bodyPr>
          <a:lstStyle/>
          <a:p>
            <a:r>
              <a:rPr lang="en-US" sz="3200" b="1" dirty="0">
                <a:latin typeface="Times New Roman" pitchFamily="18" charset="0"/>
                <a:cs typeface="Times New Roman" pitchFamily="18" charset="0"/>
              </a:rPr>
              <a:t>Insulin is needed by </a:t>
            </a:r>
          </a:p>
          <a:p>
            <a:r>
              <a:rPr lang="en-US" sz="3200" b="1" dirty="0">
                <a:solidFill>
                  <a:srgbClr val="FF0000"/>
                </a:solidFill>
                <a:latin typeface="Times New Roman" pitchFamily="18" charset="0"/>
                <a:cs typeface="Times New Roman" pitchFamily="18" charset="0"/>
              </a:rPr>
              <a:t>1</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All patients with ketoacidosis </a:t>
            </a:r>
            <a:r>
              <a:rPr lang="en-US" sz="3200" b="1" dirty="0">
                <a:solidFill>
                  <a:srgbClr val="FF0000"/>
                </a:solidFill>
                <a:latin typeface="Times New Roman" pitchFamily="18" charset="0"/>
                <a:cs typeface="Times New Roman" pitchFamily="18" charset="0"/>
              </a:rPr>
              <a:t>2</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Most patients with rapid onset of symptoms  </a:t>
            </a:r>
            <a:r>
              <a:rPr lang="en-US" sz="3200" b="1" dirty="0">
                <a:solidFill>
                  <a:srgbClr val="FF0000"/>
                </a:solidFill>
                <a:latin typeface="Times New Roman" pitchFamily="18" charset="0"/>
                <a:cs typeface="Times New Roman" pitchFamily="18" charset="0"/>
              </a:rPr>
              <a:t>3-</a:t>
            </a:r>
            <a:r>
              <a:rPr lang="en-US" sz="3200" dirty="0">
                <a:latin typeface="Times New Roman" pitchFamily="18" charset="0"/>
                <a:cs typeface="Times New Roman" pitchFamily="18" charset="0"/>
              </a:rPr>
              <a:t> Substantial loss of weight </a:t>
            </a:r>
            <a:r>
              <a:rPr lang="en-US" sz="3200" b="1" dirty="0">
                <a:solidFill>
                  <a:srgbClr val="FF0000"/>
                </a:solidFill>
                <a:latin typeface="Times New Roman" pitchFamily="18" charset="0"/>
                <a:cs typeface="Times New Roman" pitchFamily="18" charset="0"/>
              </a:rPr>
              <a:t>4-</a:t>
            </a:r>
            <a:r>
              <a:rPr lang="en-US" sz="3200" dirty="0">
                <a:latin typeface="Times New Roman" pitchFamily="18" charset="0"/>
                <a:cs typeface="Times New Roman" pitchFamily="18" charset="0"/>
              </a:rPr>
              <a:t> Weakness </a:t>
            </a:r>
            <a:r>
              <a:rPr lang="en-US" sz="3200" b="1" dirty="0">
                <a:solidFill>
                  <a:srgbClr val="FF0000"/>
                </a:solidFill>
                <a:latin typeface="Times New Roman" pitchFamily="18" charset="0"/>
                <a:cs typeface="Times New Roman" pitchFamily="18" charset="0"/>
              </a:rPr>
              <a:t>5-</a:t>
            </a:r>
            <a:r>
              <a:rPr lang="en-US" sz="3200" dirty="0">
                <a:latin typeface="Times New Roman" pitchFamily="18" charset="0"/>
                <a:cs typeface="Times New Roman" pitchFamily="18" charset="0"/>
              </a:rPr>
              <a:t>ketonuria </a:t>
            </a:r>
            <a:r>
              <a:rPr lang="en-US" sz="3200" b="1" dirty="0">
                <a:solidFill>
                  <a:srgbClr val="FF0000"/>
                </a:solidFill>
                <a:latin typeface="Times New Roman" pitchFamily="18" charset="0"/>
                <a:cs typeface="Times New Roman" pitchFamily="18" charset="0"/>
              </a:rPr>
              <a:t>6-</a:t>
            </a:r>
            <a:r>
              <a:rPr lang="en-US" sz="3200" dirty="0">
                <a:latin typeface="Times New Roman" pitchFamily="18" charset="0"/>
                <a:cs typeface="Times New Roman" pitchFamily="18" charset="0"/>
              </a:rPr>
              <a:t>Afirst-degree relative who has type 1 diabetes.</a:t>
            </a:r>
          </a:p>
          <a:p>
            <a:r>
              <a:rPr lang="en-US" sz="3200" b="1" dirty="0">
                <a:solidFill>
                  <a:srgbClr val="FF0000"/>
                </a:solidFill>
                <a:latin typeface="Times New Roman" pitchFamily="18" charset="0"/>
                <a:cs typeface="Times New Roman" pitchFamily="18" charset="0"/>
              </a:rPr>
              <a:t>7-</a:t>
            </a:r>
            <a:r>
              <a:rPr lang="en-US" sz="3200" dirty="0">
                <a:latin typeface="Times New Roman" pitchFamily="18" charset="0"/>
                <a:cs typeface="Times New Roman" pitchFamily="18" charset="0"/>
              </a:rPr>
              <a:t>Insulin is also needed for type 2 diabetes when other methods have failed to achieve good control. </a:t>
            </a:r>
          </a:p>
          <a:p>
            <a:r>
              <a:rPr lang="en-US" sz="3200" b="1" dirty="0">
                <a:solidFill>
                  <a:srgbClr val="FF0000"/>
                </a:solidFill>
                <a:latin typeface="Times New Roman" pitchFamily="18" charset="0"/>
                <a:cs typeface="Times New Roman" pitchFamily="18" charset="0"/>
              </a:rPr>
              <a:t>8</a:t>
            </a:r>
            <a:r>
              <a:rPr lang="en-US" sz="3200" dirty="0">
                <a:solidFill>
                  <a:srgbClr val="FF0000"/>
                </a:solidFill>
                <a:latin typeface="Times New Roman" pitchFamily="18" charset="0"/>
                <a:cs typeface="Times New Roman" pitchFamily="18" charset="0"/>
              </a:rPr>
              <a:t>-</a:t>
            </a:r>
            <a:r>
              <a:rPr lang="en-US" sz="3200" dirty="0">
                <a:latin typeface="Times New Roman" pitchFamily="18" charset="0"/>
                <a:cs typeface="Times New Roman" pitchFamily="18" charset="0"/>
              </a:rPr>
              <a:t>Temporarily in the presence of inter current illness or </a:t>
            </a:r>
            <a:r>
              <a:rPr lang="en-US" sz="3200" dirty="0" smtClean="0">
                <a:latin typeface="Times New Roman" pitchFamily="18" charset="0"/>
                <a:cs typeface="Times New Roman" pitchFamily="18" charset="0"/>
              </a:rPr>
              <a:t>preoperatively</a:t>
            </a:r>
            <a:r>
              <a:rPr lang="en-US" sz="3200" dirty="0">
                <a:latin typeface="Times New Roman" pitchFamily="18" charset="0"/>
                <a:cs typeface="Times New Roman" pitchFamily="18" charset="0"/>
              </a:rPr>
              <a:t>.</a:t>
            </a:r>
          </a:p>
          <a:p>
            <a:r>
              <a:rPr lang="en-US" sz="3200" b="1" dirty="0">
                <a:solidFill>
                  <a:srgbClr val="FF0000"/>
                </a:solidFill>
                <a:latin typeface="Times New Roman" pitchFamily="18" charset="0"/>
                <a:cs typeface="Times New Roman" pitchFamily="18" charset="0"/>
              </a:rPr>
              <a:t>9-</a:t>
            </a:r>
            <a:r>
              <a:rPr lang="en-US" sz="3200" dirty="0">
                <a:latin typeface="Times New Roman" pitchFamily="18" charset="0"/>
                <a:cs typeface="Times New Roman" pitchFamily="18" charset="0"/>
              </a:rPr>
              <a:t>Pregnant women with type 2 diabetes may be treated with insulin when diet alone fails.</a:t>
            </a:r>
            <a:endParaRPr lang="ar-IQ" sz="3200" dirty="0"/>
          </a:p>
        </p:txBody>
      </p:sp>
    </p:spTree>
    <p:extLst>
      <p:ext uri="{BB962C8B-B14F-4D97-AF65-F5344CB8AC3E}">
        <p14:creationId xmlns:p14="http://schemas.microsoft.com/office/powerpoint/2010/main" val="548336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wn phenomenon   &lt;ul&gt;&lt;li&gt;Growth hormone surge at dawn raises insulin requirement.  &lt;/li&gt;&lt;/ul&gt;&lt;ul&gt;&lt;li&gt;Night time insulin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39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763000" cy="3016210"/>
          </a:xfrm>
          <a:prstGeom prst="rect">
            <a:avLst/>
          </a:prstGeom>
        </p:spPr>
        <p:txBody>
          <a:bodyPr wrap="square">
            <a:spAutoFit/>
          </a:bodyPr>
          <a:lstStyle/>
          <a:p>
            <a:endParaRPr lang="en-US" b="1" dirty="0" smtClean="0"/>
          </a:p>
          <a:p>
            <a:pPr algn="r"/>
            <a:r>
              <a:rPr lang="ar-SA" b="1" dirty="0" smtClean="0"/>
              <a:t> </a:t>
            </a:r>
            <a:r>
              <a:rPr lang="ar-SA" sz="3200" b="1" dirty="0">
                <a:latin typeface="Times New Roman" pitchFamily="18" charset="0"/>
                <a:cs typeface="Times New Roman" pitchFamily="18" charset="0"/>
              </a:rPr>
              <a:t>طريقة سحب الانسولين وطريقة رج الخابط وطريقة خبط الانسولين </a:t>
            </a:r>
            <a:r>
              <a:rPr lang="ar-SA" sz="3200" b="1" dirty="0" smtClean="0">
                <a:latin typeface="Times New Roman" pitchFamily="18" charset="0"/>
                <a:cs typeface="Times New Roman" pitchFamily="18" charset="0"/>
              </a:rPr>
              <a:t>الصاف</a:t>
            </a:r>
            <a:r>
              <a:rPr lang="ar-IQ" sz="3200" b="1" dirty="0" smtClean="0">
                <a:latin typeface="Times New Roman" pitchFamily="18" charset="0"/>
                <a:cs typeface="Times New Roman" pitchFamily="18" charset="0"/>
              </a:rPr>
              <a:t>ي</a:t>
            </a:r>
            <a:r>
              <a:rPr lang="ar-SA" sz="3200" b="1" dirty="0" smtClean="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endParaRPr lang="en-US" b="1" dirty="0"/>
          </a:p>
          <a:p>
            <a:endParaRPr lang="en-US" b="1" dirty="0" smtClean="0"/>
          </a:p>
          <a:p>
            <a:pPr algn="r"/>
            <a:r>
              <a:rPr lang="en-US" sz="2400" b="1" dirty="0" smtClean="0"/>
              <a:t> </a:t>
            </a:r>
            <a:r>
              <a:rPr lang="ar-SA" sz="2400" b="1" dirty="0" smtClean="0"/>
              <a:t> </a:t>
            </a:r>
            <a:r>
              <a:rPr lang="ar-SA" sz="2400" b="1" dirty="0"/>
              <a:t>بقطعة من القطن المحتوية على </a:t>
            </a:r>
            <a:r>
              <a:rPr lang="ar-SA" sz="2400" b="1" dirty="0" smtClean="0"/>
              <a:t>الكحو</a:t>
            </a:r>
            <a:r>
              <a:rPr lang="ar-IQ" sz="2400" b="1" dirty="0" smtClean="0"/>
              <a:t>ل</a:t>
            </a:r>
            <a:r>
              <a:rPr lang="ar-SA" sz="2400" b="1" dirty="0" smtClean="0"/>
              <a:t>-</a:t>
            </a:r>
            <a:r>
              <a:rPr lang="en-US" sz="2400" b="1" dirty="0" smtClean="0"/>
              <a:t>vial</a:t>
            </a:r>
            <a:r>
              <a:rPr lang="ar-SA" sz="2400" b="1" dirty="0" smtClean="0"/>
              <a:t> </a:t>
            </a:r>
            <a:r>
              <a:rPr lang="ar-SA" sz="2400" b="1" dirty="0"/>
              <a:t>يمسح غطاء </a:t>
            </a:r>
            <a:r>
              <a:rPr lang="ar-SA" sz="2400" b="1" dirty="0" smtClean="0"/>
              <a:t>الـ</a:t>
            </a:r>
            <a:endParaRPr lang="en-US" sz="2400" dirty="0"/>
          </a:p>
          <a:p>
            <a:endParaRPr lang="en-US" sz="2400" b="1" dirty="0"/>
          </a:p>
          <a:p>
            <a:endParaRPr lang="ar-IQ" sz="2400" dirty="0"/>
          </a:p>
        </p:txBody>
      </p:sp>
      <p:pic>
        <p:nvPicPr>
          <p:cNvPr id="2050" name="Picture 2" descr="C:\Users\Al-Ra'y\Desktop\ممممم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2619375"/>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2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534400" cy="461665"/>
          </a:xfrm>
          <a:prstGeom prst="rect">
            <a:avLst/>
          </a:prstGeom>
        </p:spPr>
        <p:txBody>
          <a:bodyPr wrap="square">
            <a:spAutoFit/>
          </a:bodyPr>
          <a:lstStyle/>
          <a:p>
            <a:r>
              <a:rPr lang="ar-SA" sz="2400" b="1" dirty="0">
                <a:latin typeface="Times New Roman" pitchFamily="18" charset="0"/>
                <a:cs typeface="Times New Roman" pitchFamily="18" charset="0"/>
              </a:rPr>
              <a:t>قبل الاستعمال قم بتدوير الانسولين </a:t>
            </a:r>
            <a:r>
              <a:rPr lang="ar-SA" sz="2400" b="1" u="sng" dirty="0">
                <a:latin typeface="Times New Roman" pitchFamily="18" charset="0"/>
                <a:cs typeface="Times New Roman" pitchFamily="18" charset="0"/>
              </a:rPr>
              <a:t>الخابط</a:t>
            </a:r>
            <a:r>
              <a:rPr lang="ar-SA" sz="2400" b="1" dirty="0">
                <a:latin typeface="Times New Roman" pitchFamily="18" charset="0"/>
                <a:cs typeface="Times New Roman" pitchFamily="18" charset="0"/>
              </a:rPr>
              <a:t> بين راحتي اليدين ( مع تجنب الرج)</a:t>
            </a:r>
            <a:r>
              <a:rPr lang="ar-SA" b="1" dirty="0"/>
              <a:t>.</a:t>
            </a:r>
            <a:endParaRPr lang="ar-IQ" dirty="0"/>
          </a:p>
        </p:txBody>
      </p:sp>
      <p:pic>
        <p:nvPicPr>
          <p:cNvPr id="3074" name="Picture 2" descr="C:\Users\Al-Ra'y\Desktop\ممممممممممممممم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90" y="948390"/>
            <a:ext cx="8480510" cy="552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87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1754326"/>
          </a:xfrm>
          <a:prstGeom prst="rect">
            <a:avLst/>
          </a:prstGeom>
        </p:spPr>
        <p:txBody>
          <a:bodyPr wrap="square">
            <a:spAutoFit/>
          </a:bodyPr>
          <a:lstStyle/>
          <a:p>
            <a:pPr algn="r" rtl="1"/>
            <a:r>
              <a:rPr lang="ar-SA" b="1" dirty="0"/>
              <a:t>اسحب بسرنجة الانسولين كمية من الهواء تساوي في حجمها حجم جرعة الانسولين الخابط واحقنها في</a:t>
            </a:r>
            <a:r>
              <a:rPr lang="en-US" b="1" dirty="0"/>
              <a:t>vial </a:t>
            </a:r>
            <a:r>
              <a:rPr lang="ar-SA" b="1" dirty="0"/>
              <a:t> الخابط </a:t>
            </a:r>
            <a:r>
              <a:rPr lang="en-US" b="1" dirty="0"/>
              <a:t>  </a:t>
            </a:r>
            <a:r>
              <a:rPr lang="ar-SA" b="1" dirty="0"/>
              <a:t>ثم  اسحب بسرنجة الانسولين كمية من الهواء تساوي في حجمها حجم جرعة الانسولين الصافي واحقنها في</a:t>
            </a:r>
            <a:r>
              <a:rPr lang="en-US" b="1" dirty="0"/>
              <a:t>vial </a:t>
            </a:r>
            <a:r>
              <a:rPr lang="ar-SA" b="1" dirty="0"/>
              <a:t> الصافي (</a:t>
            </a:r>
            <a:r>
              <a:rPr lang="en-US" b="1" dirty="0"/>
              <a:t> .(Soluble      </a:t>
            </a:r>
            <a:endParaRPr lang="en-US" dirty="0"/>
          </a:p>
          <a:p>
            <a:pPr rtl="1"/>
            <a:r>
              <a:rPr lang="ar-SA" b="1" dirty="0" smtClean="0"/>
              <a:t>-</a:t>
            </a:r>
            <a:r>
              <a:rPr lang="ar-SA" b="1" dirty="0"/>
              <a:t>اقلب </a:t>
            </a:r>
            <a:r>
              <a:rPr lang="en-US" b="1" dirty="0"/>
              <a:t>vial </a:t>
            </a:r>
            <a:r>
              <a:rPr lang="ar-SA" b="1" dirty="0"/>
              <a:t>الصافي واسحب الجرعة المقررة منه</a:t>
            </a:r>
            <a:r>
              <a:rPr lang="ar-SA" b="1" u="sng" dirty="0"/>
              <a:t> اولا</a:t>
            </a:r>
            <a:r>
              <a:rPr lang="ar-SA" b="1" dirty="0"/>
              <a:t> ثم اقلب </a:t>
            </a:r>
            <a:r>
              <a:rPr lang="en-US" b="1" dirty="0"/>
              <a:t>vial </a:t>
            </a:r>
            <a:r>
              <a:rPr lang="ar-SA" b="1" dirty="0"/>
              <a:t>الخابط واسحب الجرعة المقررة منه (حتى لايتلوث الصافي بالخابط).</a:t>
            </a:r>
            <a:endParaRPr lang="en-US" dirty="0"/>
          </a:p>
          <a:p>
            <a:pPr rtl="1"/>
            <a:r>
              <a:rPr lang="en-US" b="1" dirty="0"/>
              <a:t> </a:t>
            </a:r>
            <a:endParaRPr lang="en-US" dirty="0"/>
          </a:p>
        </p:txBody>
      </p:sp>
      <p:pic>
        <p:nvPicPr>
          <p:cNvPr id="4098" name="Picture 2" descr="C:\Users\Al-Ra'y\Desktop\ممممممممممم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5326"/>
            <a:ext cx="4648200" cy="41130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l-Ra'y\Desktop\ممممممممم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190750" cy="40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61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078313"/>
          </a:xfrm>
          <a:prstGeom prst="rect">
            <a:avLst/>
          </a:prstGeom>
        </p:spPr>
        <p:txBody>
          <a:bodyPr wrap="square">
            <a:spAutoFit/>
          </a:bodyPr>
          <a:lstStyle/>
          <a:p>
            <a:pPr rtl="1"/>
            <a:r>
              <a:rPr lang="en-US" sz="3600" b="1" u="sng" dirty="0" smtClean="0">
                <a:latin typeface="Times New Roman" pitchFamily="18" charset="0"/>
                <a:cs typeface="Times New Roman" pitchFamily="18" charset="0"/>
              </a:rPr>
              <a:t>Mixing </a:t>
            </a:r>
            <a:r>
              <a:rPr lang="en-US" sz="3600" b="1" u="sng" dirty="0">
                <a:latin typeface="Times New Roman" pitchFamily="18" charset="0"/>
                <a:cs typeface="Times New Roman" pitchFamily="18" charset="0"/>
              </a:rPr>
              <a:t>of </a:t>
            </a:r>
            <a:r>
              <a:rPr lang="en-US" sz="3600" b="1" u="sng" dirty="0" err="1">
                <a:latin typeface="Times New Roman" pitchFamily="18" charset="0"/>
                <a:cs typeface="Times New Roman" pitchFamily="18" charset="0"/>
              </a:rPr>
              <a:t>insulins</a:t>
            </a:r>
            <a:r>
              <a:rPr lang="en-US" sz="3600" b="1" u="sng" dirty="0">
                <a:latin typeface="Times New Roman" pitchFamily="18" charset="0"/>
                <a:cs typeface="Times New Roman" pitchFamily="18" charset="0"/>
              </a:rPr>
              <a:t>:</a:t>
            </a:r>
            <a:endParaRPr lang="en-US" sz="3600" u="sng" dirty="0">
              <a:latin typeface="Times New Roman" pitchFamily="18" charset="0"/>
              <a:cs typeface="Times New Roman" pitchFamily="18" charset="0"/>
            </a:endParaRPr>
          </a:p>
          <a:p>
            <a:pPr rtl="1"/>
            <a:r>
              <a:rPr lang="en-US" sz="2400" b="1" dirty="0">
                <a:solidFill>
                  <a:srgbClr val="FF0000"/>
                </a:solidFill>
                <a:latin typeface="Times New Roman" pitchFamily="18" charset="0"/>
                <a:cs typeface="Times New Roman" pitchFamily="18" charset="0"/>
              </a:rPr>
              <a:t>Regular Insulin </a:t>
            </a:r>
            <a:r>
              <a:rPr lang="en-US" sz="2400" b="1" dirty="0">
                <a:latin typeface="Times New Roman" pitchFamily="18" charset="0"/>
                <a:cs typeface="Times New Roman" pitchFamily="18" charset="0"/>
              </a:rPr>
              <a:t>may be mixed with </a:t>
            </a:r>
            <a:r>
              <a:rPr lang="en-US" sz="2400" b="1" dirty="0">
                <a:solidFill>
                  <a:srgbClr val="FF0000"/>
                </a:solidFill>
                <a:latin typeface="Times New Roman" pitchFamily="18" charset="0"/>
                <a:cs typeface="Times New Roman" pitchFamily="18" charset="0"/>
              </a:rPr>
              <a:t>NPH </a:t>
            </a:r>
            <a:r>
              <a:rPr lang="en-US" sz="2400" b="1" dirty="0">
                <a:latin typeface="Times New Roman" pitchFamily="18" charset="0"/>
                <a:cs typeface="Times New Roman" pitchFamily="18" charset="0"/>
              </a:rPr>
              <a:t>in any proportion and the resultant mixture is stable for at least </a:t>
            </a:r>
            <a:r>
              <a:rPr lang="en-US" sz="2400" b="1" dirty="0">
                <a:solidFill>
                  <a:srgbClr val="FF0000"/>
                </a:solidFill>
                <a:latin typeface="Times New Roman" pitchFamily="18" charset="0"/>
                <a:cs typeface="Times New Roman" pitchFamily="18" charset="0"/>
              </a:rPr>
              <a:t>1 month </a:t>
            </a:r>
            <a:r>
              <a:rPr lang="en-US" sz="2400" b="1" dirty="0">
                <a:latin typeface="Times New Roman" pitchFamily="18" charset="0"/>
                <a:cs typeface="Times New Roman" pitchFamily="18" charset="0"/>
              </a:rPr>
              <a:t>at </a:t>
            </a:r>
            <a:r>
              <a:rPr lang="en-US" sz="2400" b="1" u="sng" dirty="0">
                <a:latin typeface="Times New Roman" pitchFamily="18" charset="0"/>
                <a:cs typeface="Times New Roman" pitchFamily="18" charset="0"/>
              </a:rPr>
              <a:t>room temperature</a:t>
            </a:r>
            <a:r>
              <a:rPr lang="en-US" sz="2400" b="1" dirty="0">
                <a:latin typeface="Times New Roman" pitchFamily="18" charset="0"/>
                <a:cs typeface="Times New Roman" pitchFamily="18" charset="0"/>
              </a:rPr>
              <a:t> without change in the kinetic property of the regular</a:t>
            </a:r>
            <a:r>
              <a:rPr lang="en-US" sz="2400" b="1" baseline="30000" dirty="0">
                <a:latin typeface="Times New Roman" pitchFamily="18" charset="0"/>
                <a:cs typeface="Times New Roman" pitchFamily="18" charset="0"/>
              </a:rPr>
              <a:t>(3)</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In contrast, the rapid action of regular insulin is significantly blunted when mixed with </a:t>
            </a:r>
            <a:r>
              <a:rPr lang="en-US" sz="2400" b="1" dirty="0" err="1">
                <a:solidFill>
                  <a:srgbClr val="FF0000"/>
                </a:solidFill>
                <a:latin typeface="Times New Roman" pitchFamily="18" charset="0"/>
                <a:cs typeface="Times New Roman" pitchFamily="18" charset="0"/>
              </a:rPr>
              <a:t>Lente</a:t>
            </a:r>
            <a:r>
              <a:rPr lang="en-US" sz="2400" b="1" dirty="0">
                <a:solidFill>
                  <a:srgbClr val="FF0000"/>
                </a:solidFill>
                <a:latin typeface="Times New Roman" pitchFamily="18" charset="0"/>
                <a:cs typeface="Times New Roman" pitchFamily="18" charset="0"/>
              </a:rPr>
              <a:t> or </a:t>
            </a:r>
            <a:r>
              <a:rPr lang="en-US" sz="2400" b="1" dirty="0" err="1">
                <a:solidFill>
                  <a:srgbClr val="FF0000"/>
                </a:solidFill>
                <a:latin typeface="Times New Roman" pitchFamily="18" charset="0"/>
                <a:cs typeface="Times New Roman" pitchFamily="18" charset="0"/>
              </a:rPr>
              <a:t>Ultrlente</a:t>
            </a:r>
            <a:r>
              <a:rPr lang="en-US" sz="2400" b="1" dirty="0">
                <a:solidFill>
                  <a:srgbClr val="FF0000"/>
                </a:solidFill>
                <a:latin typeface="Times New Roman" pitchFamily="18" charset="0"/>
                <a:cs typeface="Times New Roman" pitchFamily="18" charset="0"/>
              </a:rPr>
              <a:t> insulin</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(The excess zinc in </a:t>
            </a:r>
            <a:r>
              <a:rPr lang="en-US" sz="2400" b="1" u="sng" dirty="0" err="1">
                <a:latin typeface="Times New Roman" pitchFamily="18" charset="0"/>
                <a:cs typeface="Times New Roman" pitchFamily="18" charset="0"/>
              </a:rPr>
              <a:t>Lente</a:t>
            </a:r>
            <a:r>
              <a:rPr lang="en-US" sz="2400" b="1" dirty="0">
                <a:latin typeface="Times New Roman" pitchFamily="18" charset="0"/>
                <a:cs typeface="Times New Roman" pitchFamily="18" charset="0"/>
              </a:rPr>
              <a:t> preparations binds the regular insulin </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Converting it to intermediate acting form). When the two </a:t>
            </a:r>
            <a:r>
              <a:rPr lang="en-US" sz="2400" b="1" dirty="0" err="1">
                <a:latin typeface="Times New Roman" pitchFamily="18" charset="0"/>
                <a:cs typeface="Times New Roman" pitchFamily="18" charset="0"/>
              </a:rPr>
              <a:t>insulins</a:t>
            </a:r>
            <a:r>
              <a:rPr lang="en-US" sz="2400" b="1" dirty="0">
                <a:latin typeface="Times New Roman" pitchFamily="18" charset="0"/>
                <a:cs typeface="Times New Roman" pitchFamily="18" charset="0"/>
              </a:rPr>
              <a:t> are </a:t>
            </a:r>
            <a:r>
              <a:rPr lang="en-US" sz="2400" b="1" u="sng" dirty="0">
                <a:latin typeface="Times New Roman" pitchFamily="18" charset="0"/>
                <a:cs typeface="Times New Roman" pitchFamily="18" charset="0"/>
              </a:rPr>
              <a:t>mixed just before the injection,</a:t>
            </a:r>
            <a:r>
              <a:rPr lang="en-US" sz="2400" b="1" dirty="0">
                <a:latin typeface="Times New Roman" pitchFamily="18" charset="0"/>
                <a:cs typeface="Times New Roman" pitchFamily="18" charset="0"/>
              </a:rPr>
              <a:t> the clinical importance of this effect appear </a:t>
            </a:r>
            <a:r>
              <a:rPr lang="en-US" sz="2400" b="1" u="sng" dirty="0">
                <a:latin typeface="Times New Roman" pitchFamily="18" charset="0"/>
                <a:cs typeface="Times New Roman" pitchFamily="18" charset="0"/>
              </a:rPr>
              <a:t>to be minimal</a:t>
            </a:r>
            <a:r>
              <a:rPr lang="en-US" sz="2400" b="1" u="sng" baseline="30000" dirty="0">
                <a:latin typeface="Times New Roman" pitchFamily="18" charset="0"/>
                <a:cs typeface="Times New Roman" pitchFamily="18" charset="0"/>
              </a:rPr>
              <a:t> (1)</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Lente</a:t>
            </a:r>
            <a:r>
              <a:rPr lang="en-US" sz="2400" b="1" dirty="0">
                <a:latin typeface="Times New Roman" pitchFamily="18" charset="0"/>
                <a:cs typeface="Times New Roman" pitchFamily="18" charset="0"/>
              </a:rPr>
              <a:t> and </a:t>
            </a:r>
            <a:r>
              <a:rPr lang="en-US" sz="2400" b="1" dirty="0" err="1">
                <a:latin typeface="Times New Roman" pitchFamily="18" charset="0"/>
                <a:cs typeface="Times New Roman" pitchFamily="18" charset="0"/>
              </a:rPr>
              <a:t>Ultrlente</a:t>
            </a:r>
            <a:r>
              <a:rPr lang="en-US" sz="2400" b="1" dirty="0">
                <a:latin typeface="Times New Roman" pitchFamily="18" charset="0"/>
                <a:cs typeface="Times New Roman" pitchFamily="18" charset="0"/>
              </a:rPr>
              <a:t> may be mixed in any proportion at any time and are stable for long time</a:t>
            </a:r>
            <a:r>
              <a:rPr lang="en-US" sz="2400" b="1" baseline="30000" dirty="0">
                <a:latin typeface="Times New Roman" pitchFamily="18" charset="0"/>
                <a:cs typeface="Times New Roman" pitchFamily="18" charset="0"/>
              </a:rPr>
              <a:t> (3)</a:t>
            </a:r>
            <a:r>
              <a:rPr lang="en-US" b="1" dirty="0"/>
              <a:t>.</a:t>
            </a:r>
            <a:endParaRPr lang="en-US" dirty="0"/>
          </a:p>
        </p:txBody>
      </p:sp>
    </p:spTree>
    <p:extLst>
      <p:ext uri="{BB962C8B-B14F-4D97-AF65-F5344CB8AC3E}">
        <p14:creationId xmlns:p14="http://schemas.microsoft.com/office/powerpoint/2010/main" val="3066642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3354765"/>
          </a:xfrm>
          <a:prstGeom prst="rect">
            <a:avLst/>
          </a:prstGeom>
        </p:spPr>
        <p:txBody>
          <a:bodyPr wrap="square">
            <a:spAutoFit/>
          </a:bodyPr>
          <a:lstStyle/>
          <a:p>
            <a:pPr rtl="1"/>
            <a:r>
              <a:rPr lang="en-US" sz="4400" b="1" u="sng" dirty="0">
                <a:latin typeface="Times New Roman" pitchFamily="18" charset="0"/>
                <a:cs typeface="Times New Roman" pitchFamily="18" charset="0"/>
              </a:rPr>
              <a:t>Storage of insulin:</a:t>
            </a:r>
            <a:endParaRPr lang="en-US" sz="4400" u="sng"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The pharmacists can advice the patient that:</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A-Any </a:t>
            </a:r>
            <a:r>
              <a:rPr lang="en-US" sz="2400" b="1" dirty="0">
                <a:solidFill>
                  <a:srgbClr val="FF0000"/>
                </a:solidFill>
                <a:latin typeface="Times New Roman" pitchFamily="18" charset="0"/>
                <a:cs typeface="Times New Roman" pitchFamily="18" charset="0"/>
              </a:rPr>
              <a:t>unopened</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insulins</a:t>
            </a:r>
            <a:r>
              <a:rPr lang="en-US" sz="2400" b="1" dirty="0">
                <a:latin typeface="Times New Roman" pitchFamily="18" charset="0"/>
                <a:cs typeface="Times New Roman" pitchFamily="18" charset="0"/>
              </a:rPr>
              <a:t> are </a:t>
            </a:r>
            <a:r>
              <a:rPr lang="en-US" sz="2400" b="1" dirty="0">
                <a:solidFill>
                  <a:srgbClr val="FF0000"/>
                </a:solidFill>
                <a:latin typeface="Times New Roman" pitchFamily="18" charset="0"/>
                <a:cs typeface="Times New Roman" pitchFamily="18" charset="0"/>
              </a:rPr>
              <a:t>stored refrigerated </a:t>
            </a:r>
            <a:r>
              <a:rPr lang="en-US" sz="2400" b="1" dirty="0">
                <a:latin typeface="Times New Roman" pitchFamily="18" charset="0"/>
                <a:cs typeface="Times New Roman" pitchFamily="18" charset="0"/>
              </a:rPr>
              <a:t>(2-8 C</a:t>
            </a:r>
            <a:r>
              <a:rPr lang="en-US" sz="2400" b="1" baseline="30000" dirty="0">
                <a:latin typeface="Times New Roman" pitchFamily="18" charset="0"/>
                <a:cs typeface="Times New Roman" pitchFamily="18" charset="0"/>
              </a:rPr>
              <a:t>0</a:t>
            </a: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(But not in the freezer</a:t>
            </a:r>
            <a:r>
              <a:rPr lang="en-US" sz="2400" b="1" dirty="0">
                <a:latin typeface="Times New Roman" pitchFamily="18" charset="0"/>
                <a:cs typeface="Times New Roman" pitchFamily="18" charset="0"/>
              </a:rPr>
              <a:t>) and the expiration date printed on the vials is used for </a:t>
            </a:r>
            <a:r>
              <a:rPr lang="en-US" sz="2400" b="1" u="sng" dirty="0">
                <a:latin typeface="Times New Roman" pitchFamily="18" charset="0"/>
                <a:cs typeface="Times New Roman" pitchFamily="18" charset="0"/>
              </a:rPr>
              <a:t>unopened, refrigerated </a:t>
            </a:r>
            <a:r>
              <a:rPr lang="en-US" sz="2400" b="1" u="sng" dirty="0" err="1">
                <a:latin typeface="Times New Roman" pitchFamily="18" charset="0"/>
                <a:cs typeface="Times New Roman" pitchFamily="18" charset="0"/>
              </a:rPr>
              <a:t>insulins</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rtl="1"/>
            <a:r>
              <a:rPr lang="en-US" sz="2400" b="1" dirty="0">
                <a:latin typeface="Times New Roman" pitchFamily="18" charset="0"/>
                <a:cs typeface="Times New Roman" pitchFamily="18" charset="0"/>
              </a:rPr>
              <a:t>B-Insulin's vial that are </a:t>
            </a:r>
            <a:r>
              <a:rPr lang="en-US" sz="2400" b="1" u="sng" dirty="0">
                <a:solidFill>
                  <a:srgbClr val="FF0000"/>
                </a:solidFill>
                <a:latin typeface="Times New Roman" pitchFamily="18" charset="0"/>
                <a:cs typeface="Times New Roman" pitchFamily="18" charset="0"/>
              </a:rPr>
              <a:t>currently in use</a:t>
            </a:r>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is kept </a:t>
            </a:r>
            <a:r>
              <a:rPr lang="en-US" sz="2400" b="1" u="sng" dirty="0">
                <a:solidFill>
                  <a:srgbClr val="FF0000"/>
                </a:solidFill>
                <a:latin typeface="Times New Roman" pitchFamily="18" charset="0"/>
                <a:cs typeface="Times New Roman" pitchFamily="18" charset="0"/>
              </a:rPr>
              <a:t>at room temperature</a:t>
            </a:r>
            <a:r>
              <a:rPr lang="en-US" sz="2400" b="1" dirty="0">
                <a:latin typeface="Times New Roman" pitchFamily="18" charset="0"/>
                <a:cs typeface="Times New Roman" pitchFamily="18" charset="0"/>
              </a:rPr>
              <a:t> (injection of cold insulin is uncomfortable) and can be used for </a:t>
            </a:r>
            <a:r>
              <a:rPr lang="en-US" sz="2400" b="1" u="sng" dirty="0">
                <a:latin typeface="Times New Roman" pitchFamily="18" charset="0"/>
                <a:cs typeface="Times New Roman" pitchFamily="18" charset="0"/>
              </a:rPr>
              <a:t>1 month</a:t>
            </a:r>
            <a:r>
              <a:rPr lang="en-US" sz="2400" b="1" dirty="0">
                <a:latin typeface="Times New Roman" pitchFamily="18" charset="0"/>
                <a:cs typeface="Times New Roman" pitchFamily="18" charset="0"/>
              </a:rPr>
              <a:t> </a:t>
            </a:r>
            <a:r>
              <a:rPr lang="en-US" sz="2400" b="1" baseline="30000" dirty="0">
                <a:latin typeface="Times New Roman" pitchFamily="18" charset="0"/>
                <a:cs typeface="Times New Roman" pitchFamily="18" charset="0"/>
              </a:rPr>
              <a:t>(1,3)</a:t>
            </a:r>
            <a:r>
              <a:rPr lang="en-US" sz="2400" b="1" dirty="0">
                <a:latin typeface="Times New Roman" pitchFamily="18" charset="0"/>
                <a:cs typeface="Times New Roman" pitchFamily="18" charset="0"/>
              </a:rPr>
              <a:t> </a:t>
            </a:r>
            <a:r>
              <a:rPr lang="ar-SA" sz="2400" b="1" dirty="0" smtClean="0">
                <a:latin typeface="Times New Roman" pitchFamily="18" charset="0"/>
                <a:cs typeface="Times New Roman" pitchFamily="18" charset="0"/>
              </a:rPr>
              <a:t>ا</a:t>
            </a:r>
            <a:r>
              <a:rPr lang="en-US" b="1" dirty="0" smtClean="0"/>
              <a:t>.</a:t>
            </a:r>
            <a:endParaRPr lang="ar-IQ" dirty="0"/>
          </a:p>
        </p:txBody>
      </p:sp>
    </p:spTree>
    <p:extLst>
      <p:ext uri="{BB962C8B-B14F-4D97-AF65-F5344CB8AC3E}">
        <p14:creationId xmlns:p14="http://schemas.microsoft.com/office/powerpoint/2010/main" val="1280883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303223" y="2967335"/>
            <a:ext cx="6537560" cy="1862048"/>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15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Thank you</a:t>
            </a:r>
            <a:endParaRPr lang="en-US" sz="11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008"/>
            <a:ext cx="9144000" cy="625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90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261884"/>
          </a:xfrm>
          <a:prstGeom prst="rect">
            <a:avLst/>
          </a:prstGeom>
        </p:spPr>
        <p:txBody>
          <a:bodyPr wrap="square">
            <a:spAutoFit/>
          </a:bodyPr>
          <a:lstStyle/>
          <a:p>
            <a:r>
              <a:rPr lang="en-US" sz="2800" b="1" dirty="0">
                <a:latin typeface="Times New Roman" pitchFamily="18" charset="0"/>
                <a:cs typeface="Times New Roman" pitchFamily="18" charset="0"/>
              </a:rPr>
              <a:t>Insulin is </a:t>
            </a:r>
            <a:r>
              <a:rPr lang="en-US" sz="2800" b="1" dirty="0" smtClean="0">
                <a:latin typeface="Times New Roman" pitchFamily="18" charset="0"/>
                <a:cs typeface="Times New Roman" pitchFamily="18" charset="0"/>
              </a:rPr>
              <a:t>usually injected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into the upper arms, thighs, buttocks, or </a:t>
            </a:r>
            <a:r>
              <a:rPr lang="en-US" sz="2400" dirty="0" smtClean="0">
                <a:latin typeface="Times New Roman" pitchFamily="18" charset="0"/>
                <a:cs typeface="Times New Roman" pitchFamily="18" charset="0"/>
              </a:rPr>
              <a:t>abdomen; absorption </a:t>
            </a:r>
            <a:r>
              <a:rPr lang="en-US" sz="2400" dirty="0">
                <a:latin typeface="Times New Roman" pitchFamily="18" charset="0"/>
                <a:cs typeface="Times New Roman" pitchFamily="18" charset="0"/>
              </a:rPr>
              <a:t>from a limb site may be increased if the limb is</a:t>
            </a:r>
          </a:p>
          <a:p>
            <a:r>
              <a:rPr lang="en-US" sz="2400" dirty="0">
                <a:latin typeface="Times New Roman" pitchFamily="18" charset="0"/>
                <a:cs typeface="Times New Roman" pitchFamily="18" charset="0"/>
              </a:rPr>
              <a:t>used in strenuous exercise after the </a:t>
            </a:r>
            <a:r>
              <a:rPr lang="en-US" sz="2400" dirty="0" smtClean="0">
                <a:latin typeface="Times New Roman" pitchFamily="18" charset="0"/>
                <a:cs typeface="Times New Roman" pitchFamily="18" charset="0"/>
              </a:rPr>
              <a:t>injection</a:t>
            </a:r>
            <a:endParaRPr lang="ar-IQ" sz="2400" dirty="0">
              <a:latin typeface="Times New Roman" pitchFamily="18" charset="0"/>
              <a:cs typeface="Times New Roman" pitchFamily="18" charset="0"/>
            </a:endParaRPr>
          </a:p>
        </p:txBody>
      </p:sp>
      <p:pic>
        <p:nvPicPr>
          <p:cNvPr id="3" name="Picture 2" descr="C:\Users\Al-Ra'y\Desktop\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99"/>
            <a:ext cx="838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47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815"/>
            <a:ext cx="8534400" cy="660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360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fairview.org/fv/groups/public/documents/images/82779.jpg"/>
          <p:cNvPicPr>
            <a:picLocks noChangeAspect="1" noChangeArrowheads="1"/>
          </p:cNvPicPr>
          <p:nvPr/>
        </p:nvPicPr>
        <p:blipFill>
          <a:blip r:embed="rId2"/>
          <a:srcRect/>
          <a:stretch>
            <a:fillRect/>
          </a:stretch>
        </p:blipFill>
        <p:spPr bwMode="auto">
          <a:xfrm>
            <a:off x="762000" y="540657"/>
            <a:ext cx="7467600" cy="5867400"/>
          </a:xfrm>
          <a:prstGeom prst="rect">
            <a:avLst/>
          </a:prstGeom>
          <a:noFill/>
        </p:spPr>
      </p:pic>
    </p:spTree>
    <p:extLst>
      <p:ext uri="{BB962C8B-B14F-4D97-AF65-F5344CB8AC3E}">
        <p14:creationId xmlns:p14="http://schemas.microsoft.com/office/powerpoint/2010/main" val="4267634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yclickfine.com/images/injection-technique.jpg"/>
          <p:cNvPicPr>
            <a:picLocks noChangeAspect="1" noChangeArrowheads="1"/>
          </p:cNvPicPr>
          <p:nvPr/>
        </p:nvPicPr>
        <p:blipFill>
          <a:blip r:embed="rId2"/>
          <a:srcRect/>
          <a:stretch>
            <a:fillRect/>
          </a:stretch>
        </p:blipFill>
        <p:spPr bwMode="auto">
          <a:xfrm>
            <a:off x="29667" y="838200"/>
            <a:ext cx="9074196" cy="4876800"/>
          </a:xfrm>
          <a:prstGeom prst="rect">
            <a:avLst/>
          </a:prstGeom>
          <a:noFill/>
        </p:spPr>
      </p:pic>
    </p:spTree>
    <p:extLst>
      <p:ext uri="{BB962C8B-B14F-4D97-AF65-F5344CB8AC3E}">
        <p14:creationId xmlns:p14="http://schemas.microsoft.com/office/powerpoint/2010/main" val="234663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1876</Words>
  <Application>Microsoft Office PowerPoint</Application>
  <PresentationFormat>On-screen Show (4:3)</PresentationFormat>
  <Paragraphs>288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Clinical pharmacy laboratory DM PART [1] Insulin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Insulin aspart</vt:lpstr>
      <vt:lpstr>Insulin glulisine</vt:lpstr>
      <vt:lpstr>Insulin lispro</vt:lpstr>
      <vt:lpstr>PowerPoint Presentation</vt:lpstr>
      <vt:lpstr>PowerPoint Presentation</vt:lpstr>
      <vt:lpstr>Biphasic insulin aspart</vt:lpstr>
      <vt:lpstr>PowerPoint Presentation</vt:lpstr>
      <vt:lpstr>PowerPoint Presentation</vt:lpstr>
      <vt:lpstr>PowerPoint Presentation</vt:lpstr>
      <vt:lpstr>PowerPoint Presentation</vt:lpstr>
      <vt:lpstr>PowerPoint Presentation</vt:lpstr>
      <vt:lpstr>PowerPoint Presentation</vt:lpstr>
      <vt:lpstr> Calculation of insulin dose estimating of total daily insulin TDD </vt:lpstr>
      <vt:lpstr>PowerPoint Presentation</vt:lpstr>
      <vt:lpstr>PowerPoint Presentation</vt:lpstr>
      <vt:lpstr>PowerPoint Presentation</vt:lpstr>
      <vt:lpstr>PowerPoint Presentation</vt:lpstr>
      <vt:lpstr>Basal /bolus insulin dose calculation for patient weighing 80kg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za</cp:lastModifiedBy>
  <cp:revision>154</cp:revision>
  <dcterms:created xsi:type="dcterms:W3CDTF">2006-08-16T00:00:00Z</dcterms:created>
  <dcterms:modified xsi:type="dcterms:W3CDTF">2020-06-06T17:27:23Z</dcterms:modified>
</cp:coreProperties>
</file>