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5" r:id="rId17"/>
    <p:sldId id="277" r:id="rId18"/>
    <p:sldId id="274" r:id="rId19"/>
    <p:sldId id="276" r:id="rId20"/>
    <p:sldId id="263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0" d="100"/>
          <a:sy n="90" d="100"/>
        </p:scale>
        <p:origin x="10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962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708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14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412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52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430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677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01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40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75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63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66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767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948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27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97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30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DB6C-2F29-426C-9C4C-67F19A96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915960"/>
            <a:ext cx="7848872" cy="861420"/>
          </a:xfrm>
        </p:spPr>
        <p:txBody>
          <a:bodyPr/>
          <a:lstStyle/>
          <a:p>
            <a:r>
              <a:rPr lang="en-US" sz="4400" dirty="0"/>
              <a:t>Asthma case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2E86A-E138-44AE-B235-B21F74BFB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Assist. </a:t>
            </a:r>
            <a:r>
              <a:rPr lang="en-US" dirty="0" err="1"/>
              <a:t>Lec</a:t>
            </a:r>
            <a:r>
              <a:rPr lang="en-US" dirty="0"/>
              <a:t>. </a:t>
            </a:r>
            <a:r>
              <a:rPr lang="en-US" dirty="0" err="1"/>
              <a:t>sura</a:t>
            </a:r>
            <a:r>
              <a:rPr lang="en-US" dirty="0"/>
              <a:t> </a:t>
            </a:r>
            <a:r>
              <a:rPr lang="en-US" dirty="0" err="1"/>
              <a:t>abbas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3D901-D0BA-45FE-A859-D5825A7F8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9834-7390-4090-BCCA-2C1EFCD6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9423-696C-4900-97DD-A76884F3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/>
              <a:t>Oxygen to maintain SpO2 94-98%</a:t>
            </a:r>
          </a:p>
          <a:p>
            <a:pPr algn="just" rtl="0"/>
            <a:r>
              <a:rPr lang="en-US" dirty="0"/>
              <a:t>Salbutamol 5 mg via an oxygen-driven nebulizer</a:t>
            </a:r>
          </a:p>
          <a:p>
            <a:pPr algn="just" rtl="0"/>
            <a:r>
              <a:rPr lang="en-US" dirty="0"/>
              <a:t>Ipratropium bromide 0.5 mg via an oxygen</a:t>
            </a:r>
            <a:r>
              <a:rPr lang="ar-IQ" dirty="0"/>
              <a:t> </a:t>
            </a:r>
            <a:r>
              <a:rPr lang="en-US" dirty="0"/>
              <a:t>driven</a:t>
            </a:r>
            <a:r>
              <a:rPr lang="ar-IQ" dirty="0"/>
              <a:t> </a:t>
            </a:r>
            <a:r>
              <a:rPr lang="en-US" dirty="0"/>
              <a:t>nebulizer</a:t>
            </a:r>
          </a:p>
          <a:p>
            <a:pPr algn="just" rtl="0"/>
            <a:r>
              <a:rPr lang="en-US" dirty="0"/>
              <a:t> Prednisolone tablets 40-50 mg or IV hydrocortisone 100 mg</a:t>
            </a:r>
          </a:p>
        </p:txBody>
      </p:sp>
    </p:spTree>
    <p:extLst>
      <p:ext uri="{BB962C8B-B14F-4D97-AF65-F5344CB8AC3E}">
        <p14:creationId xmlns:p14="http://schemas.microsoft.com/office/powerpoint/2010/main" val="211440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85BE-D481-4722-A321-87F9E4DB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LIFE THREATENING FEATURES ARE PRESENT: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A3E8-DF76-45EF-8773-6EDB8C1B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/>
              <a:t>Discuss with senior clinician and ICU team</a:t>
            </a:r>
          </a:p>
          <a:p>
            <a:pPr algn="just" rtl="0"/>
            <a:r>
              <a:rPr lang="en-US" dirty="0"/>
              <a:t>Consider IV magnesium sulphate 1.2-2 g infusion over 20 minutes (unless already given)</a:t>
            </a:r>
          </a:p>
          <a:p>
            <a:pPr algn="just" rtl="0"/>
            <a:r>
              <a:rPr lang="en-US" dirty="0"/>
              <a:t> Give </a:t>
            </a:r>
            <a:r>
              <a:rPr lang="en-US" dirty="0" err="1"/>
              <a:t>nebulised</a:t>
            </a:r>
            <a:r>
              <a:rPr lang="en-US" dirty="0"/>
              <a:t> β2 agonist more frequently e.g. salbutamol 5 mg up to every 15-30 minutes or 10 mg per hour via continuous </a:t>
            </a:r>
            <a:r>
              <a:rPr lang="en-US" dirty="0" err="1"/>
              <a:t>nebulisation</a:t>
            </a:r>
            <a:r>
              <a:rPr lang="en-US" dirty="0"/>
              <a:t> (requires special </a:t>
            </a:r>
            <a:r>
              <a:rPr lang="en-US" dirty="0" err="1"/>
              <a:t>nebuliser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304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0EAE-113E-4EAD-B818-37759983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E506-6979-4CB2-ABC5-4088C8554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 rtl="0">
              <a:buNone/>
            </a:pPr>
            <a:r>
              <a:rPr lang="en-US" u="sng" dirty="0"/>
              <a:t>IF PATIENT IS IMPROVING continue:</a:t>
            </a:r>
          </a:p>
          <a:p>
            <a:pPr marL="0" indent="0" algn="just" rtl="0">
              <a:buNone/>
            </a:pPr>
            <a:r>
              <a:rPr lang="en-US" dirty="0"/>
              <a:t>•Oxygen to maintain SpO2 94-98%</a:t>
            </a:r>
          </a:p>
          <a:p>
            <a:pPr marL="0" indent="0" algn="just" rtl="0">
              <a:buNone/>
            </a:pPr>
            <a:r>
              <a:rPr lang="en-US" dirty="0"/>
              <a:t>•Prednisolone 40-50mg daily or IV hydrocortisone 100 mg 6</a:t>
            </a:r>
          </a:p>
          <a:p>
            <a:pPr marL="0" indent="0" algn="just" rtl="0">
              <a:buNone/>
            </a:pPr>
            <a:r>
              <a:rPr lang="en-US" dirty="0"/>
              <a:t>hourly</a:t>
            </a:r>
          </a:p>
          <a:p>
            <a:pPr marL="0" indent="0" algn="just" rtl="0">
              <a:buNone/>
            </a:pPr>
            <a:r>
              <a:rPr lang="en-US" dirty="0"/>
              <a:t>•</a:t>
            </a:r>
            <a:r>
              <a:rPr lang="en-US" dirty="0" err="1"/>
              <a:t>Nebulised</a:t>
            </a:r>
            <a:r>
              <a:rPr lang="en-US" dirty="0"/>
              <a:t> β2 agonist and ipratropium 4-6 hourly</a:t>
            </a:r>
          </a:p>
          <a:p>
            <a:pPr marL="0" indent="0" algn="just" rtl="0">
              <a:buNone/>
            </a:pPr>
            <a:r>
              <a:rPr lang="en-US" u="sng" dirty="0"/>
              <a:t>IF PATIENT NOT IMPROVING AFTER 15-30 MINUTES:</a:t>
            </a:r>
          </a:p>
          <a:p>
            <a:pPr marL="0" indent="0" algn="just" rtl="0">
              <a:buNone/>
            </a:pPr>
            <a:r>
              <a:rPr lang="en-US" dirty="0"/>
              <a:t>•Continue oxygen and steroids</a:t>
            </a:r>
          </a:p>
          <a:p>
            <a:pPr marL="0" indent="0" algn="just" rtl="0">
              <a:buNone/>
            </a:pPr>
            <a:r>
              <a:rPr lang="en-US" dirty="0"/>
              <a:t>•use continuous </a:t>
            </a:r>
            <a:r>
              <a:rPr lang="en-US" dirty="0" err="1"/>
              <a:t>nebulisation</a:t>
            </a:r>
            <a:r>
              <a:rPr lang="en-US" dirty="0"/>
              <a:t> of salbutamol at 5-10 mg/hour if an appropriate </a:t>
            </a:r>
            <a:r>
              <a:rPr lang="en-US" dirty="0" err="1"/>
              <a:t>nebuliser</a:t>
            </a:r>
            <a:r>
              <a:rPr lang="en-US" dirty="0"/>
              <a:t> is available. Otherwise give </a:t>
            </a:r>
            <a:r>
              <a:rPr lang="en-US" dirty="0" err="1"/>
              <a:t>nebulised</a:t>
            </a:r>
            <a:r>
              <a:rPr lang="en-US" dirty="0"/>
              <a:t> salbutamol 5 mg every 15-30 minutes</a:t>
            </a:r>
          </a:p>
          <a:p>
            <a:pPr marL="0" indent="0" algn="just" rtl="0">
              <a:buNone/>
            </a:pPr>
            <a:r>
              <a:rPr lang="en-US" dirty="0"/>
              <a:t>•Continue ipratropium 0.5 mg 4-6 hourly until patient is improving</a:t>
            </a:r>
          </a:p>
        </p:txBody>
      </p:sp>
    </p:spTree>
    <p:extLst>
      <p:ext uri="{BB962C8B-B14F-4D97-AF65-F5344CB8AC3E}">
        <p14:creationId xmlns:p14="http://schemas.microsoft.com/office/powerpoint/2010/main" val="265030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7778-3F37-4979-B846-F55ACB6D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PATIENT IS STILL NOT IMPROVING: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7469-34E9-4F06-8CFB-8B784D6C4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/>
              <a:t>•Discuss patient with senior clinician and ICU</a:t>
            </a:r>
          </a:p>
          <a:p>
            <a:pPr marL="0" indent="0" algn="just" rtl="0">
              <a:buNone/>
            </a:pPr>
            <a:r>
              <a:rPr lang="en-US" dirty="0"/>
              <a:t>team .</a:t>
            </a:r>
          </a:p>
          <a:p>
            <a:pPr marL="0" indent="0" algn="just" rtl="0">
              <a:buNone/>
            </a:pPr>
            <a:r>
              <a:rPr lang="it-IT" dirty="0"/>
              <a:t>•Consider IV magnesium sulphate 1.2-2 g</a:t>
            </a:r>
          </a:p>
          <a:p>
            <a:pPr marL="0" indent="0" algn="just" rtl="0">
              <a:buNone/>
            </a:pPr>
            <a:r>
              <a:rPr lang="en-US" dirty="0"/>
              <a:t>over 20 minutes (unless already give</a:t>
            </a:r>
          </a:p>
          <a:p>
            <a:pPr marL="0" indent="0" algn="just" rtl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Senior clinician may consider use of IV β2</a:t>
            </a:r>
          </a:p>
          <a:p>
            <a:pPr marL="0" indent="0" algn="just" rtl="0">
              <a:buNone/>
            </a:pPr>
            <a:r>
              <a:rPr lang="en-US" dirty="0">
                <a:solidFill>
                  <a:srgbClr val="FF0000"/>
                </a:solidFill>
              </a:rPr>
              <a:t>agonist or IV aminophylline or progression to</a:t>
            </a:r>
          </a:p>
          <a:p>
            <a:pPr marL="0" indent="0" algn="just" rtl="0">
              <a:buNone/>
            </a:pPr>
            <a:r>
              <a:rPr lang="en-US" dirty="0">
                <a:solidFill>
                  <a:srgbClr val="FF0000"/>
                </a:solidFill>
              </a:rPr>
              <a:t>mechanical ventilation</a:t>
            </a:r>
          </a:p>
        </p:txBody>
      </p:sp>
    </p:spTree>
    <p:extLst>
      <p:ext uri="{BB962C8B-B14F-4D97-AF65-F5344CB8AC3E}">
        <p14:creationId xmlns:p14="http://schemas.microsoft.com/office/powerpoint/2010/main" val="67775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313C-D902-4CAE-A9CC-0C428DDF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MONITORING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8A7C-AED3-4EB1-AC87-5FEE345A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92896"/>
            <a:ext cx="8568952" cy="4248472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70000"/>
              </a:lnSpc>
            </a:pPr>
            <a:r>
              <a:rPr lang="en-US" sz="2400" dirty="0"/>
              <a:t>Repeat measurement of PEF 15-30 minutes after starting treatment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sz="2400" dirty="0"/>
              <a:t>• Oximetry: maintain SpO2 &gt;94-98%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sz="2400" dirty="0"/>
              <a:t>• repeat blood gas measurements within 1 hour of starting treatment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sz="2400" dirty="0"/>
              <a:t>• Chart PEF before and after giving β2 agonists and at least 4 times daily throughout hospital stay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sz="2400" dirty="0"/>
              <a:t>Transfer to ICU accompanied by a doctor prepared to intubate if: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sz="2400" dirty="0"/>
              <a:t>Deteriorating PEF, worsening or persisting hypoxia, or </a:t>
            </a:r>
            <a:r>
              <a:rPr lang="en-US" sz="2400" dirty="0" err="1"/>
              <a:t>hypercapnea</a:t>
            </a:r>
            <a:r>
              <a:rPr lang="en-US" sz="2400" dirty="0"/>
              <a:t> .Exhaustion, altered consciousness Poor respiratory effort or respiratory arrest</a:t>
            </a:r>
          </a:p>
        </p:txBody>
      </p:sp>
    </p:spTree>
    <p:extLst>
      <p:ext uri="{BB962C8B-B14F-4D97-AF65-F5344CB8AC3E}">
        <p14:creationId xmlns:p14="http://schemas.microsoft.com/office/powerpoint/2010/main" val="115981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4428-9172-424D-BE3F-CEAACCB8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422EC-2566-4B9E-A697-DE7035E3F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discharge medication for 12-24 hours and inhaler technique checked and recorded</a:t>
            </a:r>
          </a:p>
          <a:p>
            <a:pPr marL="0" indent="0" algn="l" rtl="0">
              <a:buNone/>
            </a:pPr>
            <a:r>
              <a:rPr lang="en-US" dirty="0"/>
              <a:t>• PEF &gt;75% of best or predicted and PEF diurnal variability</a:t>
            </a:r>
          </a:p>
          <a:p>
            <a:pPr marL="0" indent="0" algn="l" rtl="0">
              <a:buNone/>
            </a:pPr>
            <a:r>
              <a:rPr lang="en-US" dirty="0"/>
              <a:t>• Treatment with oral &amp; inhaled steroids &amp;bronchodilators. Or other drugs</a:t>
            </a:r>
          </a:p>
          <a:p>
            <a:pPr marL="0" indent="0" algn="l" rtl="0">
              <a:buNone/>
            </a:pPr>
            <a:r>
              <a:rPr lang="en-US" dirty="0"/>
              <a:t>• Own PEF meter &amp; written asthma action plan</a:t>
            </a:r>
          </a:p>
          <a:p>
            <a:pPr marL="0" indent="0" algn="l" rtl="0">
              <a:buNone/>
            </a:pPr>
            <a:r>
              <a:rPr lang="en-US" dirty="0"/>
              <a:t>• Follow up within 2 days &amp; 4 weeks RC</a:t>
            </a:r>
          </a:p>
        </p:txBody>
      </p:sp>
    </p:spTree>
    <p:extLst>
      <p:ext uri="{BB962C8B-B14F-4D97-AF65-F5344CB8AC3E}">
        <p14:creationId xmlns:p14="http://schemas.microsoft.com/office/powerpoint/2010/main" val="255281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998AF-4E58-4B23-A0CD-92405DBC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9509-CE41-4F06-83FD-0B4D43FC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for chronic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4BA7-91AC-4A79-9779-D031A5E89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SABA and LABA</a:t>
            </a:r>
          </a:p>
          <a:p>
            <a:pPr algn="l" rtl="0"/>
            <a:r>
              <a:rPr lang="en-US" dirty="0"/>
              <a:t>Inhaled CS</a:t>
            </a:r>
          </a:p>
          <a:p>
            <a:pPr algn="l" rtl="0"/>
            <a:r>
              <a:rPr lang="en-US" dirty="0"/>
              <a:t>Systemic CS for short duration</a:t>
            </a:r>
          </a:p>
          <a:p>
            <a:pPr algn="l" rtl="0"/>
            <a:r>
              <a:rPr lang="en-US" dirty="0"/>
              <a:t>Anticholinergic</a:t>
            </a:r>
          </a:p>
          <a:p>
            <a:pPr algn="l" rtl="0"/>
            <a:r>
              <a:rPr lang="en-US" dirty="0"/>
              <a:t>LTRA</a:t>
            </a:r>
          </a:p>
          <a:p>
            <a:pPr algn="l" rtl="0"/>
            <a:r>
              <a:rPr lang="en-US" dirty="0"/>
              <a:t>methylxanthines</a:t>
            </a:r>
          </a:p>
        </p:txBody>
      </p:sp>
    </p:spTree>
    <p:extLst>
      <p:ext uri="{BB962C8B-B14F-4D97-AF65-F5344CB8AC3E}">
        <p14:creationId xmlns:p14="http://schemas.microsoft.com/office/powerpoint/2010/main" val="122061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CB16-54FC-485B-A85F-1A4E2F9B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A8AD1E-BB68-4E4F-9F9E-07AE9CCC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4638"/>
            <a:ext cx="8640959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1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AE4F4-FCFD-4549-9394-CBFE8029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4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820B-8212-4F9F-AB58-1EA24E40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DC57C-75ED-4D2B-ACFA-081829BD5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a 33-year-old female with asthma admitted to the emergency</a:t>
            </a:r>
            <a:r>
              <a:rPr lang="ar-IQ" dirty="0"/>
              <a:t> </a:t>
            </a:r>
            <a:r>
              <a:rPr lang="en-US" dirty="0"/>
              <a:t>department after ingestion of 800 Mg of ibuprofen for knee pain. She presented with dyspnea at rest and can not complete one sentence and cough.</a:t>
            </a:r>
          </a:p>
          <a:p>
            <a:pPr marL="0" indent="0" algn="just" rtl="0">
              <a:buNone/>
            </a:pPr>
            <a:r>
              <a:rPr lang="en-US" dirty="0"/>
              <a:t>On examination PEF value is 35% of her best value, O</a:t>
            </a:r>
            <a:r>
              <a:rPr lang="en-US" baseline="-25000" dirty="0"/>
              <a:t>2 </a:t>
            </a:r>
            <a:r>
              <a:rPr lang="en-US" dirty="0"/>
              <a:t> saturation is 65%</a:t>
            </a:r>
          </a:p>
        </p:txBody>
      </p:sp>
    </p:spTree>
    <p:extLst>
      <p:ext uri="{BB962C8B-B14F-4D97-AF65-F5344CB8AC3E}">
        <p14:creationId xmlns:p14="http://schemas.microsoft.com/office/powerpoint/2010/main" val="222072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7161-CA5E-4C6D-AEE8-BBEDF97C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Sample of spirometry result of asthmatic patient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A4F680B-E4E7-4F3C-8BB0-00262620A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889214"/>
            <a:ext cx="1761009" cy="2730571"/>
          </a:xfrm>
        </p:spPr>
      </p:pic>
      <p:pic>
        <p:nvPicPr>
          <p:cNvPr id="5" name="صورة 1">
            <a:extLst>
              <a:ext uri="{FF2B5EF4-FFF2-40B4-BE49-F238E27FC236}">
                <a16:creationId xmlns:a16="http://schemas.microsoft.com/office/drawing/2014/main" id="{80E7B5E4-E459-4F59-AF6B-1A8422D467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0" y="1772816"/>
            <a:ext cx="5876154" cy="544449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BBA42-B2C2-44F3-B61A-0C06A18658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3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0030-30B4-4976-9055-8CAA6DD9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(Spirometry device in pulmonary function department / AL- Yarmouk teaching hospital )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C58250-CA12-4912-B343-A2F804DDE3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98" y="2920307"/>
            <a:ext cx="5178829" cy="266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1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FAA1-6F2E-4206-86F2-8B87F10E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NEBULIZER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DF84B-3FA8-4A53-9234-B8B3D3EC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0.5 ml of salbutamol in 1.5 cc of normal saline</a:t>
            </a:r>
          </a:p>
          <a:p>
            <a:pPr marL="0" indent="0" algn="l" rtl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DE6BB-41FB-4539-B295-76393CB5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2856"/>
            <a:ext cx="6858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B9C9-5902-4389-BCEE-57005911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EF6C-33C1-4C47-8449-89A839C1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Asthmatic since she was 8 years old</a:t>
            </a:r>
          </a:p>
          <a:p>
            <a:pPr algn="l" rtl="0">
              <a:lnSpc>
                <a:spcPct val="200000"/>
              </a:lnSpc>
            </a:pPr>
            <a:r>
              <a:rPr lang="en-US" dirty="0"/>
              <a:t>Medication history include </a:t>
            </a:r>
            <a:r>
              <a:rPr lang="en-US" dirty="0" err="1"/>
              <a:t>symibicort</a:t>
            </a:r>
            <a:r>
              <a:rPr lang="en-US" dirty="0"/>
              <a:t> inhaler</a:t>
            </a:r>
          </a:p>
          <a:p>
            <a:pPr algn="l" rtl="0">
              <a:lnSpc>
                <a:spcPct val="200000"/>
              </a:lnSpc>
            </a:pPr>
            <a:r>
              <a:rPr lang="en-US" dirty="0" err="1"/>
              <a:t>ventolin</a:t>
            </a:r>
            <a:r>
              <a:rPr lang="en-US" dirty="0"/>
              <a:t> inhaler on need</a:t>
            </a:r>
          </a:p>
          <a:p>
            <a:pPr algn="l" rtl="0">
              <a:lnSpc>
                <a:spcPct val="200000"/>
              </a:lnSpc>
            </a:pPr>
            <a:r>
              <a:rPr lang="en-US" dirty="0"/>
              <a:t>, montelukast 10 mg tablet 1*1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3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48E9-D56C-4E2B-A185-308674AB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 on admission at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D22B-1C13-4FF2-BA6F-0A28E408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HIGH respiratory rate of 30/min</a:t>
            </a:r>
          </a:p>
          <a:p>
            <a:pPr algn="l" rtl="0"/>
            <a:r>
              <a:rPr lang="en-US" b="1" dirty="0"/>
              <a:t>HIGH pulse rate of 145/ minute</a:t>
            </a:r>
            <a:r>
              <a:rPr lang="ar-IQ" b="1" dirty="0"/>
              <a:t> </a:t>
            </a:r>
            <a:r>
              <a:rPr lang="en-US" b="1" dirty="0"/>
              <a:t>(60 pulse)</a:t>
            </a:r>
          </a:p>
          <a:p>
            <a:pPr algn="l" rtl="0"/>
            <a:r>
              <a:rPr lang="en-US" b="1" dirty="0"/>
              <a:t>peak flow of 100 L/minute.</a:t>
            </a:r>
            <a:r>
              <a:rPr lang="ar-IQ" b="1" dirty="0"/>
              <a:t> </a:t>
            </a:r>
            <a:endParaRPr lang="en-US" b="1" dirty="0"/>
          </a:p>
          <a:p>
            <a:pPr algn="l" rtl="0"/>
            <a:r>
              <a:rPr lang="en-US" b="1" dirty="0"/>
              <a:t>LOW PO2 of 8.4kPa (</a:t>
            </a:r>
            <a:r>
              <a:rPr lang="en-US" dirty="0"/>
              <a:t>12-14kPa)</a:t>
            </a:r>
          </a:p>
          <a:p>
            <a:pPr algn="l" rtl="0"/>
            <a:r>
              <a:rPr lang="en-US" b="1" dirty="0"/>
              <a:t>HIGH PCO2 of 7.2kPa (</a:t>
            </a:r>
            <a:r>
              <a:rPr lang="en-US" dirty="0"/>
              <a:t>4.5-6.0kPa)</a:t>
            </a:r>
          </a:p>
          <a:p>
            <a:pPr algn="l" rtl="0"/>
            <a:r>
              <a:rPr lang="en-US" b="1" dirty="0"/>
              <a:t>decreased pH 7.29 Normal(</a:t>
            </a:r>
            <a:r>
              <a:rPr lang="en-US" dirty="0"/>
              <a:t>7.35-7.45)</a:t>
            </a:r>
          </a:p>
        </p:txBody>
      </p:sp>
    </p:spTree>
    <p:extLst>
      <p:ext uri="{BB962C8B-B14F-4D97-AF65-F5344CB8AC3E}">
        <p14:creationId xmlns:p14="http://schemas.microsoft.com/office/powerpoint/2010/main" val="131291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F086-216C-43DC-B459-A5361DE9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of acute asthma exacerbations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65D3-9FC4-4AC1-99CB-708E51498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2489200"/>
            <a:ext cx="9252520" cy="4368800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dirty="0"/>
              <a:t>Mild exacerbation: if the patient is only having dyspnea with activity and the PEF is at least 70% of the personal best value </a:t>
            </a:r>
          </a:p>
          <a:p>
            <a:pPr algn="just" rtl="0">
              <a:lnSpc>
                <a:spcPct val="150000"/>
              </a:lnSpc>
            </a:pPr>
            <a:r>
              <a:rPr lang="en-US" b="1" i="1" dirty="0"/>
              <a:t>moderate </a:t>
            </a:r>
            <a:r>
              <a:rPr lang="en-US" dirty="0"/>
              <a:t>if the dyspnea limits activity and the PEF is 40% to 69% of the personal best </a:t>
            </a:r>
          </a:p>
          <a:p>
            <a:pPr algn="just" rtl="0">
              <a:lnSpc>
                <a:spcPct val="150000"/>
              </a:lnSpc>
            </a:pPr>
            <a:r>
              <a:rPr lang="en-US" b="1" i="1" dirty="0"/>
              <a:t>severe </a:t>
            </a:r>
            <a:r>
              <a:rPr lang="en-US" dirty="0"/>
              <a:t>with PEF less than 40% and dyspnea interferes with conversation or occurs at rest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When the patient is not able to speak and the personal best PEF is less than 25% of the personal best predicted value, it is a </a:t>
            </a:r>
            <a:r>
              <a:rPr lang="en-US" b="1" i="1" dirty="0">
                <a:solidFill>
                  <a:srgbClr val="FF0000"/>
                </a:solidFill>
              </a:rPr>
              <a:t>life-threatening </a:t>
            </a:r>
            <a:r>
              <a:rPr lang="en-US" b="1" dirty="0">
                <a:solidFill>
                  <a:srgbClr val="FF0000"/>
                </a:solidFill>
              </a:rPr>
              <a:t>exacerbation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6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3921-0B8E-41DE-9D34-88D59AFD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acute severe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325B6-A54B-4652-8B2A-9A2F268F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• Peak expiratory flow (PEF) </a:t>
            </a:r>
            <a:r>
              <a:rPr lang="ar-IQ" dirty="0"/>
              <a:t>40</a:t>
            </a:r>
            <a:r>
              <a:rPr lang="en-US" dirty="0"/>
              <a:t>% of best (use % predicted if recent best unknown)</a:t>
            </a:r>
            <a:endParaRPr lang="ar-IQ" dirty="0"/>
          </a:p>
          <a:p>
            <a:pPr marL="0" indent="0" algn="l" rtl="0">
              <a:buNone/>
            </a:pPr>
            <a:r>
              <a:rPr lang="en-US" dirty="0"/>
              <a:t>• Can’t complete sentences in one breath</a:t>
            </a:r>
          </a:p>
          <a:p>
            <a:pPr marL="0" indent="0" algn="l" rtl="0">
              <a:buNone/>
            </a:pPr>
            <a:r>
              <a:rPr lang="en-US" dirty="0"/>
              <a:t>• Respirations ≥25 breaths/min</a:t>
            </a:r>
          </a:p>
          <a:p>
            <a:pPr marL="0" indent="0" algn="l" rtl="0">
              <a:buNone/>
            </a:pPr>
            <a:r>
              <a:rPr lang="en-US" dirty="0"/>
              <a:t>• Pulse ≥110 beats/min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our case (</a:t>
            </a:r>
            <a:r>
              <a:rPr lang="en-US" b="1" u="sng" dirty="0"/>
              <a:t>with dyspnea at rest and can not complete one sentence and cough.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/>
              <a:t>On examination PEF value is 35% )</a:t>
            </a:r>
            <a:endParaRPr lang="ar-IQ" b="1" u="sng" dirty="0"/>
          </a:p>
          <a:p>
            <a:r>
              <a:rPr lang="en-US" b="1" dirty="0"/>
              <a:t>HIGH respiratory rate of 30/min</a:t>
            </a:r>
          </a:p>
          <a:p>
            <a:r>
              <a:rPr lang="en-US" b="1" dirty="0"/>
              <a:t>HIGH pulse rate of 145/ minute</a:t>
            </a:r>
            <a:r>
              <a:rPr lang="ar-IQ" b="1" dirty="0"/>
              <a:t> </a:t>
            </a:r>
            <a:r>
              <a:rPr lang="en-US" b="1" dirty="0"/>
              <a:t>(60 pulse)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4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48CC-D69E-4D5B-BB4A-CFBAE3A7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Blood gas markers of a life threatening</a:t>
            </a:r>
            <a:r>
              <a:rPr lang="ar-IQ" dirty="0"/>
              <a:t> </a:t>
            </a:r>
            <a:r>
              <a:rPr lang="en-US" dirty="0"/>
              <a:t>attack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C076-D8B5-4BA2-A30B-B8BB8F98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• ‘Normal’ (4.6-6 kPa, 35-45 mmHg) PaCO2</a:t>
            </a:r>
          </a:p>
          <a:p>
            <a:pPr marL="0" indent="0" algn="l" rtl="0">
              <a:buNone/>
            </a:pPr>
            <a:r>
              <a:rPr lang="en-US" dirty="0"/>
              <a:t>• Severe hypoxia: PaO2 &lt;8 kPa</a:t>
            </a:r>
          </a:p>
          <a:p>
            <a:pPr marL="0" indent="0" algn="l" rtl="0">
              <a:buNone/>
            </a:pPr>
            <a:r>
              <a:rPr lang="en-US" dirty="0"/>
              <a:t>• Low PH</a:t>
            </a:r>
            <a:endParaRPr lang="ar-IQ" dirty="0"/>
          </a:p>
          <a:p>
            <a:r>
              <a:rPr lang="en-US" b="1" u="sng" dirty="0"/>
              <a:t>LOW PO2 of 8.4kPa (</a:t>
            </a:r>
            <a:r>
              <a:rPr lang="en-US" u="sng" dirty="0"/>
              <a:t>12-14kPa)</a:t>
            </a:r>
          </a:p>
          <a:p>
            <a:r>
              <a:rPr lang="en-US" b="1" u="sng" dirty="0"/>
              <a:t>HIGH PCO2 of 7.2kPa (</a:t>
            </a:r>
            <a:r>
              <a:rPr lang="en-US" u="sng" dirty="0"/>
              <a:t>4.5-6.0kPa)</a:t>
            </a:r>
          </a:p>
          <a:p>
            <a:r>
              <a:rPr lang="en-US" b="1" u="sng" dirty="0"/>
              <a:t>decreased pH 7.29 Normal(</a:t>
            </a:r>
            <a:r>
              <a:rPr lang="en-US" u="sng" dirty="0"/>
              <a:t>7.35-7.45)</a:t>
            </a:r>
          </a:p>
        </p:txBody>
      </p:sp>
    </p:spTree>
    <p:extLst>
      <p:ext uri="{BB962C8B-B14F-4D97-AF65-F5344CB8AC3E}">
        <p14:creationId xmlns:p14="http://schemas.microsoft.com/office/powerpoint/2010/main" val="48707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3EC8-2720-46A0-92FF-53DE99C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Exacerbation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E5E2-9147-45E0-ACE2-A13BA3941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Exercise</a:t>
            </a:r>
          </a:p>
          <a:p>
            <a:pPr algn="l" rtl="0"/>
            <a:r>
              <a:rPr lang="en-US" dirty="0"/>
              <a:t>Vaccines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Aspirin and NSAID</a:t>
            </a:r>
          </a:p>
          <a:p>
            <a:pPr algn="l" rtl="0"/>
            <a:r>
              <a:rPr lang="en-US" dirty="0"/>
              <a:t>Non-selective BB</a:t>
            </a:r>
          </a:p>
        </p:txBody>
      </p:sp>
    </p:spTree>
    <p:extLst>
      <p:ext uri="{BB962C8B-B14F-4D97-AF65-F5344CB8AC3E}">
        <p14:creationId xmlns:p14="http://schemas.microsoft.com/office/powerpoint/2010/main" val="97386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D543-1D3D-42FF-B9C8-9591908C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8BBE6-C17E-4317-85D1-BCD3EC736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Oxygen</a:t>
            </a:r>
          </a:p>
          <a:p>
            <a:pPr algn="l" rtl="0"/>
            <a:r>
              <a:rPr lang="en-US" dirty="0"/>
              <a:t>SABA</a:t>
            </a:r>
          </a:p>
          <a:p>
            <a:pPr algn="l" rtl="0"/>
            <a:r>
              <a:rPr lang="en-US" dirty="0"/>
              <a:t>CS</a:t>
            </a:r>
          </a:p>
          <a:p>
            <a:pPr algn="l" rtl="0"/>
            <a:r>
              <a:rPr lang="en-US" dirty="0"/>
              <a:t>Ventilation</a:t>
            </a:r>
          </a:p>
          <a:p>
            <a:pPr algn="l" rtl="0"/>
            <a:r>
              <a:rPr lang="en-US" dirty="0"/>
              <a:t>Iv magnesium sulphate</a:t>
            </a:r>
          </a:p>
          <a:p>
            <a:pPr algn="l" rtl="0"/>
            <a:r>
              <a:rPr lang="en-US" dirty="0"/>
              <a:t>Iv aminophylline</a:t>
            </a:r>
          </a:p>
        </p:txBody>
      </p:sp>
    </p:spTree>
    <p:extLst>
      <p:ext uri="{BB962C8B-B14F-4D97-AF65-F5344CB8AC3E}">
        <p14:creationId xmlns:p14="http://schemas.microsoft.com/office/powerpoint/2010/main" val="1681623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729</TotalTime>
  <Words>809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 Boardroom</vt:lpstr>
      <vt:lpstr>Asthma case presentation</vt:lpstr>
      <vt:lpstr>Chief complaints</vt:lpstr>
      <vt:lpstr>Medical history</vt:lpstr>
      <vt:lpstr>Examination on admission at hospital</vt:lpstr>
      <vt:lpstr>Features of acute asthma exacerbations</vt:lpstr>
      <vt:lpstr>Features of acute severe asthma</vt:lpstr>
      <vt:lpstr>Blood gas markers of a life threatening attack </vt:lpstr>
      <vt:lpstr>Exacerbation Factors </vt:lpstr>
      <vt:lpstr>TREATMENT</vt:lpstr>
      <vt:lpstr>IMMEDIATE TREATMENT</vt:lpstr>
      <vt:lpstr>IF LIFE THREATENING FEATURES ARE PRESENT: </vt:lpstr>
      <vt:lpstr>SUBSEQUENT MANAGEMENT</vt:lpstr>
      <vt:lpstr>IF PATIENT IS STILL NOT IMPROVING: </vt:lpstr>
      <vt:lpstr>MONITORING</vt:lpstr>
      <vt:lpstr>DISCHARGE</vt:lpstr>
      <vt:lpstr>PowerPoint Presentation</vt:lpstr>
      <vt:lpstr>Drugs for chronic asthma</vt:lpstr>
      <vt:lpstr>PowerPoint Presentation</vt:lpstr>
      <vt:lpstr>PowerPoint Presentation</vt:lpstr>
      <vt:lpstr>Sample of spirometry result of asthmatic patient </vt:lpstr>
      <vt:lpstr>(Spirometry device in pulmonary function department / AL- Yarmouk teaching hospital ) </vt:lpstr>
      <vt:lpstr>NEBULIZER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case presentation</dc:title>
  <dc:creator>Light of seven</dc:creator>
  <cp:lastModifiedBy>Light of seven</cp:lastModifiedBy>
  <cp:revision>30</cp:revision>
  <dcterms:created xsi:type="dcterms:W3CDTF">2020-06-05T17:41:02Z</dcterms:created>
  <dcterms:modified xsi:type="dcterms:W3CDTF">2020-06-07T18:58:54Z</dcterms:modified>
</cp:coreProperties>
</file>