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8" y="1828800"/>
            <a:ext cx="7772400" cy="1470025"/>
          </a:xfrm>
        </p:spPr>
        <p:txBody>
          <a:bodyPr/>
          <a:lstStyle/>
          <a:p>
            <a:r>
              <a:rPr lang="en-US" dirty="0" smtClean="0"/>
              <a:t>Introduction cases</a:t>
            </a:r>
            <a:endParaRPr lang="en-US" dirty="0"/>
          </a:p>
        </p:txBody>
      </p:sp>
      <p:sp>
        <p:nvSpPr>
          <p:cNvPr id="3" name="Subtitle 2"/>
          <p:cNvSpPr>
            <a:spLocks noGrp="1"/>
          </p:cNvSpPr>
          <p:nvPr>
            <p:ph type="subTitle" idx="1"/>
          </p:nvPr>
        </p:nvSpPr>
        <p:spPr>
          <a:xfrm>
            <a:off x="609600" y="3886200"/>
            <a:ext cx="7924800" cy="2209800"/>
          </a:xfrm>
        </p:spPr>
        <p:txBody>
          <a:bodyPr/>
          <a:lstStyle/>
          <a:p>
            <a:r>
              <a:rPr lang="en-US" b="1" dirty="0" smtClean="0">
                <a:solidFill>
                  <a:schemeClr val="tx2">
                    <a:lumMod val="60000"/>
                    <a:lumOff val="40000"/>
                  </a:schemeClr>
                </a:solidFill>
              </a:rPr>
              <a:t>Done by</a:t>
            </a:r>
          </a:p>
          <a:p>
            <a:r>
              <a:rPr lang="en-US" b="1" dirty="0" smtClean="0">
                <a:solidFill>
                  <a:schemeClr val="tx2">
                    <a:lumMod val="60000"/>
                    <a:lumOff val="40000"/>
                  </a:schemeClr>
                </a:solidFill>
              </a:rPr>
              <a:t>: Assistant lecturer </a:t>
            </a:r>
          </a:p>
          <a:p>
            <a:r>
              <a:rPr lang="en-US" b="1" dirty="0" err="1" smtClean="0">
                <a:solidFill>
                  <a:schemeClr val="tx2">
                    <a:lumMod val="60000"/>
                    <a:lumOff val="40000"/>
                  </a:schemeClr>
                </a:solidFill>
              </a:rPr>
              <a:t>Lubab</a:t>
            </a:r>
            <a:r>
              <a:rPr lang="en-US" b="1" dirty="0" smtClean="0">
                <a:solidFill>
                  <a:schemeClr val="tx2">
                    <a:lumMod val="60000"/>
                    <a:lumOff val="40000"/>
                  </a:schemeClr>
                </a:solidFill>
              </a:rPr>
              <a:t> </a:t>
            </a:r>
            <a:r>
              <a:rPr lang="en-US" b="1" dirty="0" err="1" smtClean="0">
                <a:solidFill>
                  <a:schemeClr val="tx2">
                    <a:lumMod val="60000"/>
                    <a:lumOff val="40000"/>
                  </a:schemeClr>
                </a:solidFill>
              </a:rPr>
              <a:t>Tarek</a:t>
            </a:r>
            <a:r>
              <a:rPr lang="en-US" b="1" dirty="0" smtClean="0">
                <a:solidFill>
                  <a:schemeClr val="tx2">
                    <a:lumMod val="60000"/>
                    <a:lumOff val="40000"/>
                  </a:schemeClr>
                </a:solidFill>
              </a:rPr>
              <a:t> </a:t>
            </a:r>
            <a:r>
              <a:rPr lang="en-US" b="1" dirty="0" err="1" smtClean="0">
                <a:solidFill>
                  <a:schemeClr val="tx2">
                    <a:lumMod val="60000"/>
                    <a:lumOff val="40000"/>
                  </a:schemeClr>
                </a:solidFill>
              </a:rPr>
              <a:t>Nafea</a:t>
            </a:r>
            <a:endParaRPr lang="en-US" b="1" dirty="0">
              <a:solidFill>
                <a:schemeClr val="tx2">
                  <a:lumMod val="60000"/>
                  <a:lumOff val="4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1811" y="304800"/>
            <a:ext cx="3000375" cy="1524000"/>
          </a:xfrm>
          <a:prstGeom prst="rect">
            <a:avLst/>
          </a:prstGeom>
        </p:spPr>
      </p:pic>
    </p:spTree>
    <p:extLst>
      <p:ext uri="{BB962C8B-B14F-4D97-AF65-F5344CB8AC3E}">
        <p14:creationId xmlns:p14="http://schemas.microsoft.com/office/powerpoint/2010/main" val="6082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11/ As SC will be ‘nil by mouth’ postoperatively, her medication will have to be administered intravenously. What advice will you give the nurse on the administration of the drugs?</a:t>
            </a:r>
          </a:p>
        </p:txBody>
      </p:sp>
      <p:sp>
        <p:nvSpPr>
          <p:cNvPr id="3" name="Content Placeholder 2"/>
          <p:cNvSpPr>
            <a:spLocks noGrp="1"/>
          </p:cNvSpPr>
          <p:nvPr>
            <p:ph idx="1"/>
          </p:nvPr>
        </p:nvSpPr>
        <p:spPr>
          <a:xfrm>
            <a:off x="457200" y="1600200"/>
            <a:ext cx="8534400" cy="5029200"/>
          </a:xfrm>
        </p:spPr>
        <p:txBody>
          <a:bodyPr>
            <a:normAutofit fontScale="85000" lnSpcReduction="20000"/>
          </a:bodyPr>
          <a:lstStyle/>
          <a:p>
            <a:pPr marL="0" indent="0">
              <a:buNone/>
            </a:pPr>
            <a:r>
              <a:rPr lang="en-US" dirty="0" smtClean="0"/>
              <a:t>•Phenytoin </a:t>
            </a:r>
            <a:r>
              <a:rPr lang="en-US" dirty="0" err="1"/>
              <a:t>i.v.</a:t>
            </a:r>
            <a:r>
              <a:rPr lang="en-US" dirty="0"/>
              <a:t> 100 mg </a:t>
            </a:r>
            <a:r>
              <a:rPr lang="en-US" dirty="0" err="1"/>
              <a:t>t.d.s</a:t>
            </a:r>
            <a:r>
              <a:rPr lang="en-US" dirty="0"/>
              <a:t>. – Inject slowly undiluted and directly into a large vein through a large-gauge needle or </a:t>
            </a:r>
            <a:r>
              <a:rPr lang="en-US" dirty="0" err="1"/>
              <a:t>i.v.</a:t>
            </a:r>
            <a:r>
              <a:rPr lang="en-US" dirty="0"/>
              <a:t> catheter). Maximum rate: 50 mg/min.</a:t>
            </a:r>
          </a:p>
          <a:p>
            <a:pPr marL="0" indent="0">
              <a:buNone/>
            </a:pPr>
            <a:r>
              <a:rPr lang="en-US" dirty="0" smtClean="0"/>
              <a:t>•Sodium </a:t>
            </a:r>
            <a:r>
              <a:rPr lang="en-US" dirty="0"/>
              <a:t>valproate </a:t>
            </a:r>
            <a:r>
              <a:rPr lang="en-US" dirty="0" err="1"/>
              <a:t>i.v.</a:t>
            </a:r>
            <a:r>
              <a:rPr lang="en-US" dirty="0"/>
              <a:t> 200 mg </a:t>
            </a:r>
            <a:r>
              <a:rPr lang="en-US" dirty="0" err="1"/>
              <a:t>b.d</a:t>
            </a:r>
            <a:r>
              <a:rPr lang="en-US" dirty="0"/>
              <a:t>. – To reconstitute, inject the solvent provided (4 mL) into the vial, allow to dissolve and extract the appropriate dose. Due to displacement of solvent by sodium valproate the concentration of reconstituted sodium valproate is 95 mg/</a:t>
            </a:r>
            <a:r>
              <a:rPr lang="en-US" dirty="0" err="1"/>
              <a:t>mL.</a:t>
            </a:r>
            <a:r>
              <a:rPr lang="en-US" dirty="0"/>
              <a:t> Give as a slow intravenous injection over 3–5 minutes.</a:t>
            </a:r>
          </a:p>
          <a:p>
            <a:pPr marL="0" indent="0">
              <a:buNone/>
            </a:pPr>
            <a:r>
              <a:rPr lang="en-US" dirty="0" smtClean="0"/>
              <a:t>•</a:t>
            </a:r>
            <a:r>
              <a:rPr lang="en-US" dirty="0" err="1" smtClean="0"/>
              <a:t>Paracetamol</a:t>
            </a:r>
            <a:r>
              <a:rPr lang="en-US" dirty="0" smtClean="0"/>
              <a:t> </a:t>
            </a:r>
            <a:r>
              <a:rPr lang="en-US" dirty="0"/>
              <a:t>1000 mg </a:t>
            </a:r>
            <a:r>
              <a:rPr lang="en-US" dirty="0" err="1"/>
              <a:t>i.v.</a:t>
            </a:r>
            <a:r>
              <a:rPr lang="en-US" dirty="0"/>
              <a:t> – Infuse over 15 minutes.</a:t>
            </a:r>
          </a:p>
          <a:p>
            <a:pPr marL="0" indent="0">
              <a:buNone/>
            </a:pPr>
            <a:r>
              <a:rPr lang="en-US" dirty="0" smtClean="0"/>
              <a:t>•Prednisolone </a:t>
            </a:r>
            <a:r>
              <a:rPr lang="en-US" dirty="0"/>
              <a:t>20 mg is changed to hydrocortisone 100 mg </a:t>
            </a:r>
            <a:r>
              <a:rPr lang="en-US" dirty="0" err="1"/>
              <a:t>t.d.s</a:t>
            </a:r>
            <a:r>
              <a:rPr lang="en-US" dirty="0"/>
              <a:t>. </a:t>
            </a:r>
            <a:r>
              <a:rPr lang="en-US" dirty="0" err="1"/>
              <a:t>i.v.</a:t>
            </a:r>
            <a:r>
              <a:rPr lang="en-US" dirty="0"/>
              <a:t> bolus: over at least 30 seconds. Manufacturer recommends over 1–10 minutes</a:t>
            </a:r>
          </a:p>
          <a:p>
            <a:endParaRPr lang="en-US" dirty="0"/>
          </a:p>
        </p:txBody>
      </p:sp>
    </p:spTree>
    <p:extLst>
      <p:ext uri="{BB962C8B-B14F-4D97-AF65-F5344CB8AC3E}">
        <p14:creationId xmlns:p14="http://schemas.microsoft.com/office/powerpoint/2010/main" val="1213536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P</a:t>
            </a:r>
            <a:r>
              <a:rPr lang="en-US" dirty="0"/>
              <a:t>o</a:t>
            </a:r>
            <a:r>
              <a:rPr lang="en-US" dirty="0" smtClean="0"/>
              <a:t>st </a:t>
            </a:r>
            <a:r>
              <a:rPr lang="en-US" dirty="0" smtClean="0"/>
              <a:t>–operative care</a:t>
            </a:r>
            <a:endParaRPr lang="en-US" dirty="0"/>
          </a:p>
        </p:txBody>
      </p:sp>
      <p:sp>
        <p:nvSpPr>
          <p:cNvPr id="3" name="Content Placeholder 2"/>
          <p:cNvSpPr>
            <a:spLocks noGrp="1"/>
          </p:cNvSpPr>
          <p:nvPr>
            <p:ph idx="1"/>
          </p:nvPr>
        </p:nvSpPr>
        <p:spPr>
          <a:xfrm>
            <a:off x="228600" y="762000"/>
            <a:ext cx="8458200" cy="5486400"/>
          </a:xfrm>
        </p:spPr>
        <p:txBody>
          <a:bodyPr>
            <a:normAutofit fontScale="47500" lnSpcReduction="20000"/>
          </a:bodyPr>
          <a:lstStyle/>
          <a:p>
            <a:pPr marL="0" indent="0" algn="just">
              <a:buNone/>
            </a:pPr>
            <a:r>
              <a:rPr lang="en-US" b="1" dirty="0"/>
              <a:t>History</a:t>
            </a:r>
          </a:p>
          <a:p>
            <a:pPr algn="just"/>
            <a:r>
              <a:rPr lang="en-US" sz="4400" dirty="0"/>
              <a:t>You are called to the ward at 3 a.m., to see a 20-year-old man with persistent vomiting. He had an emergency laparotomy 3 days previously. The doctor on call earlier had prescribed anti-emetics for the patient, without carrying out a full assessment. The patient is extremely distressed and the nurse in charge is concerned about his sudden deterioration. You retrieve the operation note and find the patient had undergone a ‘normal’ laparotomy for trauma. The small and large bowel was both examined carefully and no injury was found. He had made a good recovery and had been moved onto free fluids earlier in the day. There was no nasogastric tube left after the operation, and the urinary catheter had been removed.</a:t>
            </a:r>
          </a:p>
          <a:p>
            <a:pPr marL="0" indent="0" algn="just">
              <a:buNone/>
            </a:pPr>
            <a:r>
              <a:rPr lang="en-US" sz="4400" b="1" dirty="0"/>
              <a:t>Examination</a:t>
            </a:r>
          </a:p>
          <a:p>
            <a:pPr algn="just"/>
            <a:r>
              <a:rPr lang="en-US" sz="4400" dirty="0"/>
              <a:t>The patient is rolling around in the bed having just vomited. His blood pressure is 120/75 mmHg and pulse rate 110/min. He has a midline incision covered with a dry dressing. The abdomen is distended and tympanic. On palpation, he is tender around the incision only. There are no bowel sounds on auscultation.</a:t>
            </a:r>
          </a:p>
          <a:p>
            <a:endParaRPr lang="en-US" sz="4400" dirty="0"/>
          </a:p>
        </p:txBody>
      </p:sp>
    </p:spTree>
    <p:extLst>
      <p:ext uri="{BB962C8B-B14F-4D97-AF65-F5344CB8AC3E}">
        <p14:creationId xmlns:p14="http://schemas.microsoft.com/office/powerpoint/2010/main" val="2711958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1"/>
            <a:ext cx="8534400" cy="38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7276" y="4800600"/>
            <a:ext cx="5337048" cy="125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3236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a:t>Questions</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smtClean="0"/>
              <a:t>• </a:t>
            </a:r>
            <a:r>
              <a:rPr lang="en-US" dirty="0"/>
              <a:t>What is shown on the abdominal X-ray?</a:t>
            </a:r>
          </a:p>
          <a:p>
            <a:pPr marL="0" indent="0">
              <a:buNone/>
            </a:pPr>
            <a:r>
              <a:rPr lang="en-US" dirty="0"/>
              <a:t>• What are the most common causes?</a:t>
            </a:r>
          </a:p>
          <a:p>
            <a:pPr marL="0" indent="0">
              <a:buNone/>
            </a:pPr>
            <a:r>
              <a:rPr lang="en-US" dirty="0"/>
              <a:t>• What is the most likely cause in this patient?</a:t>
            </a:r>
          </a:p>
          <a:p>
            <a:pPr marL="0" indent="0">
              <a:buNone/>
            </a:pPr>
            <a:r>
              <a:rPr lang="en-US" dirty="0"/>
              <a:t>• How would you manage the patient?</a:t>
            </a:r>
          </a:p>
          <a:p>
            <a:pPr marL="0" indent="0">
              <a:buNone/>
            </a:pPr>
            <a:endParaRPr lang="en-US" dirty="0"/>
          </a:p>
        </p:txBody>
      </p:sp>
    </p:spTree>
    <p:extLst>
      <p:ext uri="{BB962C8B-B14F-4D97-AF65-F5344CB8AC3E}">
        <p14:creationId xmlns:p14="http://schemas.microsoft.com/office/powerpoint/2010/main" val="3157701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b="1" dirty="0" smtClean="0"/>
              <a:t>Answers:</a:t>
            </a:r>
            <a:endParaRPr lang="en-US" b="1" dirty="0"/>
          </a:p>
        </p:txBody>
      </p:sp>
      <p:sp>
        <p:nvSpPr>
          <p:cNvPr id="3" name="Content Placeholder 2"/>
          <p:cNvSpPr>
            <a:spLocks noGrp="1"/>
          </p:cNvSpPr>
          <p:nvPr>
            <p:ph idx="1"/>
          </p:nvPr>
        </p:nvSpPr>
        <p:spPr>
          <a:xfrm>
            <a:off x="457200" y="685800"/>
            <a:ext cx="8458200" cy="5943600"/>
          </a:xfrm>
        </p:spPr>
        <p:txBody>
          <a:bodyPr>
            <a:normAutofit/>
          </a:bodyPr>
          <a:lstStyle/>
          <a:p>
            <a:pPr algn="just"/>
            <a:r>
              <a:rPr lang="en-US" sz="1800" dirty="0"/>
              <a:t>When assessing a postoperative patient on the ward it is important to read the operation note as well as making a physical assessment. Unexpected findings or difficulties during the procedure should be documented, and this may aid your clinical decision making. This patient has a postoperative paralytic ileus. An ileus is a normal physiological event after abdominal surgery. It usually resolves spontaneously within 2–3 days of the procedure. Paralytic ileus is defined as ileus of the intestine persisting for more than 3 days after surgery. His bowels had not returned to normal function by day 3 and he had started free fluids that morning. This resulted in vomiting and abdominal discomfort. A nasogastric tube should be placed to decompress the bowel, and a urinary catheter inserted to monitor his urine output. Non-steroidal anti-inflammatory drugs (NSAIDs) can be used for pain relief, rather than opiates, as these will not affect bowel motility. The most common cause of an ileus is an intra-abdominal operation. Other factors can prolong an ileus and should be looked for and corrected if possible. This patient has </a:t>
            </a:r>
            <a:r>
              <a:rPr lang="en-US" sz="1800" dirty="0" smtClean="0"/>
              <a:t>hypokalemia </a:t>
            </a:r>
            <a:r>
              <a:rPr lang="en-US" sz="1800" dirty="0"/>
              <a:t>which should be corrected</a:t>
            </a:r>
            <a:r>
              <a:rPr lang="en-US" sz="1800" dirty="0" smtClean="0"/>
              <a:t>.</a:t>
            </a:r>
          </a:p>
          <a:p>
            <a:pPr algn="just"/>
            <a:endParaRPr lang="en-US"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572000"/>
            <a:ext cx="6553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4901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Pre-operative care case</a:t>
            </a:r>
            <a:endParaRPr lang="en-US" dirty="0"/>
          </a:p>
        </p:txBody>
      </p:sp>
      <p:sp>
        <p:nvSpPr>
          <p:cNvPr id="3" name="Content Placeholder 2"/>
          <p:cNvSpPr>
            <a:spLocks noGrp="1"/>
          </p:cNvSpPr>
          <p:nvPr>
            <p:ph idx="1"/>
          </p:nvPr>
        </p:nvSpPr>
        <p:spPr>
          <a:xfrm>
            <a:off x="228600" y="609600"/>
            <a:ext cx="8686800" cy="6019800"/>
          </a:xfrm>
        </p:spPr>
        <p:txBody>
          <a:bodyPr>
            <a:normAutofit fontScale="62500" lnSpcReduction="20000"/>
          </a:bodyPr>
          <a:lstStyle/>
          <a:p>
            <a:pPr marL="0" indent="0" algn="just">
              <a:buNone/>
            </a:pPr>
            <a:r>
              <a:rPr lang="en-US" dirty="0"/>
              <a:t>SC is a 30-year-old woman who is due to undergo surgery for severe </a:t>
            </a:r>
            <a:r>
              <a:rPr lang="en-US" dirty="0" err="1"/>
              <a:t>Crohn’s</a:t>
            </a:r>
            <a:r>
              <a:rPr lang="en-US" dirty="0"/>
              <a:t> disease. She has been admitted to the surgical ward for nutritional care prior to her surgery. On examination SC is 165 cm in height and weighs 50 kg. SC takes the following regular medications:</a:t>
            </a:r>
          </a:p>
          <a:p>
            <a:pPr algn="just"/>
            <a:r>
              <a:rPr lang="en-US" dirty="0"/>
              <a:t>_ </a:t>
            </a:r>
            <a:r>
              <a:rPr lang="en-US" dirty="0" err="1"/>
              <a:t>Mesalazine</a:t>
            </a:r>
            <a:r>
              <a:rPr lang="en-US" dirty="0"/>
              <a:t> 500 mg </a:t>
            </a:r>
            <a:r>
              <a:rPr lang="en-US" dirty="0" err="1"/>
              <a:t>tds</a:t>
            </a:r>
            <a:endParaRPr lang="en-US" dirty="0"/>
          </a:p>
          <a:p>
            <a:pPr algn="just"/>
            <a:r>
              <a:rPr lang="en-US" dirty="0"/>
              <a:t>_ </a:t>
            </a:r>
            <a:r>
              <a:rPr lang="en-US" dirty="0" err="1"/>
              <a:t>Paracetamol</a:t>
            </a:r>
            <a:r>
              <a:rPr lang="en-US" dirty="0"/>
              <a:t> 1 g </a:t>
            </a:r>
            <a:r>
              <a:rPr lang="en-US" dirty="0" err="1"/>
              <a:t>q.d.s</a:t>
            </a:r>
            <a:r>
              <a:rPr lang="en-US" dirty="0"/>
              <a:t>. </a:t>
            </a:r>
            <a:r>
              <a:rPr lang="en-US" dirty="0" err="1"/>
              <a:t>p.r.n</a:t>
            </a:r>
            <a:r>
              <a:rPr lang="en-US" dirty="0"/>
              <a:t>.</a:t>
            </a:r>
          </a:p>
          <a:p>
            <a:pPr algn="just"/>
            <a:r>
              <a:rPr lang="en-US" dirty="0"/>
              <a:t>_ Azathioprine 100 mg </a:t>
            </a:r>
            <a:r>
              <a:rPr lang="en-US" dirty="0" err="1"/>
              <a:t>o.d</a:t>
            </a:r>
            <a:r>
              <a:rPr lang="en-US" dirty="0"/>
              <a:t>.</a:t>
            </a:r>
          </a:p>
          <a:p>
            <a:pPr algn="just"/>
            <a:r>
              <a:rPr lang="en-US" dirty="0"/>
              <a:t>_ Prednisolone 20 mg </a:t>
            </a:r>
            <a:r>
              <a:rPr lang="en-US" dirty="0" err="1"/>
              <a:t>o.m</a:t>
            </a:r>
            <a:r>
              <a:rPr lang="en-US" dirty="0"/>
              <a:t>.</a:t>
            </a:r>
          </a:p>
          <a:p>
            <a:pPr algn="just"/>
            <a:r>
              <a:rPr lang="en-US" dirty="0"/>
              <a:t>_ Calcichew-D3 Forte ii </a:t>
            </a:r>
            <a:r>
              <a:rPr lang="en-US" dirty="0" err="1"/>
              <a:t>o.d</a:t>
            </a:r>
            <a:r>
              <a:rPr lang="en-US" dirty="0"/>
              <a:t>.</a:t>
            </a:r>
          </a:p>
          <a:p>
            <a:pPr algn="just"/>
            <a:r>
              <a:rPr lang="en-US" dirty="0"/>
              <a:t>_ </a:t>
            </a:r>
            <a:r>
              <a:rPr lang="en-US" dirty="0" err="1"/>
              <a:t>Alendronic</a:t>
            </a:r>
            <a:r>
              <a:rPr lang="en-US" dirty="0"/>
              <a:t> acid 70 mg once a week</a:t>
            </a:r>
          </a:p>
          <a:p>
            <a:pPr algn="just"/>
            <a:r>
              <a:rPr lang="en-US" dirty="0"/>
              <a:t>_ Ranitidine 150 mg </a:t>
            </a:r>
            <a:r>
              <a:rPr lang="en-US" dirty="0" err="1"/>
              <a:t>b.d</a:t>
            </a:r>
            <a:r>
              <a:rPr lang="en-US" dirty="0"/>
              <a:t>.</a:t>
            </a:r>
          </a:p>
          <a:p>
            <a:pPr algn="just"/>
            <a:r>
              <a:rPr lang="en-US" dirty="0"/>
              <a:t>_ Ensure Plus 1 carton three times a day</a:t>
            </a:r>
          </a:p>
          <a:p>
            <a:pPr algn="just"/>
            <a:r>
              <a:rPr lang="en-US" dirty="0"/>
              <a:t>_ Phenytoin 100 mg </a:t>
            </a:r>
            <a:r>
              <a:rPr lang="en-US" dirty="0" err="1"/>
              <a:t>t.d.s</a:t>
            </a:r>
            <a:r>
              <a:rPr lang="en-US" dirty="0"/>
              <a:t>.</a:t>
            </a:r>
          </a:p>
          <a:p>
            <a:pPr algn="just"/>
            <a:r>
              <a:rPr lang="en-US" dirty="0"/>
              <a:t>_ Sodium valproate MR 200 mg </a:t>
            </a:r>
            <a:r>
              <a:rPr lang="en-US" dirty="0" err="1"/>
              <a:t>b.d</a:t>
            </a:r>
            <a:r>
              <a:rPr lang="en-US" dirty="0"/>
              <a:t>.</a:t>
            </a:r>
          </a:p>
          <a:p>
            <a:pPr marL="0" indent="0" algn="just">
              <a:buNone/>
            </a:pPr>
            <a:r>
              <a:rPr lang="en-US" dirty="0"/>
              <a:t>Prior to her admission, SC was prescribed Ensure Plus cartons </a:t>
            </a:r>
            <a:r>
              <a:rPr lang="en-US" dirty="0" smtClean="0"/>
              <a:t>/ times/day </a:t>
            </a:r>
            <a:r>
              <a:rPr lang="en-US" b="1" dirty="0" smtClean="0"/>
              <a:t>+</a:t>
            </a:r>
            <a:r>
              <a:rPr lang="en-US" dirty="0" smtClean="0"/>
              <a:t> her </a:t>
            </a:r>
            <a:r>
              <a:rPr lang="en-US" dirty="0"/>
              <a:t>usual diet. However, despite the additional nutrition provided by the Ensure Plus, SC has failed to gain sufficient weight. The surgical team caring for SC has decided they need to increase her nutritional intake and plan to commence tube feeding. SC has developed a sore throat and painful mouth due to oral thrush and she is unable to swallow her medication. SC’s medications will now need to be administered via an NG tube.</a:t>
            </a:r>
          </a:p>
          <a:p>
            <a:pPr algn="just"/>
            <a:endParaRPr lang="en-US" dirty="0"/>
          </a:p>
          <a:p>
            <a:pPr algn="just"/>
            <a:endParaRPr lang="en-US" dirty="0"/>
          </a:p>
        </p:txBody>
      </p:sp>
    </p:spTree>
    <p:extLst>
      <p:ext uri="{BB962C8B-B14F-4D97-AF65-F5344CB8AC3E}">
        <p14:creationId xmlns:p14="http://schemas.microsoft.com/office/powerpoint/2010/main" val="2844985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b="1" dirty="0"/>
              <a:t>Questions:</a:t>
            </a:r>
          </a:p>
        </p:txBody>
      </p:sp>
      <p:sp>
        <p:nvSpPr>
          <p:cNvPr id="3" name="Content Placeholder 2"/>
          <p:cNvSpPr>
            <a:spLocks noGrp="1"/>
          </p:cNvSpPr>
          <p:nvPr>
            <p:ph idx="1"/>
          </p:nvPr>
        </p:nvSpPr>
        <p:spPr>
          <a:xfrm>
            <a:off x="228600" y="990600"/>
            <a:ext cx="8763000" cy="5715000"/>
          </a:xfrm>
        </p:spPr>
        <p:txBody>
          <a:bodyPr/>
          <a:lstStyle/>
          <a:p>
            <a:pPr marL="0" indent="0" algn="just">
              <a:buNone/>
            </a:pPr>
            <a:r>
              <a:rPr lang="en-US" b="1" dirty="0"/>
              <a:t>1/ What approach should the pharmacist have in decision-making about SC’s regular medications?</a:t>
            </a:r>
          </a:p>
          <a:p>
            <a:pPr marL="0" indent="0" algn="just">
              <a:buNone/>
            </a:pPr>
            <a:r>
              <a:rPr lang="en-US" dirty="0"/>
              <a:t>A systematic approach should be taken. </a:t>
            </a:r>
            <a:r>
              <a:rPr lang="en-US" dirty="0" smtClean="0"/>
              <a:t>The pharmacist </a:t>
            </a:r>
            <a:r>
              <a:rPr lang="en-US" dirty="0"/>
              <a:t>should consider the following:</a:t>
            </a:r>
          </a:p>
          <a:p>
            <a:pPr marL="0" indent="0" algn="just">
              <a:buNone/>
            </a:pPr>
            <a:r>
              <a:rPr lang="en-US" dirty="0" smtClean="0"/>
              <a:t>•Is </a:t>
            </a:r>
            <a:r>
              <a:rPr lang="en-US" dirty="0"/>
              <a:t>the drug needed at all?</a:t>
            </a:r>
          </a:p>
          <a:p>
            <a:pPr marL="0" indent="0" algn="just">
              <a:buNone/>
            </a:pPr>
            <a:r>
              <a:rPr lang="en-US" dirty="0" smtClean="0"/>
              <a:t>•Can </a:t>
            </a:r>
            <a:r>
              <a:rPr lang="en-US" dirty="0"/>
              <a:t>the drug be administered via any other route?</a:t>
            </a:r>
          </a:p>
          <a:p>
            <a:pPr algn="just"/>
            <a:r>
              <a:rPr lang="en-US" dirty="0" smtClean="0"/>
              <a:t>Does </a:t>
            </a:r>
            <a:r>
              <a:rPr lang="en-US" dirty="0"/>
              <a:t>the drug come in a suitable formulation for administering via a tube?</a:t>
            </a:r>
          </a:p>
          <a:p>
            <a:pPr marL="0" indent="0">
              <a:buNone/>
            </a:pPr>
            <a:endParaRPr lang="en-US" dirty="0"/>
          </a:p>
        </p:txBody>
      </p:sp>
    </p:spTree>
    <p:extLst>
      <p:ext uri="{BB962C8B-B14F-4D97-AF65-F5344CB8AC3E}">
        <p14:creationId xmlns:p14="http://schemas.microsoft.com/office/powerpoint/2010/main" val="3340909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pPr algn="just"/>
            <a:r>
              <a:rPr lang="en-US" sz="2800" b="1" dirty="0"/>
              <a:t>2/ List and rationalize the medication SC will need to continue while she has an NG tube inserted?</a:t>
            </a:r>
            <a:br>
              <a:rPr lang="en-US" sz="2800" b="1" dirty="0"/>
            </a:br>
            <a:endParaRPr lang="en-US" sz="2800" b="1" dirty="0"/>
          </a:p>
        </p:txBody>
      </p:sp>
      <p:sp>
        <p:nvSpPr>
          <p:cNvPr id="3" name="Content Placeholder 2"/>
          <p:cNvSpPr>
            <a:spLocks noGrp="1"/>
          </p:cNvSpPr>
          <p:nvPr>
            <p:ph idx="1"/>
          </p:nvPr>
        </p:nvSpPr>
        <p:spPr>
          <a:xfrm>
            <a:off x="304800" y="990600"/>
            <a:ext cx="8382000" cy="5638800"/>
          </a:xfrm>
        </p:spPr>
        <p:txBody>
          <a:bodyPr>
            <a:normAutofit fontScale="62500" lnSpcReduction="20000"/>
          </a:bodyPr>
          <a:lstStyle/>
          <a:p>
            <a:pPr marL="0" indent="0" algn="just">
              <a:buNone/>
            </a:pPr>
            <a:r>
              <a:rPr lang="en-US" dirty="0" smtClean="0"/>
              <a:t>•Medicines </a:t>
            </a:r>
            <a:r>
              <a:rPr lang="en-US" dirty="0"/>
              <a:t>used to control life-threatening conditions should be continued.</a:t>
            </a:r>
          </a:p>
          <a:p>
            <a:pPr marL="0" indent="0" algn="just">
              <a:buNone/>
            </a:pPr>
            <a:r>
              <a:rPr lang="en-US" dirty="0" smtClean="0"/>
              <a:t>•Phenytoin </a:t>
            </a:r>
            <a:r>
              <a:rPr lang="en-US" dirty="0"/>
              <a:t>and sodium valproate – SC’s anti-epilepsy medicines will need to continue.</a:t>
            </a:r>
          </a:p>
          <a:p>
            <a:pPr marL="0" indent="0" algn="just">
              <a:buNone/>
            </a:pPr>
            <a:r>
              <a:rPr lang="en-US" dirty="0" smtClean="0"/>
              <a:t>•Prednisolone </a:t>
            </a:r>
            <a:r>
              <a:rPr lang="en-US" dirty="0"/>
              <a:t>– The stress of surgery causes an increase in plasma adrenocorticotrophic hormone and cortisol concentrations. Cortisol secretion can rise from 30 mg/day to 50 mg/day following minor surgery and 150 mg/day following major surgery. However, an abrupt withdrawal after a prolonged period may lead to acute adrenal insufficiency, hypotension or shock. </a:t>
            </a:r>
            <a:r>
              <a:rPr lang="en-US" b="1" dirty="0">
                <a:solidFill>
                  <a:srgbClr val="FF0000"/>
                </a:solidFill>
              </a:rPr>
              <a:t>Thus it is important to continue SC’s corticosteroid therapy and additional intravenous hydrocortisone may be administered </a:t>
            </a:r>
            <a:r>
              <a:rPr lang="en-US" b="1" dirty="0" err="1">
                <a:solidFill>
                  <a:srgbClr val="FF0000"/>
                </a:solidFill>
              </a:rPr>
              <a:t>peri</a:t>
            </a:r>
            <a:r>
              <a:rPr lang="en-US" b="1" dirty="0">
                <a:solidFill>
                  <a:srgbClr val="FF0000"/>
                </a:solidFill>
              </a:rPr>
              <a:t>-operatively.</a:t>
            </a:r>
          </a:p>
          <a:p>
            <a:pPr marL="0" indent="0" algn="just">
              <a:buNone/>
            </a:pPr>
            <a:r>
              <a:rPr lang="en-US" dirty="0" smtClean="0"/>
              <a:t>•</a:t>
            </a:r>
            <a:r>
              <a:rPr lang="en-US" dirty="0" err="1" smtClean="0"/>
              <a:t>Paracetamol</a:t>
            </a:r>
            <a:r>
              <a:rPr lang="en-US" dirty="0" smtClean="0"/>
              <a:t> </a:t>
            </a:r>
            <a:r>
              <a:rPr lang="en-US" dirty="0"/>
              <a:t>– As this is being taken as required, a judgment would have to take by the clinician whether SC still requires the medication. SC’s pain score would need to be assessed.</a:t>
            </a:r>
          </a:p>
          <a:p>
            <a:pPr marL="0" indent="0" algn="just">
              <a:buNone/>
            </a:pPr>
            <a:r>
              <a:rPr lang="en-US" dirty="0" smtClean="0"/>
              <a:t>•Azathioprine </a:t>
            </a:r>
            <a:r>
              <a:rPr lang="en-US" dirty="0"/>
              <a:t>and </a:t>
            </a:r>
            <a:r>
              <a:rPr lang="en-US" dirty="0" err="1"/>
              <a:t>mesalazine</a:t>
            </a:r>
            <a:r>
              <a:rPr lang="en-US" dirty="0"/>
              <a:t> will be withheld prior to the procedure. These medications are not used to control a life-threatening condition and her surgery may remove the need for these medicines.</a:t>
            </a:r>
          </a:p>
          <a:p>
            <a:pPr marL="0" indent="0" algn="just">
              <a:buNone/>
            </a:pPr>
            <a:r>
              <a:rPr lang="en-US" dirty="0" smtClean="0"/>
              <a:t>•</a:t>
            </a:r>
            <a:r>
              <a:rPr lang="en-US" dirty="0" err="1" smtClean="0"/>
              <a:t>Alendronic</a:t>
            </a:r>
            <a:r>
              <a:rPr lang="en-US" dirty="0" smtClean="0"/>
              <a:t> </a:t>
            </a:r>
            <a:r>
              <a:rPr lang="en-US" dirty="0"/>
              <a:t>acid and </a:t>
            </a:r>
            <a:r>
              <a:rPr lang="en-US" dirty="0" err="1"/>
              <a:t>Calcichew</a:t>
            </a:r>
            <a:r>
              <a:rPr lang="en-US" dirty="0"/>
              <a:t> D3 Forte can be withheld prior to the procedure as they are for osteoporosis prophylaxis.</a:t>
            </a:r>
          </a:p>
          <a:p>
            <a:pPr marL="0" indent="0" algn="just">
              <a:buNone/>
            </a:pPr>
            <a:r>
              <a:rPr lang="en-US" dirty="0" smtClean="0"/>
              <a:t>•Ranitidine </a:t>
            </a:r>
            <a:r>
              <a:rPr lang="en-US" dirty="0"/>
              <a:t>is being used as prophylaxis against steroid-induced gastric or duodenal ulcers. The clinician will need to decide if this needs to continue based on patients previous medical history.</a:t>
            </a:r>
          </a:p>
          <a:p>
            <a:pPr marL="0" indent="0" algn="just">
              <a:buNone/>
            </a:pPr>
            <a:endParaRPr lang="en-US" dirty="0"/>
          </a:p>
        </p:txBody>
      </p:sp>
    </p:spTree>
    <p:extLst>
      <p:ext uri="{BB962C8B-B14F-4D97-AF65-F5344CB8AC3E}">
        <p14:creationId xmlns:p14="http://schemas.microsoft.com/office/powerpoint/2010/main" val="3921981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265238"/>
          </a:xfrm>
        </p:spPr>
        <p:txBody>
          <a:bodyPr>
            <a:normAutofit/>
          </a:bodyPr>
          <a:lstStyle/>
          <a:p>
            <a:r>
              <a:rPr lang="en-US" sz="3200" b="1" dirty="0"/>
              <a:t>3/ For each medication, state how you can administer that drug via an NG tube?</a:t>
            </a:r>
          </a:p>
        </p:txBody>
      </p:sp>
      <p:sp>
        <p:nvSpPr>
          <p:cNvPr id="3" name="Content Placeholder 2"/>
          <p:cNvSpPr>
            <a:spLocks noGrp="1"/>
          </p:cNvSpPr>
          <p:nvPr>
            <p:ph idx="1"/>
          </p:nvPr>
        </p:nvSpPr>
        <p:spPr>
          <a:xfrm>
            <a:off x="228600" y="1600200"/>
            <a:ext cx="8763000" cy="4953000"/>
          </a:xfrm>
        </p:spPr>
        <p:txBody>
          <a:bodyPr/>
          <a:lstStyle/>
          <a:p>
            <a:pPr marL="0" indent="0">
              <a:buNone/>
            </a:pPr>
            <a:r>
              <a:rPr lang="en-US" dirty="0" smtClean="0"/>
              <a:t>•Phenytoin </a:t>
            </a:r>
            <a:r>
              <a:rPr lang="en-US" dirty="0"/>
              <a:t>– suspension preparation available.</a:t>
            </a:r>
          </a:p>
          <a:p>
            <a:pPr marL="0" indent="0">
              <a:buNone/>
            </a:pPr>
            <a:r>
              <a:rPr lang="en-US" dirty="0" smtClean="0"/>
              <a:t>•Sodium </a:t>
            </a:r>
            <a:r>
              <a:rPr lang="en-US" dirty="0"/>
              <a:t>valproate – liquid preparation available.</a:t>
            </a:r>
          </a:p>
          <a:p>
            <a:pPr marL="0" indent="0">
              <a:buNone/>
            </a:pPr>
            <a:r>
              <a:rPr lang="en-US" dirty="0" smtClean="0"/>
              <a:t>•Prednisolone </a:t>
            </a:r>
            <a:r>
              <a:rPr lang="en-US" dirty="0"/>
              <a:t>– dispersible tablets available.</a:t>
            </a:r>
          </a:p>
          <a:p>
            <a:pPr marL="0" indent="0">
              <a:buNone/>
            </a:pPr>
            <a:r>
              <a:rPr lang="en-US" dirty="0" smtClean="0"/>
              <a:t>•</a:t>
            </a:r>
            <a:r>
              <a:rPr lang="en-US" dirty="0" err="1" smtClean="0"/>
              <a:t>Paracetamol</a:t>
            </a:r>
            <a:r>
              <a:rPr lang="en-US" dirty="0" smtClean="0"/>
              <a:t> </a:t>
            </a:r>
            <a:r>
              <a:rPr lang="en-US" dirty="0"/>
              <a:t>– dispersible tablets and liquid preparation are available.</a:t>
            </a:r>
          </a:p>
          <a:p>
            <a:pPr marL="0" indent="0">
              <a:buNone/>
            </a:pPr>
            <a:r>
              <a:rPr lang="en-US" dirty="0" smtClean="0"/>
              <a:t>•Ranitidine </a:t>
            </a:r>
            <a:r>
              <a:rPr lang="en-US" dirty="0"/>
              <a:t>– effervescent and liquid preparations available</a:t>
            </a:r>
          </a:p>
          <a:p>
            <a:pPr marL="0" indent="0">
              <a:buNone/>
            </a:pPr>
            <a:endParaRPr lang="en-US" dirty="0"/>
          </a:p>
        </p:txBody>
      </p:sp>
    </p:spTree>
    <p:extLst>
      <p:ext uri="{BB962C8B-B14F-4D97-AF65-F5344CB8AC3E}">
        <p14:creationId xmlns:p14="http://schemas.microsoft.com/office/powerpoint/2010/main" val="1064536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l"/>
            <a:r>
              <a:rPr lang="en-US" sz="3600" b="1" dirty="0"/>
              <a:t>4/Will any of the drug doses need to be changed due to a formulation change</a:t>
            </a:r>
            <a:r>
              <a:rPr lang="en-US" dirty="0"/>
              <a:t>?</a:t>
            </a:r>
          </a:p>
        </p:txBody>
      </p:sp>
      <p:sp>
        <p:nvSpPr>
          <p:cNvPr id="3" name="Content Placeholder 2"/>
          <p:cNvSpPr>
            <a:spLocks noGrp="1"/>
          </p:cNvSpPr>
          <p:nvPr>
            <p:ph idx="1"/>
          </p:nvPr>
        </p:nvSpPr>
        <p:spPr>
          <a:xfrm>
            <a:off x="152400" y="1295400"/>
            <a:ext cx="8534400" cy="5334000"/>
          </a:xfrm>
        </p:spPr>
        <p:txBody>
          <a:bodyPr>
            <a:normAutofit fontScale="85000" lnSpcReduction="10000"/>
          </a:bodyPr>
          <a:lstStyle/>
          <a:p>
            <a:pPr algn="just"/>
            <a:r>
              <a:rPr lang="en-US" dirty="0"/>
              <a:t>There is a difference in bioequivalence between capsules and phenytoin suspension. A 100-mg phenytoin capsule is equivalent to 90 mg of the suspension preparation</a:t>
            </a:r>
            <a:r>
              <a:rPr lang="en-US" dirty="0" smtClean="0"/>
              <a:t>.</a:t>
            </a:r>
          </a:p>
          <a:p>
            <a:pPr marL="0" indent="0" algn="just">
              <a:buNone/>
            </a:pPr>
            <a:r>
              <a:rPr lang="en-US" b="1" dirty="0"/>
              <a:t>5/Are there any significant drug–nutrition interactions and how would you manage them?</a:t>
            </a:r>
          </a:p>
          <a:p>
            <a:pPr algn="just"/>
            <a:r>
              <a:rPr lang="en-US" dirty="0"/>
              <a:t>Enteral feed reduces phenytoin absorption by 75%. The pharmacist can recommend the phenytoin to be given as a single dose, if possible. The enteral feeds should be stopped 2 hours prior to and for 2 hours after the dose. The NG tube should be ‘flushed’ with 20–50 mL of sterile water before feeds and medication. Phenytoin levels must be monitored as this drug has a narrow therapeutic index.</a:t>
            </a:r>
          </a:p>
          <a:p>
            <a:pPr algn="just"/>
            <a:endParaRPr lang="en-US" dirty="0"/>
          </a:p>
        </p:txBody>
      </p:sp>
    </p:spTree>
    <p:extLst>
      <p:ext uri="{BB962C8B-B14F-4D97-AF65-F5344CB8AC3E}">
        <p14:creationId xmlns:p14="http://schemas.microsoft.com/office/powerpoint/2010/main" val="1481218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pPr algn="l"/>
            <a:r>
              <a:rPr lang="en-US" sz="2800" dirty="0" smtClean="0"/>
              <a:t/>
            </a:r>
            <a:br>
              <a:rPr lang="en-US" sz="2800" dirty="0" smtClean="0"/>
            </a:br>
            <a:r>
              <a:rPr lang="en-US" sz="2800" b="1" dirty="0" smtClean="0"/>
              <a:t>6 </a:t>
            </a:r>
            <a:r>
              <a:rPr lang="en-US" sz="2800" b="1" dirty="0"/>
              <a:t>/If there is no suitable preparation, can the nurses crush tablets or open capsules?</a:t>
            </a:r>
            <a:br>
              <a:rPr lang="en-US" sz="2800" b="1" dirty="0"/>
            </a:br>
            <a:endParaRPr lang="en-US" sz="2800" b="1" dirty="0"/>
          </a:p>
        </p:txBody>
      </p:sp>
      <p:sp>
        <p:nvSpPr>
          <p:cNvPr id="3" name="Content Placeholder 2"/>
          <p:cNvSpPr>
            <a:spLocks noGrp="1"/>
          </p:cNvSpPr>
          <p:nvPr>
            <p:ph idx="1"/>
          </p:nvPr>
        </p:nvSpPr>
        <p:spPr>
          <a:xfrm>
            <a:off x="228600" y="990600"/>
            <a:ext cx="8534400" cy="5715000"/>
          </a:xfrm>
        </p:spPr>
        <p:txBody>
          <a:bodyPr>
            <a:normAutofit fontScale="85000" lnSpcReduction="20000"/>
          </a:bodyPr>
          <a:lstStyle/>
          <a:p>
            <a:pPr algn="just"/>
            <a:r>
              <a:rPr lang="en-US" dirty="0" smtClean="0"/>
              <a:t>Crushing </a:t>
            </a:r>
            <a:r>
              <a:rPr lang="en-US" dirty="0"/>
              <a:t>tablets and opening capsules should be considered as a last resort as there is a risk to the person administering the medicines. By crushing tablets you are breaking the product license of that drug. This route would then make this an unlicensed preparation. Modified-release or slow-release preparations are designed to release the medication over a period of time. Crushing these preparations results in the whole dose being immediately available for absorption. At the least, this will cause an alteration in the patient’s drug levels and at the worst it may result in an overdose. To overcome this, some medications which are soluble can be given more frequently to maintain a steady drug level. </a:t>
            </a:r>
          </a:p>
          <a:p>
            <a:pPr algn="just"/>
            <a:r>
              <a:rPr lang="en-US" dirty="0"/>
              <a:t>For example, </a:t>
            </a:r>
            <a:r>
              <a:rPr lang="en-US" dirty="0" err="1"/>
              <a:t>dipyridamole</a:t>
            </a:r>
            <a:r>
              <a:rPr lang="en-US" dirty="0"/>
              <a:t> 200 mg MR can be changed to 100 mg </a:t>
            </a:r>
            <a:r>
              <a:rPr lang="en-US" dirty="0" err="1"/>
              <a:t>q.d.s</a:t>
            </a:r>
            <a:r>
              <a:rPr lang="en-US" dirty="0"/>
              <a:t>. to have the same effect. </a:t>
            </a:r>
          </a:p>
          <a:p>
            <a:endParaRPr lang="en-US" dirty="0"/>
          </a:p>
        </p:txBody>
      </p:sp>
    </p:spTree>
    <p:extLst>
      <p:ext uri="{BB962C8B-B14F-4D97-AF65-F5344CB8AC3E}">
        <p14:creationId xmlns:p14="http://schemas.microsoft.com/office/powerpoint/2010/main" val="3799292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Autofit/>
          </a:bodyPr>
          <a:lstStyle/>
          <a:p>
            <a:pPr algn="l"/>
            <a:r>
              <a:rPr lang="en-US" sz="2800" b="1" dirty="0"/>
              <a:t>7/ In what post-operative situations is the use of parenteral nutrition indicated? </a:t>
            </a:r>
          </a:p>
        </p:txBody>
      </p:sp>
      <p:sp>
        <p:nvSpPr>
          <p:cNvPr id="3" name="Content Placeholder 2"/>
          <p:cNvSpPr>
            <a:spLocks noGrp="1"/>
          </p:cNvSpPr>
          <p:nvPr>
            <p:ph idx="1"/>
          </p:nvPr>
        </p:nvSpPr>
        <p:spPr>
          <a:xfrm>
            <a:off x="457200" y="1066800"/>
            <a:ext cx="8458200" cy="5638800"/>
          </a:xfrm>
        </p:spPr>
        <p:txBody>
          <a:bodyPr>
            <a:normAutofit fontScale="85000" lnSpcReduction="20000"/>
          </a:bodyPr>
          <a:lstStyle/>
          <a:p>
            <a:pPr algn="just"/>
            <a:r>
              <a:rPr lang="en-US" dirty="0"/>
              <a:t>For short-term feeding (less than 14 days) NICE (2006) recommends parenteral feeding via a peripheral venous catheter for those patients who do not need central access. A GTN patch can be applied above the peripheral venous catheter site to promote vasodilatation of the vein for those patients who have narrow veins. Some </a:t>
            </a:r>
            <a:r>
              <a:rPr lang="en-US" b="1" dirty="0">
                <a:solidFill>
                  <a:srgbClr val="FF0000"/>
                </a:solidFill>
              </a:rPr>
              <a:t>TPN</a:t>
            </a:r>
            <a:r>
              <a:rPr lang="en-US" dirty="0"/>
              <a:t> is unsuitable for peripheral administration due to the nitrogen and glucose concentration; these must go through a central venous catheter.</a:t>
            </a:r>
          </a:p>
          <a:p>
            <a:pPr marL="0" indent="0" algn="just">
              <a:buNone/>
            </a:pPr>
            <a:r>
              <a:rPr lang="en-US" b="1" dirty="0"/>
              <a:t>9/The team caring for SC decide to start her on parenteral nutrition at half of her daily requirements. Why is this?</a:t>
            </a:r>
          </a:p>
          <a:p>
            <a:pPr algn="just"/>
            <a:r>
              <a:rPr lang="en-US" dirty="0"/>
              <a:t>As SC has eaten little for more than 5 days, she is at risk of </a:t>
            </a:r>
            <a:r>
              <a:rPr lang="en-US" dirty="0" err="1"/>
              <a:t>refeeding</a:t>
            </a:r>
            <a:r>
              <a:rPr lang="en-US" dirty="0"/>
              <a:t> syndrome. NICE (2006) recommend that parental nutrition should be introduced at no more than 50% of the requirements for the first 2 days for those at risk of </a:t>
            </a:r>
            <a:r>
              <a:rPr lang="en-US" dirty="0" err="1"/>
              <a:t>refeeding</a:t>
            </a:r>
            <a:r>
              <a:rPr lang="en-US" dirty="0"/>
              <a:t> syndrome.</a:t>
            </a:r>
          </a:p>
          <a:p>
            <a:pPr algn="just"/>
            <a:endParaRPr lang="en-US" dirty="0"/>
          </a:p>
        </p:txBody>
      </p:sp>
    </p:spTree>
    <p:extLst>
      <p:ext uri="{BB962C8B-B14F-4D97-AF65-F5344CB8AC3E}">
        <p14:creationId xmlns:p14="http://schemas.microsoft.com/office/powerpoint/2010/main" val="2456798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just"/>
            <a:r>
              <a:rPr lang="en-US" b="1" dirty="0"/>
              <a:t>10/ What is </a:t>
            </a:r>
            <a:r>
              <a:rPr lang="en-US" b="1" dirty="0" smtClean="0"/>
              <a:t>re-feeding </a:t>
            </a:r>
            <a:r>
              <a:rPr lang="en-US" b="1" dirty="0"/>
              <a:t>syndrome?</a:t>
            </a:r>
          </a:p>
        </p:txBody>
      </p:sp>
      <p:sp>
        <p:nvSpPr>
          <p:cNvPr id="3" name="Content Placeholder 2"/>
          <p:cNvSpPr>
            <a:spLocks noGrp="1"/>
          </p:cNvSpPr>
          <p:nvPr>
            <p:ph idx="1"/>
          </p:nvPr>
        </p:nvSpPr>
        <p:spPr>
          <a:xfrm>
            <a:off x="457200" y="1066800"/>
            <a:ext cx="8229600" cy="5562600"/>
          </a:xfrm>
        </p:spPr>
        <p:txBody>
          <a:bodyPr>
            <a:normAutofit fontScale="77500" lnSpcReduction="20000"/>
          </a:bodyPr>
          <a:lstStyle/>
          <a:p>
            <a:r>
              <a:rPr lang="en-US" dirty="0" err="1"/>
              <a:t>Refeeding</a:t>
            </a:r>
            <a:r>
              <a:rPr lang="en-US" dirty="0"/>
              <a:t> syndrome is defined by Crook et al. (2001) as ‘severe electrolyte and fluid shifts associated with metabolic abnormalities in malnourished patients undergoing </a:t>
            </a:r>
            <a:r>
              <a:rPr lang="en-US" dirty="0" err="1"/>
              <a:t>refeeding</a:t>
            </a:r>
            <a:r>
              <a:rPr lang="en-US" dirty="0"/>
              <a:t>, whether orally, </a:t>
            </a:r>
            <a:r>
              <a:rPr lang="en-US" dirty="0" err="1"/>
              <a:t>enterally</a:t>
            </a:r>
            <a:r>
              <a:rPr lang="en-US" dirty="0"/>
              <a:t> or </a:t>
            </a:r>
            <a:r>
              <a:rPr lang="en-US" dirty="0" err="1"/>
              <a:t>parenterally</a:t>
            </a:r>
            <a:r>
              <a:rPr lang="en-US" dirty="0"/>
              <a:t>’.In a starved patient, the secretion of insulin is decreased in response to the low carbohydrate intake. </a:t>
            </a:r>
            <a:r>
              <a:rPr lang="en-US" dirty="0" err="1"/>
              <a:t>Catabolised</a:t>
            </a:r>
            <a:r>
              <a:rPr lang="en-US" dirty="0"/>
              <a:t> fats and protein are used for energy. This results in an intracellular loss of electrolytes, in particular phosphates. When the patient starts to feed, a sudden shift from fat to carbohydrate metabolism occurs and secretion of insulin increases. This stimulates cellular uptake of magnesium, phosphate and potassium, which can lead to hypophosphatemia, hypokalemia, hypomagnesaemia and fluid balance abnormalities. These abnormalities can lead to the clinical features of </a:t>
            </a:r>
            <a:r>
              <a:rPr lang="en-US" dirty="0" err="1"/>
              <a:t>refeeding</a:t>
            </a:r>
            <a:r>
              <a:rPr lang="en-US" dirty="0"/>
              <a:t> syndrome which include cardiac failure, respiratory failure, </a:t>
            </a:r>
            <a:r>
              <a:rPr lang="en-US" dirty="0" err="1"/>
              <a:t>rhabdomyolysis</a:t>
            </a:r>
            <a:r>
              <a:rPr lang="en-US" dirty="0"/>
              <a:t>, arrhythmias and seizures.</a:t>
            </a:r>
          </a:p>
        </p:txBody>
      </p:sp>
    </p:spTree>
    <p:extLst>
      <p:ext uri="{BB962C8B-B14F-4D97-AF65-F5344CB8AC3E}">
        <p14:creationId xmlns:p14="http://schemas.microsoft.com/office/powerpoint/2010/main" val="365775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1808</Words>
  <Application>Microsoft Office PowerPoint</Application>
  <PresentationFormat>On-screen Show (4:3)</PresentationFormat>
  <Paragraphs>67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Introduction cases</vt:lpstr>
      <vt:lpstr>Pre-operative care case</vt:lpstr>
      <vt:lpstr>Questions:</vt:lpstr>
      <vt:lpstr>2/ List and rationalize the medication SC will need to continue while she has an NG tube inserted? </vt:lpstr>
      <vt:lpstr>3/ For each medication, state how you can administer that drug via an NG tube?</vt:lpstr>
      <vt:lpstr>4/Will any of the drug doses need to be changed due to a formulation change?</vt:lpstr>
      <vt:lpstr> 6 /If there is no suitable preparation, can the nurses crush tablets or open capsules? </vt:lpstr>
      <vt:lpstr>7/ In what post-operative situations is the use of parenteral nutrition indicated? </vt:lpstr>
      <vt:lpstr>10/ What is re-feeding syndrome?</vt:lpstr>
      <vt:lpstr>11/ As SC will be ‘nil by mouth’ postoperatively, her medication will have to be administered intravenously. What advice will you give the nurse on the administration of the drugs?</vt:lpstr>
      <vt:lpstr>Post –operative care</vt:lpstr>
      <vt:lpstr>PowerPoint Presentation</vt:lpstr>
      <vt:lpstr>Questions </vt:lpstr>
      <vt:lpstr>Answers: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cases</dc:title>
  <dc:creator>venous</dc:creator>
  <cp:lastModifiedBy>DR.Ahmed Saker 2o1O</cp:lastModifiedBy>
  <cp:revision>18</cp:revision>
  <dcterms:created xsi:type="dcterms:W3CDTF">2006-08-16T00:00:00Z</dcterms:created>
  <dcterms:modified xsi:type="dcterms:W3CDTF">2020-05-05T10:32:11Z</dcterms:modified>
</cp:coreProperties>
</file>