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7" r:id="rId1"/>
  </p:sldMasterIdLst>
  <p:sldIdLst>
    <p:sldId id="256" r:id="rId2"/>
    <p:sldId id="258" r:id="rId3"/>
    <p:sldId id="302" r:id="rId4"/>
    <p:sldId id="259" r:id="rId5"/>
    <p:sldId id="263" r:id="rId6"/>
    <p:sldId id="262" r:id="rId7"/>
    <p:sldId id="264" r:id="rId8"/>
    <p:sldId id="270" r:id="rId9"/>
    <p:sldId id="303" r:id="rId10"/>
    <p:sldId id="304" r:id="rId11"/>
    <p:sldId id="272" r:id="rId12"/>
    <p:sldId id="273" r:id="rId13"/>
    <p:sldId id="274" r:id="rId14"/>
    <p:sldId id="280" r:id="rId15"/>
    <p:sldId id="299" r:id="rId16"/>
    <p:sldId id="281" r:id="rId17"/>
    <p:sldId id="282" r:id="rId18"/>
    <p:sldId id="283" r:id="rId19"/>
    <p:sldId id="285" r:id="rId20"/>
    <p:sldId id="286" r:id="rId21"/>
    <p:sldId id="288" r:id="rId22"/>
    <p:sldId id="300" r:id="rId23"/>
    <p:sldId id="289" r:id="rId24"/>
    <p:sldId id="290" r:id="rId25"/>
    <p:sldId id="294" r:id="rId26"/>
    <p:sldId id="295" r:id="rId27"/>
    <p:sldId id="301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90" d="100"/>
          <a:sy n="90" d="100"/>
        </p:scale>
        <p:origin x="100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11/10/1441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40638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11/10/1441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59432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11/10/1441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977561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11/10/1441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919725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11/10/1441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618337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11/10/1441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342118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11/10/1441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215055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11/10/1441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53410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11/10/1441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52342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11/10/1441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29113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11/10/1441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2117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11/10/1441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23846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11/10/1441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78408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11/10/1441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47244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11/10/1441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77008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11/10/1441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23665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11/10/1441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90849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jp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CCC6F2-0B44-4D61-8F9C-C012D120CE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Bile acid sequestrant and fibrates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A751B5-6C17-49D9-A6C9-65480D2F945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Assist. </a:t>
            </a:r>
            <a:r>
              <a:rPr lang="en-US" dirty="0" err="1"/>
              <a:t>Lec</a:t>
            </a:r>
            <a:r>
              <a:rPr lang="en-US" dirty="0"/>
              <a:t>. </a:t>
            </a:r>
            <a:r>
              <a:rPr lang="en-US" dirty="0" err="1"/>
              <a:t>Sura</a:t>
            </a:r>
            <a:r>
              <a:rPr lang="en-US" dirty="0"/>
              <a:t> Abbas</a:t>
            </a:r>
          </a:p>
          <a:p>
            <a:r>
              <a:rPr lang="en-US" dirty="0"/>
              <a:t>Clinical pharmacy lab 4</a:t>
            </a:r>
          </a:p>
          <a:p>
            <a:r>
              <a:rPr lang="en-US" dirty="0"/>
              <a:t>4</a:t>
            </a:r>
            <a:r>
              <a:rPr lang="en-US" baseline="30000" dirty="0"/>
              <a:t>th</a:t>
            </a:r>
            <a:r>
              <a:rPr lang="en-US" dirty="0"/>
              <a:t> stage</a:t>
            </a:r>
          </a:p>
        </p:txBody>
      </p:sp>
    </p:spTree>
    <p:extLst>
      <p:ext uri="{BB962C8B-B14F-4D97-AF65-F5344CB8AC3E}">
        <p14:creationId xmlns:p14="http://schemas.microsoft.com/office/powerpoint/2010/main" val="37251899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CEEB0F1-A721-41B5-A2C1-4D3FDCD1BB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55805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0B0A4-B7B1-48A1-8572-5810A050E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Bezafibrate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56D5DB-E3B6-4472-8F59-E6F4F75499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dirty="0"/>
              <a:t>Adjunct to diet and other appropriate measures </a:t>
            </a:r>
            <a:r>
              <a:rPr lang="en-US" u="sng" dirty="0"/>
              <a:t>in mixed</a:t>
            </a:r>
          </a:p>
          <a:p>
            <a:pPr marL="0" indent="0" algn="l" rtl="0">
              <a:buNone/>
            </a:pPr>
            <a:r>
              <a:rPr lang="en-US" u="sng" dirty="0" err="1"/>
              <a:t>hyperlipidaemia</a:t>
            </a:r>
            <a:r>
              <a:rPr lang="en-US" u="sng" dirty="0"/>
              <a:t> </a:t>
            </a:r>
            <a:r>
              <a:rPr lang="en-US" dirty="0"/>
              <a:t>if statin contra-indicated or not</a:t>
            </a:r>
          </a:p>
          <a:p>
            <a:pPr marL="0" indent="0" algn="l" rtl="0">
              <a:buNone/>
            </a:pPr>
            <a:r>
              <a:rPr lang="en-US" dirty="0"/>
              <a:t>tolerated | Adjunct to diet and other appropriate</a:t>
            </a:r>
          </a:p>
          <a:p>
            <a:pPr marL="0" indent="0" algn="l" rtl="0">
              <a:buNone/>
            </a:pPr>
            <a:r>
              <a:rPr lang="en-US" dirty="0"/>
              <a:t>measures in </a:t>
            </a:r>
            <a:r>
              <a:rPr lang="en-US" u="sng" dirty="0"/>
              <a:t>severe </a:t>
            </a:r>
            <a:r>
              <a:rPr lang="en-US" u="sng" dirty="0" err="1"/>
              <a:t>hypertriglyceridaemia</a:t>
            </a:r>
            <a:endParaRPr lang="en-US" u="sng" dirty="0"/>
          </a:p>
          <a:p>
            <a:pPr marL="0" indent="0" algn="l" rtl="0">
              <a:buNone/>
            </a:pPr>
            <a:r>
              <a:rPr lang="en-US" dirty="0"/>
              <a:t>▶ BY MOUTH USING </a:t>
            </a:r>
            <a:r>
              <a:rPr lang="en-US" u="sng" dirty="0"/>
              <a:t>IMMEDIATE-RELEASE MEDICINES</a:t>
            </a:r>
          </a:p>
          <a:p>
            <a:pPr marL="0" indent="0" algn="l" rtl="0">
              <a:buNone/>
            </a:pPr>
            <a:r>
              <a:rPr lang="en-US" dirty="0"/>
              <a:t>▶ Adult: 200 mg 3 times a day</a:t>
            </a:r>
          </a:p>
          <a:p>
            <a:pPr marL="0" indent="0" algn="l" rtl="0">
              <a:buNone/>
            </a:pPr>
            <a:r>
              <a:rPr lang="en-US" dirty="0"/>
              <a:t>▶ BY MOUTH USING </a:t>
            </a:r>
            <a:r>
              <a:rPr lang="en-US" u="sng" dirty="0"/>
              <a:t>MODIFIED-RELEASE MEDICINES</a:t>
            </a:r>
          </a:p>
          <a:p>
            <a:pPr marL="0" indent="0" algn="l" rtl="0">
              <a:buNone/>
            </a:pPr>
            <a:r>
              <a:rPr lang="en-US" dirty="0"/>
              <a:t>▶ Adult: 400 mg once daily, modified-release dose form is</a:t>
            </a:r>
            <a:r>
              <a:rPr lang="ar-IQ" dirty="0"/>
              <a:t> </a:t>
            </a:r>
            <a:r>
              <a:rPr lang="en-US" dirty="0"/>
              <a:t>not appropriate in patients with renal impairment</a:t>
            </a:r>
          </a:p>
        </p:txBody>
      </p:sp>
    </p:spTree>
    <p:extLst>
      <p:ext uri="{BB962C8B-B14F-4D97-AF65-F5344CB8AC3E}">
        <p14:creationId xmlns:p14="http://schemas.microsoft.com/office/powerpoint/2010/main" val="27515558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B75F8-93D3-4315-9576-4564EFE71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23F3AD-8887-4D90-9C27-AC62630F4A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2160590"/>
            <a:ext cx="6914729" cy="3880773"/>
          </a:xfrm>
        </p:spPr>
        <p:txBody>
          <a:bodyPr/>
          <a:lstStyle/>
          <a:p>
            <a:pPr marL="0" indent="0" algn="l" rtl="0">
              <a:buNone/>
            </a:pPr>
            <a:r>
              <a:rPr lang="en-US" u="sng" dirty="0"/>
              <a:t>CONTRA-INDICATIONS</a:t>
            </a:r>
            <a:r>
              <a:rPr lang="en-US" dirty="0"/>
              <a:t> Gall bladder disease . </a:t>
            </a:r>
            <a:r>
              <a:rPr lang="en-US" dirty="0" err="1"/>
              <a:t>hypoalbuminaemia</a:t>
            </a:r>
            <a:r>
              <a:rPr lang="en-US" dirty="0"/>
              <a:t> . nephrotic syndrome . photosensitivity to fibrates</a:t>
            </a:r>
          </a:p>
          <a:p>
            <a:pPr marL="0" indent="0" algn="l" rtl="0">
              <a:buNone/>
            </a:pPr>
            <a:r>
              <a:rPr lang="en-US" u="sng" dirty="0"/>
              <a:t>CAUTIONS</a:t>
            </a:r>
            <a:r>
              <a:rPr lang="en-US" dirty="0"/>
              <a:t> Correct hypothyroidism before initiating</a:t>
            </a:r>
            <a:r>
              <a:rPr lang="ar-IQ" dirty="0"/>
              <a:t> </a:t>
            </a:r>
            <a:r>
              <a:rPr lang="en-US" dirty="0"/>
              <a:t>treatment</a:t>
            </a:r>
          </a:p>
          <a:p>
            <a:pPr marL="0" indent="0" algn="l" rtl="0">
              <a:buNone/>
            </a:pPr>
            <a:r>
              <a:rPr lang="fr-FR" dirty="0"/>
              <a:t>l INTERACTIONS → Appendix 1: fibrates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1470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D411E-F0B5-4E8B-B503-AAE1BC596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D6AD77-CE63-4D03-B944-A00D718628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2160590"/>
            <a:ext cx="7130753" cy="3880773"/>
          </a:xfrm>
        </p:spPr>
        <p:txBody>
          <a:bodyPr>
            <a:noAutofit/>
          </a:bodyPr>
          <a:lstStyle/>
          <a:p>
            <a:r>
              <a:rPr lang="en-US" sz="2400" dirty="0"/>
              <a:t>PREGNANCY and breast feeding  Manufacturers advise avoid—no information</a:t>
            </a:r>
            <a:r>
              <a:rPr lang="ar-IQ" sz="2400" dirty="0"/>
              <a:t> </a:t>
            </a:r>
            <a:r>
              <a:rPr lang="en-US" sz="2400" dirty="0"/>
              <a:t>available</a:t>
            </a:r>
          </a:p>
          <a:p>
            <a:r>
              <a:rPr lang="en-US" sz="2400" dirty="0"/>
              <a:t>HEPATIC IMPAIRMENT Manufacturer advises avoid in</a:t>
            </a:r>
            <a:r>
              <a:rPr lang="ar-IQ" sz="2400" dirty="0"/>
              <a:t> </a:t>
            </a:r>
            <a:r>
              <a:rPr lang="en-US" sz="2400" dirty="0"/>
              <a:t>significant impairment (except in fatty liver disease).</a:t>
            </a:r>
          </a:p>
          <a:p>
            <a:r>
              <a:rPr lang="en-US" sz="2400" dirty="0"/>
              <a:t>Renal impairment dose adjustment</a:t>
            </a:r>
          </a:p>
          <a:p>
            <a:pPr algn="just"/>
            <a:r>
              <a:rPr lang="en-US" sz="2400" dirty="0"/>
              <a:t>MONITORING REQUIREMENTS Consider monitoring of liver</a:t>
            </a:r>
            <a:r>
              <a:rPr lang="ar-IQ" sz="2400" dirty="0"/>
              <a:t> </a:t>
            </a:r>
            <a:r>
              <a:rPr lang="en-US" sz="2400" dirty="0"/>
              <a:t>function and creatine kinase when fibrates used in</a:t>
            </a:r>
            <a:r>
              <a:rPr lang="ar-IQ" sz="2400" dirty="0"/>
              <a:t> </a:t>
            </a:r>
            <a:r>
              <a:rPr lang="en-US" sz="2400" dirty="0"/>
              <a:t>combination with a statin.</a:t>
            </a:r>
          </a:p>
          <a:p>
            <a:pPr marL="0" indent="0" algn="just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380546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0E33B0-32D2-4DEA-98AE-CBED2A9F7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25E767-68B0-4E9F-BEE0-BD751DE539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l" rtl="0">
              <a:buNone/>
            </a:pPr>
            <a:r>
              <a:rPr lang="en-US" u="sng" dirty="0"/>
              <a:t>CAUTIONARY AND ADVISORY LABELS 21, 25</a:t>
            </a:r>
          </a:p>
          <a:p>
            <a:pPr marL="0" indent="0" algn="l" rtl="0">
              <a:buNone/>
            </a:pPr>
            <a:r>
              <a:rPr lang="en-US" dirty="0"/>
              <a:t>▶ </a:t>
            </a:r>
            <a:r>
              <a:rPr lang="en-US" dirty="0" err="1"/>
              <a:t>Bezalip</a:t>
            </a:r>
            <a:r>
              <a:rPr lang="en-US" dirty="0"/>
              <a:t> Mono (Teva UK Ltd)</a:t>
            </a:r>
          </a:p>
          <a:p>
            <a:pPr marL="0" indent="0" algn="l" rtl="0">
              <a:buNone/>
            </a:pPr>
            <a:r>
              <a:rPr lang="en-US" dirty="0"/>
              <a:t>Bezafibrate 400 mg </a:t>
            </a:r>
            <a:r>
              <a:rPr lang="en-US" dirty="0" err="1"/>
              <a:t>Bezalip</a:t>
            </a:r>
            <a:r>
              <a:rPr lang="en-US" dirty="0"/>
              <a:t> Mono 400mg </a:t>
            </a:r>
            <a:r>
              <a:rPr lang="en-US" u="sng" dirty="0"/>
              <a:t>modified-release tablets</a:t>
            </a:r>
          </a:p>
          <a:p>
            <a:pPr marL="0" indent="0" algn="l" rtl="0">
              <a:buNone/>
            </a:pPr>
            <a:r>
              <a:rPr lang="en-US" u="sng" dirty="0"/>
              <a:t>▶ </a:t>
            </a:r>
            <a:r>
              <a:rPr lang="en-US" u="sng" dirty="0" err="1"/>
              <a:t>Fibrazate</a:t>
            </a:r>
            <a:r>
              <a:rPr lang="en-US" u="sng" dirty="0"/>
              <a:t> XL (Sandoz Ltd)</a:t>
            </a:r>
          </a:p>
          <a:p>
            <a:pPr marL="0" indent="0" algn="l" rtl="0">
              <a:buNone/>
            </a:pPr>
            <a:r>
              <a:rPr lang="en-US" dirty="0"/>
              <a:t>Bezafibrate 400 mg </a:t>
            </a:r>
            <a:r>
              <a:rPr lang="en-US" dirty="0" err="1"/>
              <a:t>Fibrazate</a:t>
            </a:r>
            <a:r>
              <a:rPr lang="en-US" dirty="0"/>
              <a:t> XL 400mg tablets</a:t>
            </a:r>
            <a:r>
              <a:rPr lang="ar-IQ" dirty="0"/>
              <a:t>\</a:t>
            </a:r>
            <a:endParaRPr lang="en-US" dirty="0"/>
          </a:p>
          <a:p>
            <a:pPr marL="0" indent="0" algn="l" rtl="0">
              <a:buNone/>
            </a:pPr>
            <a:r>
              <a:rPr lang="en-US" u="sng" dirty="0"/>
              <a:t>Tablet</a:t>
            </a:r>
          </a:p>
          <a:p>
            <a:pPr marL="0" indent="0" algn="l" rtl="0">
              <a:buNone/>
            </a:pPr>
            <a:r>
              <a:rPr lang="en-US" u="sng" dirty="0"/>
              <a:t>CAUTIONARY AND ADVISORY LABELS 21</a:t>
            </a:r>
          </a:p>
          <a:p>
            <a:pPr marL="0" indent="0" algn="l" rtl="0">
              <a:buNone/>
            </a:pPr>
            <a:r>
              <a:rPr lang="en-US" dirty="0"/>
              <a:t>▶ Bezafibrate (Non-proprietary)</a:t>
            </a:r>
          </a:p>
          <a:p>
            <a:pPr marL="0" indent="0" algn="l" rtl="0">
              <a:buNone/>
            </a:pPr>
            <a:r>
              <a:rPr lang="en-US" dirty="0"/>
              <a:t>Bezafibrate 200 mg Bezafibrate 200mg tablets </a:t>
            </a:r>
            <a:endParaRPr lang="ar-IQ" dirty="0"/>
          </a:p>
          <a:p>
            <a:pPr marL="0" indent="0" algn="l" rtl="0">
              <a:buNone/>
            </a:pPr>
            <a:r>
              <a:rPr lang="en-US" dirty="0"/>
              <a:t>▶ </a:t>
            </a:r>
            <a:r>
              <a:rPr lang="en-US" dirty="0" err="1"/>
              <a:t>Bezalip</a:t>
            </a:r>
            <a:r>
              <a:rPr lang="en-US" dirty="0"/>
              <a:t> (Teva UK Ltd)</a:t>
            </a:r>
          </a:p>
          <a:p>
            <a:pPr marL="0" indent="0" algn="l" rtl="0">
              <a:buNone/>
            </a:pPr>
            <a:r>
              <a:rPr lang="en-US" dirty="0"/>
              <a:t>Bezafibrate 200 mg </a:t>
            </a:r>
            <a:r>
              <a:rPr lang="en-US" dirty="0" err="1"/>
              <a:t>Bezalip</a:t>
            </a:r>
            <a:r>
              <a:rPr lang="en-US" dirty="0"/>
              <a:t> 200mg tablets</a:t>
            </a:r>
          </a:p>
        </p:txBody>
      </p:sp>
    </p:spTree>
    <p:extLst>
      <p:ext uri="{BB962C8B-B14F-4D97-AF65-F5344CB8AC3E}">
        <p14:creationId xmlns:p14="http://schemas.microsoft.com/office/powerpoint/2010/main" val="3787333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7A00CB-318E-4EFC-93CD-DF5C0EF2E5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A723C46-20D6-434D-B4FF-1C48FFBAA37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772816"/>
            <a:ext cx="2808312" cy="4176464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F8A8630-07F1-4FF1-9D0A-2C281412A8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0912" y="2347912"/>
            <a:ext cx="4249440" cy="3961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54106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5270BE-E46E-446A-9042-376BB3960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Fenofibrate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F4D92F-E5E1-47AC-BD0D-E9BA407496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0"/>
            <a:r>
              <a:rPr lang="en-US" dirty="0"/>
              <a:t>INDICATIONS AND DOSE</a:t>
            </a:r>
          </a:p>
          <a:p>
            <a:pPr marL="0" indent="0" algn="just" rtl="0">
              <a:buNone/>
            </a:pPr>
            <a:r>
              <a:rPr lang="en-US" dirty="0"/>
              <a:t>Adjunct to diet and other appropriate measures in mixed</a:t>
            </a:r>
          </a:p>
          <a:p>
            <a:pPr marL="0" indent="0" algn="just" rtl="0">
              <a:buNone/>
            </a:pPr>
            <a:r>
              <a:rPr lang="en-US" dirty="0" err="1"/>
              <a:t>hyperlipidaemia</a:t>
            </a:r>
            <a:r>
              <a:rPr lang="en-US" dirty="0"/>
              <a:t> if statin contra-indicated or not</a:t>
            </a:r>
          </a:p>
          <a:p>
            <a:pPr marL="0" indent="0" algn="just" rtl="0">
              <a:buNone/>
            </a:pPr>
            <a:r>
              <a:rPr lang="en-US" dirty="0"/>
              <a:t>tolerated | Adjunct to diet and other appropriate</a:t>
            </a:r>
          </a:p>
          <a:p>
            <a:pPr marL="0" indent="0" algn="just" rtl="0">
              <a:buNone/>
            </a:pPr>
            <a:r>
              <a:rPr lang="en-US" dirty="0"/>
              <a:t>measures in severe </a:t>
            </a:r>
            <a:r>
              <a:rPr lang="en-US" dirty="0" err="1"/>
              <a:t>hypertriglyceridaemia</a:t>
            </a:r>
            <a:r>
              <a:rPr lang="en-US" dirty="0"/>
              <a:t> | Adjunct to</a:t>
            </a:r>
          </a:p>
          <a:p>
            <a:pPr marL="0" indent="0" algn="just" rtl="0">
              <a:buNone/>
            </a:pPr>
            <a:r>
              <a:rPr lang="en-US" dirty="0"/>
              <a:t>statin in mixed </a:t>
            </a:r>
            <a:r>
              <a:rPr lang="en-US" dirty="0" err="1"/>
              <a:t>hyperlipidaemia</a:t>
            </a:r>
            <a:r>
              <a:rPr lang="en-US" dirty="0"/>
              <a:t> if triglycerides and HDL cholesterol</a:t>
            </a:r>
            <a:r>
              <a:rPr lang="ar-IQ" dirty="0"/>
              <a:t>  </a:t>
            </a:r>
            <a:r>
              <a:rPr lang="en-US" dirty="0"/>
              <a:t> inadequately controlled in patients at high</a:t>
            </a:r>
            <a:r>
              <a:rPr lang="ar-IQ" dirty="0"/>
              <a:t> </a:t>
            </a:r>
            <a:r>
              <a:rPr lang="en-US" dirty="0"/>
              <a:t>cardiovascular risk</a:t>
            </a:r>
          </a:p>
        </p:txBody>
      </p:sp>
    </p:spTree>
    <p:extLst>
      <p:ext uri="{BB962C8B-B14F-4D97-AF65-F5344CB8AC3E}">
        <p14:creationId xmlns:p14="http://schemas.microsoft.com/office/powerpoint/2010/main" val="16305814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B78EEA-D7F5-4CD9-A8AB-A1334F0F3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5F48EA-7BAF-4C21-B607-B13D16A20C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 rtl="0">
              <a:buNone/>
            </a:pPr>
            <a:r>
              <a:rPr lang="en-US" dirty="0"/>
              <a:t>BY MOUTH USING </a:t>
            </a:r>
            <a:r>
              <a:rPr lang="en-US" u="sng" dirty="0"/>
              <a:t>CAPSULES</a:t>
            </a:r>
          </a:p>
          <a:p>
            <a:pPr marL="0" indent="0" algn="just" rtl="0">
              <a:buNone/>
            </a:pPr>
            <a:r>
              <a:rPr lang="en-US" dirty="0"/>
              <a:t>▶ Adult: </a:t>
            </a:r>
            <a:r>
              <a:rPr lang="en-US" u="sng" dirty="0"/>
              <a:t>Initially 200 mg daily</a:t>
            </a:r>
            <a:r>
              <a:rPr lang="en-US" dirty="0"/>
              <a:t>, then increased if</a:t>
            </a:r>
          </a:p>
          <a:p>
            <a:pPr marL="0" indent="0" algn="just" rtl="0">
              <a:buNone/>
            </a:pPr>
            <a:r>
              <a:rPr lang="en-US" dirty="0"/>
              <a:t>necessary to 267 mg daily, maximum 200mg daily with</a:t>
            </a:r>
          </a:p>
          <a:p>
            <a:pPr marL="0" indent="0" algn="just" rtl="0">
              <a:buNone/>
            </a:pPr>
            <a:r>
              <a:rPr lang="en-US" dirty="0"/>
              <a:t>concomitant statin, 267mg capsules not appropriate</a:t>
            </a:r>
          </a:p>
          <a:p>
            <a:pPr marL="0" indent="0" algn="just" rtl="0">
              <a:buNone/>
            </a:pPr>
            <a:r>
              <a:rPr lang="en-US" dirty="0"/>
              <a:t>for initial dose titration</a:t>
            </a:r>
          </a:p>
          <a:p>
            <a:pPr marL="0" indent="0" algn="just" rtl="0">
              <a:buNone/>
            </a:pPr>
            <a:r>
              <a:rPr lang="en-US" dirty="0"/>
              <a:t>▶ BY </a:t>
            </a:r>
            <a:r>
              <a:rPr lang="en-US" u="sng" dirty="0"/>
              <a:t>MOUTH USING TABLETS</a:t>
            </a:r>
          </a:p>
          <a:p>
            <a:pPr marL="0" indent="0" algn="just" rtl="0">
              <a:buNone/>
            </a:pPr>
            <a:r>
              <a:rPr lang="en-US" u="sng" dirty="0"/>
              <a:t>▶ Adult: 160 mg daily</a:t>
            </a:r>
          </a:p>
          <a:p>
            <a:pPr marL="0" indent="0" algn="just" rtl="0">
              <a:buNone/>
            </a:pPr>
            <a:r>
              <a:rPr lang="en-US" dirty="0"/>
              <a:t>DOSE ADJUSTMENTS DUE TO INTERACTIONS</a:t>
            </a:r>
          </a:p>
          <a:p>
            <a:pPr marL="0" indent="0" algn="just" rtl="0">
              <a:buNone/>
            </a:pPr>
            <a:r>
              <a:rPr lang="en-US" dirty="0"/>
              <a:t>▶ Manufacturer advises max. dose 200mg daily with</a:t>
            </a:r>
          </a:p>
          <a:p>
            <a:pPr marL="0" indent="0" algn="just" rtl="0">
              <a:buNone/>
            </a:pPr>
            <a:r>
              <a:rPr lang="en-US" dirty="0"/>
              <a:t>concurrent use of a statin.</a:t>
            </a:r>
          </a:p>
        </p:txBody>
      </p:sp>
    </p:spTree>
    <p:extLst>
      <p:ext uri="{BB962C8B-B14F-4D97-AF65-F5344CB8AC3E}">
        <p14:creationId xmlns:p14="http://schemas.microsoft.com/office/powerpoint/2010/main" val="29890745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87C318-5CFA-41CC-8DC7-2B0338039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31205D-440B-4682-9F2D-D12569C49F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/>
              <a:t>CONTRA-INDICATIONS Gall bladder disease . Pancreatitis (unless due to severe </a:t>
            </a:r>
            <a:r>
              <a:rPr lang="en-US" dirty="0" err="1"/>
              <a:t>hypertriglyceridaemia</a:t>
            </a:r>
            <a:r>
              <a:rPr lang="en-US" dirty="0"/>
              <a:t>) . photosensitivity to ketoprofen</a:t>
            </a:r>
          </a:p>
          <a:p>
            <a:pPr algn="l" rtl="0"/>
            <a:r>
              <a:rPr lang="en-US" dirty="0"/>
              <a:t>CAUTIONS Correct hypothyroidism before initiating </a:t>
            </a:r>
          </a:p>
          <a:p>
            <a:pPr algn="l" rtl="0"/>
            <a:r>
              <a:rPr lang="en-US" dirty="0"/>
              <a:t>treatment</a:t>
            </a:r>
          </a:p>
          <a:p>
            <a:pPr algn="l" rtl="0"/>
            <a:r>
              <a:rPr lang="fr-FR" dirty="0"/>
              <a:t>INTERACTIONS → Appendix 1: fibrates</a:t>
            </a:r>
          </a:p>
        </p:txBody>
      </p:sp>
    </p:spTree>
    <p:extLst>
      <p:ext uri="{BB962C8B-B14F-4D97-AF65-F5344CB8AC3E}">
        <p14:creationId xmlns:p14="http://schemas.microsoft.com/office/powerpoint/2010/main" val="19220184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7A4E6-2DEF-48B4-A081-21B7F9FCE6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96E5E7-D7DE-4D7C-AB31-9480109F65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0"/>
            <a:r>
              <a:rPr lang="en-US" dirty="0"/>
              <a:t>PREGNANCY Avoid—embryotoxicity in animal studies.</a:t>
            </a:r>
          </a:p>
          <a:p>
            <a:pPr algn="just" rtl="0"/>
            <a:r>
              <a:rPr lang="en-US" dirty="0"/>
              <a:t>BREAST FEEDING Manufacturers advise avoid—no information available.</a:t>
            </a:r>
          </a:p>
          <a:p>
            <a:pPr algn="just" rtl="0"/>
            <a:r>
              <a:rPr lang="en-US" dirty="0"/>
              <a:t>HEPATIC IMPAIRMENT Manufacturer advises avoid—no information available.</a:t>
            </a:r>
          </a:p>
          <a:p>
            <a:pPr algn="just" rtl="0"/>
            <a:r>
              <a:rPr lang="en-US" dirty="0"/>
              <a:t> RENAL IMPAIRMENT Manufacturer advises use with caution in mild-to-moderate impairment; avoid if eGFR less than 30 mL/minute/1.73m2.</a:t>
            </a:r>
          </a:p>
        </p:txBody>
      </p:sp>
    </p:spTree>
    <p:extLst>
      <p:ext uri="{BB962C8B-B14F-4D97-AF65-F5344CB8AC3E}">
        <p14:creationId xmlns:p14="http://schemas.microsoft.com/office/powerpoint/2010/main" val="3463612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22E46-6183-41A6-8351-A0A3368A8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Bile acid sequestrants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2CFF86-ABA2-49F1-92D7-916DE352A3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 rtl="0">
              <a:lnSpc>
                <a:spcPct val="150000"/>
              </a:lnSpc>
              <a:buNone/>
            </a:pPr>
            <a:r>
              <a:rPr lang="en-US" dirty="0"/>
              <a:t>DRUG ACTION 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Bile acid sequestrants act by binding bile acids, preventing their reabsorption; this promotes hepatic conversion of cholesterol into bile acids; the resultant increased LDL-receptor activity of liver cells increases the clearance of LDL-cholesterol from the plasma.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Colestipol and cholestyramine</a:t>
            </a:r>
          </a:p>
          <a:p>
            <a:pPr marL="0" indent="0" algn="just" rtl="0">
              <a:lnSpc>
                <a:spcPct val="15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2497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A868E6-97F3-4B53-845F-7FCCAAF95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741F8D-8C60-4B02-BECD-6497E6C441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0"/>
            <a:r>
              <a:rPr lang="en-US" u="sng" dirty="0"/>
              <a:t>MONITORING REQUIREMENTS </a:t>
            </a:r>
            <a:r>
              <a:rPr lang="en-US" dirty="0"/>
              <a:t>Manufacturer advises monitor </a:t>
            </a:r>
            <a:r>
              <a:rPr lang="en-US" u="sng" dirty="0"/>
              <a:t>hepatic transaminases </a:t>
            </a:r>
            <a:r>
              <a:rPr lang="en-US" dirty="0"/>
              <a:t>every 3 months during the</a:t>
            </a:r>
            <a:r>
              <a:rPr lang="ar-IQ" dirty="0"/>
              <a:t> </a:t>
            </a:r>
            <a:r>
              <a:rPr lang="en-US" dirty="0"/>
              <a:t>first 12 months of treatment and periodically thereafter—</a:t>
            </a:r>
            <a:r>
              <a:rPr lang="ar-IQ" dirty="0"/>
              <a:t> </a:t>
            </a:r>
            <a:r>
              <a:rPr lang="en-US" dirty="0"/>
              <a:t>discontinue treatment if levels increase to more than3 times the upper limit of normal; monitor </a:t>
            </a:r>
            <a:r>
              <a:rPr lang="en-US" u="sng" dirty="0"/>
              <a:t>serum</a:t>
            </a:r>
            <a:r>
              <a:rPr lang="ar-IQ" u="sng" dirty="0"/>
              <a:t> </a:t>
            </a:r>
            <a:r>
              <a:rPr lang="en-US" u="sng" dirty="0"/>
              <a:t>creatinine levels during </a:t>
            </a:r>
            <a:r>
              <a:rPr lang="en-US" dirty="0"/>
              <a:t>the first 3 months of treatment</a:t>
            </a:r>
            <a:r>
              <a:rPr lang="ar-IQ" dirty="0"/>
              <a:t> </a:t>
            </a:r>
            <a:r>
              <a:rPr lang="en-US" dirty="0"/>
              <a:t>and periodically thereafter—interrupt treatment if creatinine level is 50% above the upper limit of normal.</a:t>
            </a:r>
          </a:p>
        </p:txBody>
      </p:sp>
    </p:spTree>
    <p:extLst>
      <p:ext uri="{BB962C8B-B14F-4D97-AF65-F5344CB8AC3E}">
        <p14:creationId xmlns:p14="http://schemas.microsoft.com/office/powerpoint/2010/main" val="37360939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78E1D0-F28D-4D2F-BD55-594F8CC3E1B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333375"/>
            <a:ext cx="8820472" cy="5708650"/>
          </a:xfrm>
        </p:spPr>
        <p:txBody>
          <a:bodyPr>
            <a:noAutofit/>
          </a:bodyPr>
          <a:lstStyle/>
          <a:p>
            <a:pPr marL="0" indent="0" algn="l" rtl="0">
              <a:buNone/>
            </a:pPr>
            <a:r>
              <a:rPr lang="en-US" sz="2400" u="sng" dirty="0"/>
              <a:t>Tablet</a:t>
            </a:r>
          </a:p>
          <a:p>
            <a:pPr marL="0" indent="0" algn="l" rtl="0">
              <a:buNone/>
            </a:pPr>
            <a:r>
              <a:rPr lang="en-US" sz="2400" u="sng" dirty="0"/>
              <a:t>CAUTIONARY AND ADVISORY LABELS 21</a:t>
            </a:r>
          </a:p>
          <a:p>
            <a:pPr marL="0" indent="0" algn="l" rtl="0">
              <a:buNone/>
            </a:pPr>
            <a:r>
              <a:rPr lang="en-US" sz="2400" dirty="0"/>
              <a:t>▶ Fenofibrate (Non-proprietary)</a:t>
            </a:r>
          </a:p>
          <a:p>
            <a:pPr marL="0" indent="0" algn="l" rtl="0">
              <a:buNone/>
            </a:pPr>
            <a:r>
              <a:rPr lang="en-US" sz="2400" dirty="0"/>
              <a:t>Fenofibrate </a:t>
            </a:r>
            <a:r>
              <a:rPr lang="en-US" sz="2400" dirty="0" err="1"/>
              <a:t>micronised</a:t>
            </a:r>
            <a:r>
              <a:rPr lang="en-US" sz="2400" dirty="0"/>
              <a:t> 160 mg Fenofibrate </a:t>
            </a:r>
            <a:r>
              <a:rPr lang="en-US" sz="2400" dirty="0" err="1"/>
              <a:t>micronised</a:t>
            </a:r>
            <a:r>
              <a:rPr lang="en-US" sz="2400" dirty="0"/>
              <a:t> 160mg </a:t>
            </a:r>
            <a:r>
              <a:rPr lang="nb-NO" sz="2400" dirty="0"/>
              <a:t>tablets | 28 tabletP £6.69 DT = £3.30</a:t>
            </a:r>
          </a:p>
          <a:p>
            <a:pPr marL="0" indent="0" algn="l" rtl="0">
              <a:buNone/>
            </a:pPr>
            <a:r>
              <a:rPr lang="en-US" sz="2400" dirty="0"/>
              <a:t>▶ </a:t>
            </a:r>
            <a:r>
              <a:rPr lang="en-US" sz="2400" dirty="0" err="1"/>
              <a:t>Supralip</a:t>
            </a:r>
            <a:r>
              <a:rPr lang="en-US" sz="2400" dirty="0"/>
              <a:t> (Mylan) Fenofibrate </a:t>
            </a:r>
            <a:r>
              <a:rPr lang="en-US" sz="2400" dirty="0" err="1"/>
              <a:t>micronised</a:t>
            </a:r>
            <a:r>
              <a:rPr lang="en-US" sz="2400" dirty="0"/>
              <a:t> 160 mg </a:t>
            </a:r>
          </a:p>
          <a:p>
            <a:pPr marL="0" indent="0" algn="l" rtl="0">
              <a:buNone/>
            </a:pPr>
            <a:r>
              <a:rPr lang="en-US" sz="2400" u="sng" dirty="0"/>
              <a:t>Capsule</a:t>
            </a:r>
          </a:p>
          <a:p>
            <a:pPr marL="0" indent="0" algn="l" rtl="0">
              <a:buNone/>
            </a:pPr>
            <a:r>
              <a:rPr lang="en-US" sz="2400" u="sng" dirty="0"/>
              <a:t>CAUTIONARY AND ADVISORY LABELS 21</a:t>
            </a:r>
          </a:p>
          <a:p>
            <a:pPr marL="0" indent="0" algn="l" rtl="0">
              <a:buNone/>
            </a:pPr>
            <a:r>
              <a:rPr lang="en-US" sz="2400" dirty="0"/>
              <a:t>▶ Fenofibrate (Non-proprietary) 67, 200 mg </a:t>
            </a:r>
          </a:p>
        </p:txBody>
      </p:sp>
    </p:spTree>
    <p:extLst>
      <p:ext uri="{BB962C8B-B14F-4D97-AF65-F5344CB8AC3E}">
        <p14:creationId xmlns:p14="http://schemas.microsoft.com/office/powerpoint/2010/main" val="6514889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FB105-5754-451D-A736-07D210816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923E2FE-8155-43F5-BABC-D0B16EC0108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405062"/>
            <a:ext cx="2438400" cy="1876425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91E3D50-41AB-494F-B3C1-CEDDE5872F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332656"/>
            <a:ext cx="4581525" cy="38100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D28C4E7-798A-4C25-948F-07DE05189E9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86" y="3715122"/>
            <a:ext cx="4138174" cy="297247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39FB1E5-43D2-49A4-A28D-EF556E54E17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2209" y="3861047"/>
            <a:ext cx="3422379" cy="3899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00267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FC14E-7E7C-4F72-AAF3-0271B005A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Gemfibrozil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0CDE26-6E94-429A-86F8-983A0B8E44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 rtl="0"/>
            <a:r>
              <a:rPr lang="en-US" dirty="0"/>
              <a:t>INDICATIONS AND DOSE</a:t>
            </a:r>
          </a:p>
          <a:p>
            <a:pPr algn="just" rtl="0"/>
            <a:r>
              <a:rPr lang="en-US" dirty="0"/>
              <a:t>Adjunct to diet and other appropriate measures in mixed </a:t>
            </a:r>
            <a:r>
              <a:rPr lang="en-US" dirty="0" err="1"/>
              <a:t>hyperlipidaemia</a:t>
            </a:r>
            <a:r>
              <a:rPr lang="en-US" dirty="0"/>
              <a:t> if statin contra-indicated or not tolerated | Adjunct to diet and other appropriate measures in primary </a:t>
            </a:r>
            <a:r>
              <a:rPr lang="en-US" dirty="0" err="1"/>
              <a:t>hypercholesterolaemia</a:t>
            </a:r>
            <a:r>
              <a:rPr lang="en-US" dirty="0"/>
              <a:t> if statin contra-indicated or not tolerated | Adjunct to diet and other appropriate measures in severe </a:t>
            </a:r>
            <a:r>
              <a:rPr lang="en-US" dirty="0" err="1"/>
              <a:t>hypertriglyceridaemia</a:t>
            </a:r>
            <a:r>
              <a:rPr lang="en-US" dirty="0"/>
              <a:t> | Adjunct to diet and other appropriate measures in primary prevention of cardiovascular disease in men with </a:t>
            </a:r>
            <a:r>
              <a:rPr lang="en-US" dirty="0" err="1"/>
              <a:t>hyperlipidaemias</a:t>
            </a:r>
            <a:r>
              <a:rPr lang="en-US" dirty="0"/>
              <a:t> if statin contra-indicated or not tolerated</a:t>
            </a:r>
          </a:p>
          <a:p>
            <a:pPr algn="just" rtl="0"/>
            <a:r>
              <a:rPr lang="en-US" dirty="0"/>
              <a:t>▶ BY MOUTH</a:t>
            </a:r>
          </a:p>
          <a:p>
            <a:pPr algn="just" rtl="0"/>
            <a:r>
              <a:rPr lang="en-US" dirty="0"/>
              <a:t>▶ Adult: 1.2 g daily in 2 divided doses, maintenance</a:t>
            </a:r>
          </a:p>
          <a:p>
            <a:pPr algn="just" rtl="0"/>
            <a:r>
              <a:rPr lang="en-US" dirty="0"/>
              <a:t>0.9–1.2 g daily</a:t>
            </a:r>
          </a:p>
        </p:txBody>
      </p:sp>
    </p:spTree>
    <p:extLst>
      <p:ext uri="{BB962C8B-B14F-4D97-AF65-F5344CB8AC3E}">
        <p14:creationId xmlns:p14="http://schemas.microsoft.com/office/powerpoint/2010/main" val="13810332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44F4E-9689-4151-A2A0-EF5F4CE34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844AD2-B4E7-40BD-893F-3113859247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0"/>
            <a:r>
              <a:rPr lang="en-US" dirty="0"/>
              <a:t>CONTRA-INDICATIONS History of gall-bladder or biliary</a:t>
            </a:r>
            <a:r>
              <a:rPr lang="ar-IQ" dirty="0"/>
              <a:t> </a:t>
            </a:r>
            <a:r>
              <a:rPr lang="en-US" dirty="0"/>
              <a:t>tract disease including gallstones . photosensitivity to</a:t>
            </a:r>
            <a:r>
              <a:rPr lang="ar-IQ" dirty="0"/>
              <a:t> </a:t>
            </a:r>
            <a:r>
              <a:rPr lang="en-US" dirty="0"/>
              <a:t>fibrates</a:t>
            </a:r>
          </a:p>
          <a:p>
            <a:pPr algn="just" rtl="0"/>
            <a:r>
              <a:rPr lang="en-US" dirty="0"/>
              <a:t>CAUTIONS Correct hypothyroidism before initiating</a:t>
            </a:r>
            <a:r>
              <a:rPr lang="ar-IQ" dirty="0"/>
              <a:t> </a:t>
            </a:r>
            <a:r>
              <a:rPr lang="en-US" dirty="0"/>
              <a:t>treatment . elderly</a:t>
            </a:r>
          </a:p>
          <a:p>
            <a:pPr algn="just" rtl="0"/>
            <a:r>
              <a:rPr lang="fr-FR" dirty="0"/>
              <a:t> INTERACTIONS → Appendix 1: fibrates</a:t>
            </a:r>
          </a:p>
          <a:p>
            <a:pPr algn="just"/>
            <a:r>
              <a:rPr lang="en-US" dirty="0"/>
              <a:t>PREGNANCY  and breast feeding, hepatic and renal impairment same as other fibrates</a:t>
            </a:r>
          </a:p>
          <a:p>
            <a:pPr algn="just"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69059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436609-082B-4D97-A04E-5B9C8FE743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05826D-EAB6-47B0-B853-F10B47A8B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2160590"/>
            <a:ext cx="7562801" cy="3880773"/>
          </a:xfrm>
        </p:spPr>
        <p:txBody>
          <a:bodyPr>
            <a:normAutofit/>
          </a:bodyPr>
          <a:lstStyle/>
          <a:p>
            <a:pPr marL="0" indent="0" algn="just" rtl="0">
              <a:buNone/>
            </a:pPr>
            <a:r>
              <a:rPr lang="en-US" dirty="0"/>
              <a:t>MONITORING REQUIREMENTS</a:t>
            </a:r>
          </a:p>
          <a:p>
            <a:pPr marL="0" indent="0" algn="just" rtl="0">
              <a:buNone/>
            </a:pPr>
            <a:r>
              <a:rPr lang="en-US" dirty="0"/>
              <a:t>▶ Monitor blood counts for first year.</a:t>
            </a:r>
          </a:p>
          <a:p>
            <a:pPr marL="0" indent="0" algn="just" rtl="0">
              <a:buNone/>
            </a:pPr>
            <a:r>
              <a:rPr lang="en-US" dirty="0"/>
              <a:t>▶ Monitor liver-function (discontinue treatment if</a:t>
            </a:r>
          </a:p>
          <a:p>
            <a:pPr marL="0" indent="0" algn="just" rtl="0">
              <a:buNone/>
            </a:pPr>
            <a:r>
              <a:rPr lang="en-US" dirty="0"/>
              <a:t>abnormalities persist).</a:t>
            </a:r>
          </a:p>
          <a:p>
            <a:pPr marL="0" indent="0" algn="just" rtl="0">
              <a:buNone/>
            </a:pPr>
            <a:r>
              <a:rPr lang="en-US" dirty="0"/>
              <a:t>▶ Consider monitoring creatine kinase if used in</a:t>
            </a:r>
          </a:p>
          <a:p>
            <a:pPr marL="0" indent="0" algn="just" rtl="0">
              <a:buNone/>
            </a:pPr>
            <a:r>
              <a:rPr lang="en-US" dirty="0"/>
              <a:t>combination with a statin.</a:t>
            </a:r>
          </a:p>
        </p:txBody>
      </p:sp>
    </p:spTree>
    <p:extLst>
      <p:ext uri="{BB962C8B-B14F-4D97-AF65-F5344CB8AC3E}">
        <p14:creationId xmlns:p14="http://schemas.microsoft.com/office/powerpoint/2010/main" val="17186807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F7816-D152-4F3D-A5AA-5CCE7CAFB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3B7E09-994B-4D0B-B109-685E362B35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/>
              <a:t>Tablet</a:t>
            </a:r>
          </a:p>
          <a:p>
            <a:pPr algn="l" rtl="0"/>
            <a:r>
              <a:rPr lang="en-US" dirty="0"/>
              <a:t>CAUTIONARY AND ADVISORY LABELS 22</a:t>
            </a:r>
          </a:p>
          <a:p>
            <a:pPr algn="l" rtl="0"/>
            <a:r>
              <a:rPr lang="en-US" dirty="0"/>
              <a:t>▶ Gemfibrozil (Non-proprietary)</a:t>
            </a:r>
          </a:p>
          <a:p>
            <a:pPr algn="l" rtl="0"/>
            <a:r>
              <a:rPr lang="en-US" dirty="0"/>
              <a:t>Gemfibrozil 600 mg tablets</a:t>
            </a:r>
          </a:p>
          <a:p>
            <a:r>
              <a:rPr lang="en-US" dirty="0"/>
              <a:t>Capsule</a:t>
            </a:r>
          </a:p>
          <a:p>
            <a:r>
              <a:rPr lang="en-US" dirty="0"/>
              <a:t>CAUTIONARY AND ADVISORY LABELS 22</a:t>
            </a:r>
          </a:p>
          <a:p>
            <a:r>
              <a:rPr lang="en-US" dirty="0"/>
              <a:t>▶ </a:t>
            </a:r>
            <a:r>
              <a:rPr lang="en-US" dirty="0" err="1"/>
              <a:t>Lopid</a:t>
            </a:r>
            <a:r>
              <a:rPr lang="en-US" dirty="0"/>
              <a:t> (Pfizer Ltd)</a:t>
            </a:r>
          </a:p>
          <a:p>
            <a:r>
              <a:rPr lang="en-US" dirty="0"/>
              <a:t>Gemfibrozil 300 mg capsules</a:t>
            </a:r>
          </a:p>
          <a:p>
            <a:pPr algn="l"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1037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6F72F-80C8-43AB-BCB3-6F5A55BA2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805664B-FC7C-4296-AA4F-BF1F5D164C2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274638"/>
            <a:ext cx="3810000" cy="3810000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6A87AEF-332B-45AA-976A-C07FC44C929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800" y="3356992"/>
            <a:ext cx="7043935" cy="3088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1805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6A24A-164A-489A-AB5F-2C5705124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87E3E96-9A01-4B75-9F57-DE656044DE0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9036496" cy="6696744"/>
          </a:xfrm>
        </p:spPr>
      </p:pic>
    </p:spTree>
    <p:extLst>
      <p:ext uri="{BB962C8B-B14F-4D97-AF65-F5344CB8AC3E}">
        <p14:creationId xmlns:p14="http://schemas.microsoft.com/office/powerpoint/2010/main" val="757847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CF7280-B58B-4AF8-9393-AE90B9197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Caution</a:t>
            </a:r>
            <a:r>
              <a:rPr lang="ar-IQ" dirty="0"/>
              <a:t> </a:t>
            </a:r>
            <a:r>
              <a:rPr lang="en-US" dirty="0"/>
              <a:t>and side effects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FA3ED0-A38F-4EC6-B5DF-4A012C3ED5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412776"/>
            <a:ext cx="8496943" cy="5445224"/>
          </a:xfrm>
        </p:spPr>
        <p:txBody>
          <a:bodyPr>
            <a:normAutofit fontScale="925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dirty="0"/>
              <a:t>caution</a:t>
            </a:r>
          </a:p>
          <a:p>
            <a:pPr algn="just" rtl="0">
              <a:lnSpc>
                <a:spcPct val="150000"/>
              </a:lnSpc>
            </a:pPr>
            <a:r>
              <a:rPr lang="en-US" dirty="0"/>
              <a:t>Interference with the absorption of fat-soluble</a:t>
            </a:r>
            <a:r>
              <a:rPr lang="ar-IQ" dirty="0"/>
              <a:t> </a:t>
            </a:r>
            <a:r>
              <a:rPr lang="en-US" dirty="0"/>
              <a:t>vitamins (supplements of vitamins A, D, K, and folic acid</a:t>
            </a:r>
            <a:r>
              <a:rPr lang="ar-IQ" dirty="0"/>
              <a:t> </a:t>
            </a:r>
            <a:r>
              <a:rPr lang="en-US" dirty="0"/>
              <a:t>may be required when treatment is prolonged).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Pregnant and breast feeding with caution as although the drugs are not absorbed, they may</a:t>
            </a:r>
            <a:r>
              <a:rPr lang="ar-IQ" dirty="0"/>
              <a:t> </a:t>
            </a:r>
            <a:r>
              <a:rPr lang="en-US" dirty="0"/>
              <a:t>cause fat-soluble vitamin deficiency on prolonged use.</a:t>
            </a:r>
          </a:p>
          <a:p>
            <a:pPr algn="just" rtl="0">
              <a:lnSpc>
                <a:spcPct val="150000"/>
              </a:lnSpc>
            </a:pPr>
            <a:r>
              <a:rPr lang="en-US" dirty="0"/>
              <a:t>Side effects 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▶ Common or very common Constipation . Gastrointestinal</a:t>
            </a:r>
            <a:r>
              <a:rPr lang="ar-IQ" dirty="0"/>
              <a:t> </a:t>
            </a:r>
            <a:r>
              <a:rPr lang="en-US" dirty="0"/>
              <a:t>discomfort . headache . nausea . Vomiting</a:t>
            </a:r>
            <a:r>
              <a:rPr lang="ar-IQ" dirty="0"/>
              <a:t> 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▶ Uncommon Appetite decreased . diarrhea .</a:t>
            </a:r>
            <a:r>
              <a:rPr lang="ar-IQ" dirty="0"/>
              <a:t> </a:t>
            </a:r>
            <a:r>
              <a:rPr lang="en-US" dirty="0"/>
              <a:t>gastrointestinal disorders</a:t>
            </a:r>
          </a:p>
          <a:p>
            <a:pPr algn="just">
              <a:lnSpc>
                <a:spcPct val="150000"/>
              </a:lnSpc>
            </a:pPr>
            <a:r>
              <a:rPr lang="en-US" u="sng" dirty="0"/>
              <a:t>CONTRA-INDICATIONS Complete biliary obstruction (not</a:t>
            </a:r>
            <a:r>
              <a:rPr lang="ar-IQ" u="sng" dirty="0"/>
              <a:t> </a:t>
            </a:r>
            <a:r>
              <a:rPr lang="en-US" u="sng" dirty="0"/>
              <a:t>likely to be effective)</a:t>
            </a:r>
          </a:p>
          <a:p>
            <a:pPr algn="just">
              <a:lnSpc>
                <a:spcPct val="150000"/>
              </a:lnSpc>
            </a:pPr>
            <a:endParaRPr lang="en-US" dirty="0"/>
          </a:p>
          <a:p>
            <a:pPr algn="just" rtl="0"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046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C5B23-C5DE-47BA-B6D0-6254B3A64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DIRECTIONS FOR ADMINISTRATION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7BC4C-6A5D-4D63-AAAA-52F876B0B5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/>
              <a:t>The contents of each sachet should be mixed with at least 100mL of water or other suitable liquid such as fruit juice or skimmed milk; alternatively it can be mixed with thin soups, cereals, yoghurt, or pulpy fruits ensuring at least 100mL of liquid is provided.</a:t>
            </a:r>
          </a:p>
          <a:p>
            <a:pPr algn="just"/>
            <a:r>
              <a:rPr lang="en-US" u="sng" dirty="0"/>
              <a:t>PATIENT AND CARER ADVICE</a:t>
            </a:r>
            <a:r>
              <a:rPr lang="en-US" dirty="0"/>
              <a:t> Patient counselling on</a:t>
            </a:r>
          </a:p>
          <a:p>
            <a:pPr marL="0" indent="0" algn="just">
              <a:buNone/>
            </a:pPr>
            <a:r>
              <a:rPr lang="en-US" dirty="0"/>
              <a:t>      administration is advised for powder (avoid other drugs      at same time).</a:t>
            </a:r>
          </a:p>
          <a:p>
            <a:pPr algn="just"/>
            <a:r>
              <a:rPr lang="en-US" u="sng" dirty="0"/>
              <a:t>CAUTIONARY AND ADVISORY LABELS 13</a:t>
            </a:r>
          </a:p>
          <a:p>
            <a:pPr marL="0" indent="0" algn="just">
              <a:buNone/>
            </a:pPr>
            <a:endParaRPr lang="en-US" dirty="0"/>
          </a:p>
          <a:p>
            <a:pPr algn="just">
              <a:lnSpc>
                <a:spcPct val="150000"/>
              </a:lnSpc>
            </a:pPr>
            <a:endParaRPr lang="en-US" dirty="0"/>
          </a:p>
          <a:p>
            <a:pPr marL="0" indent="0" algn="just" rtl="0">
              <a:lnSpc>
                <a:spcPct val="15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1759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61CA6-C4A6-4F38-A1A1-4D0392B3B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Colestipol hydrochloride and cholestyramine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089F02-0340-4D0D-B477-14E0DE623D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2160590"/>
            <a:ext cx="8424935" cy="4796802"/>
          </a:xfrm>
        </p:spPr>
        <p:txBody>
          <a:bodyPr>
            <a:normAutofit/>
          </a:bodyPr>
          <a:lstStyle/>
          <a:p>
            <a:pPr marL="0" indent="0" algn="justLow" rtl="0">
              <a:lnSpc>
                <a:spcPct val="160000"/>
              </a:lnSpc>
              <a:buNone/>
            </a:pPr>
            <a:r>
              <a:rPr lang="en-US" dirty="0"/>
              <a:t>INDICATIONS AND DOSE (</a:t>
            </a:r>
            <a:r>
              <a:rPr lang="en-US" dirty="0" err="1"/>
              <a:t>Hyperlipidaemias</a:t>
            </a:r>
            <a:r>
              <a:rPr lang="en-US" dirty="0"/>
              <a:t>, particularly type </a:t>
            </a:r>
            <a:r>
              <a:rPr lang="en-US" dirty="0" err="1"/>
              <a:t>IIa</a:t>
            </a:r>
            <a:r>
              <a:rPr lang="en-US" dirty="0"/>
              <a:t>, in patients who have not responded adequately to diet and other appropriate measures</a:t>
            </a:r>
          </a:p>
          <a:p>
            <a:pPr marL="0" indent="0" algn="justLow">
              <a:lnSpc>
                <a:spcPct val="160000"/>
              </a:lnSpc>
              <a:buNone/>
            </a:pPr>
            <a:r>
              <a:rPr lang="en-US" dirty="0"/>
              <a:t>▶ BY MOUTH (colestipol)</a:t>
            </a:r>
          </a:p>
          <a:p>
            <a:pPr marL="0" indent="0" algn="justLow" rtl="0">
              <a:lnSpc>
                <a:spcPct val="160000"/>
              </a:lnSpc>
              <a:buNone/>
            </a:pPr>
            <a:r>
              <a:rPr lang="en-US" dirty="0"/>
              <a:t>▶ Adult: </a:t>
            </a:r>
            <a:r>
              <a:rPr lang="en-US" u="sng" dirty="0"/>
              <a:t>Initially 5 g 1–2 times </a:t>
            </a:r>
            <a:r>
              <a:rPr lang="en-US" dirty="0"/>
              <a:t>a day, increased in steps of 5 g every month if required, total daily dose may be given in 1–2 divided doses; </a:t>
            </a:r>
            <a:r>
              <a:rPr lang="en-US" u="sng" dirty="0"/>
              <a:t>maximum 30 g per day</a:t>
            </a:r>
          </a:p>
          <a:p>
            <a:pPr algn="justLow">
              <a:lnSpc>
                <a:spcPct val="160000"/>
              </a:lnSpc>
            </a:pPr>
            <a:r>
              <a:rPr lang="en-US" u="sng" dirty="0"/>
              <a:t>Cholestyramine: </a:t>
            </a:r>
            <a:r>
              <a:rPr lang="en-US" dirty="0"/>
              <a:t>Adult: Initially 4 g daily, increased in steps of 4 g every week; increased to 12–24 g daily in 1–4 divided doses, adjusted according to response; </a:t>
            </a:r>
            <a:r>
              <a:rPr lang="en-US" dirty="0">
                <a:solidFill>
                  <a:srgbClr val="FF0000"/>
                </a:solidFill>
              </a:rPr>
              <a:t>maximum 36 g per day</a:t>
            </a:r>
            <a:endParaRPr lang="en-US" u="sng" dirty="0"/>
          </a:p>
          <a:p>
            <a:pPr algn="justLow">
              <a:lnSpc>
                <a:spcPct val="160000"/>
              </a:lnSpc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3976924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AEACC6-02DB-46C9-A1CB-752A1CF5A307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188913"/>
            <a:ext cx="9109075" cy="6769100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endParaRPr lang="en-US" u="sng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D8354BD-8764-46B1-B350-A8B430ABE4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916832"/>
            <a:ext cx="2736304" cy="460851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2AB9402-8835-4AE4-8EDD-417E4AD03D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639" y="2204864"/>
            <a:ext cx="4272508" cy="4392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57047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066919-A1D3-4C6D-9A81-DFD52B525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5A2B58-BF5C-4281-AB6D-B76057027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u="sng" dirty="0"/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C5A8A1A0-901C-4E4F-A017-42F2F98AC4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306" y="1268760"/>
            <a:ext cx="5715000" cy="504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1058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BCFFE17-462F-4709-9071-EC26169BD5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621145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381</TotalTime>
  <Words>1072</Words>
  <Application>Microsoft Office PowerPoint</Application>
  <PresentationFormat>On-screen Show (4:3)</PresentationFormat>
  <Paragraphs>112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Trebuchet MS</vt:lpstr>
      <vt:lpstr>Wingdings 3</vt:lpstr>
      <vt:lpstr>Facet</vt:lpstr>
      <vt:lpstr>Bile acid sequestrant and fibrates</vt:lpstr>
      <vt:lpstr>Bile acid sequestrants</vt:lpstr>
      <vt:lpstr>PowerPoint Presentation</vt:lpstr>
      <vt:lpstr>Caution and side effects</vt:lpstr>
      <vt:lpstr>DIRECTIONS FOR ADMINISTRATION</vt:lpstr>
      <vt:lpstr>Colestipol hydrochloride and cholestyramine </vt:lpstr>
      <vt:lpstr>PowerPoint Presentation</vt:lpstr>
      <vt:lpstr>PowerPoint Presentation</vt:lpstr>
      <vt:lpstr>PowerPoint Presentation</vt:lpstr>
      <vt:lpstr>PowerPoint Presentation</vt:lpstr>
      <vt:lpstr>Bezafibrate </vt:lpstr>
      <vt:lpstr>PowerPoint Presentation</vt:lpstr>
      <vt:lpstr>PowerPoint Presentation</vt:lpstr>
      <vt:lpstr>PowerPoint Presentation</vt:lpstr>
      <vt:lpstr>PowerPoint Presentation</vt:lpstr>
      <vt:lpstr>Fenofibrate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Gemfibrozil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Light of seven</dc:creator>
  <cp:lastModifiedBy>Light of seven</cp:lastModifiedBy>
  <cp:revision>39</cp:revision>
  <dcterms:created xsi:type="dcterms:W3CDTF">2020-05-18T11:18:01Z</dcterms:created>
  <dcterms:modified xsi:type="dcterms:W3CDTF">2020-06-02T09:43:19Z</dcterms:modified>
</cp:coreProperties>
</file>