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Ea8U40PbA" TargetMode="External"/><Relationship Id="rId2" Type="http://schemas.openxmlformats.org/officeDocument/2006/relationships/hyperlink" Target="https://www.youtube.com/watch?v=baFHheiG3H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DvEbkuhuvc" TargetMode="External"/><Relationship Id="rId4" Type="http://schemas.openxmlformats.org/officeDocument/2006/relationships/hyperlink" Target="https://www.youtube.com/watch?v=72jUlIdhFc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asuring_cylinder_h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haroni" pitchFamily="2" charset="-79"/>
                <a:cs typeface="Aharoni" pitchFamily="2" charset="-79"/>
              </a:rPr>
              <a:t>Lab4 Industrial pharmacy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93775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Powder density</a:t>
            </a:r>
          </a:p>
        </p:txBody>
      </p:sp>
    </p:spTree>
    <p:extLst>
      <p:ext uri="{BB962C8B-B14F-4D97-AF65-F5344CB8AC3E}">
        <p14:creationId xmlns:p14="http://schemas.microsoft.com/office/powerpoint/2010/main" val="655791102"/>
      </p:ext>
    </p:extLst>
  </p:cSld>
  <p:clrMapOvr>
    <a:masterClrMapping/>
  </p:clrMapOvr>
  <p:transition spd="med" advClick="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/>
              <a:t>Important in the consideration the </a:t>
            </a:r>
            <a:r>
              <a:rPr lang="en-US" dirty="0">
                <a:solidFill>
                  <a:srgbClr val="FF0000"/>
                </a:solidFill>
              </a:rPr>
              <a:t>size of high dose capsule </a:t>
            </a:r>
            <a:r>
              <a:rPr lang="en-US" dirty="0"/>
              <a:t>product. </a:t>
            </a:r>
          </a:p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homogeneity of a low dose formulation</a:t>
            </a:r>
            <a:r>
              <a:rPr lang="en-US" dirty="0"/>
              <a:t> in which there are large differences in drug and excipient densities. </a:t>
            </a:r>
          </a:p>
          <a:p>
            <a:pPr algn="just"/>
            <a:r>
              <a:rPr lang="en-US" dirty="0"/>
              <a:t>knowing the dose and formulation density to determine the appropriate size for a capsule formulation.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Benefits of bulk density:</a:t>
            </a:r>
          </a:p>
        </p:txBody>
      </p:sp>
    </p:spTree>
    <p:extLst>
      <p:ext uri="{BB962C8B-B14F-4D97-AF65-F5344CB8AC3E}">
        <p14:creationId xmlns:p14="http://schemas.microsoft.com/office/powerpoint/2010/main" val="15797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b="1" dirty="0">
                    <a:solidFill>
                      <a:schemeClr val="bg1"/>
                    </a:solidFill>
                    <a:latin typeface="Arial Narrow" pitchFamily="34" charset="0"/>
                  </a:rPr>
                  <a:t>The change in tapped powder volume </a:t>
                </a:r>
                <a:r>
                  <a:rPr lang="en-US" dirty="0">
                    <a:solidFill>
                      <a:srgbClr val="C00000"/>
                    </a:solidFill>
                    <a:latin typeface="Aharoni" pitchFamily="2" charset="-79"/>
                    <a:cs typeface="Aharoni" pitchFamily="2" charset="-79"/>
                  </a:rPr>
                  <a:t>(related to flow properties of powders) </a:t>
                </a:r>
              </a:p>
              <a:p>
                <a:pPr algn="just"/>
                <a:r>
                  <a:rPr lang="en-US" dirty="0">
                    <a:solidFill>
                      <a:schemeClr val="bg1"/>
                    </a:solidFill>
                  </a:rPr>
                  <a:t>It can be determined by compressibility which is computed from powder density </a:t>
                </a:r>
                <a:r>
                  <a:rPr lang="en-US" dirty="0"/>
                  <a:t>using the following equation: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%</a:t>
                </a:r>
                <a:r>
                  <a:rPr lang="en-US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 compressibility (</a:t>
                </a:r>
                <a:r>
                  <a:rPr lang="en-US" dirty="0" err="1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carr’s</a:t>
                </a:r>
                <a:r>
                  <a:rPr lang="en-US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 index) </a:t>
                </a:r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𝐨</m:t>
                        </m:r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× 100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Hausner ratio </a:t>
                </a:r>
                <a:r>
                  <a:rPr lang="en-US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/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𝐨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𝜌t- tapped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𝜌o- bulk density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  <a:blipFill rotWithShape="1">
                <a:blip r:embed="rId2"/>
                <a:stretch>
                  <a:fillRect l="-667" t="-1551" r="-1333" b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</a:rPr>
              <a:t>Tapped density and powder flowability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Inverted="1"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543160"/>
              </p:ext>
            </p:extLst>
          </p:nvPr>
        </p:nvGraphicFramePr>
        <p:xfrm>
          <a:off x="0" y="-12037"/>
          <a:ext cx="9144001" cy="6922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10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% compressibility (</a:t>
                      </a:r>
                      <a:r>
                        <a:rPr lang="en-US" sz="2800" b="1" dirty="0" err="1">
                          <a:effectLst/>
                          <a:latin typeface="+mj-lt"/>
                        </a:rPr>
                        <a:t>Carr’s</a:t>
                      </a:r>
                      <a:r>
                        <a:rPr lang="en-US" sz="2800" b="1" dirty="0">
                          <a:effectLst/>
                          <a:latin typeface="+mj-lt"/>
                        </a:rPr>
                        <a:t> index)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Flowability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Hausner ratio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≤10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Excellent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1-1.11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11-15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Good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1.12-1.18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16-20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Fair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1.19-1.25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21-25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passable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1.26-1.34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+mn-ea"/>
                          <a:cs typeface="+mn-cs"/>
                        </a:rPr>
                        <a:t>26-31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Poor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1.35-1.45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32-37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Very poor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1.46-1.59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9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</a:rPr>
                        <a:t> More than 38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+mj-lt"/>
                        </a:rPr>
                        <a:t>Extremely poor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&gt; 1.6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 dir="r"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E8DBB4C-D7EC-44F1-AC3E-FFB3A5280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follow these links to watch the videos: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https://www.youtube.com/watch?v=baFHheiG3Hc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https://www.youtube.com/watch?v=-pEa8U40PbA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https://www.youtube.com/watch?v=72jUlIdhFcA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https://www.youtube.com/watch?v=gDvEbkuhuvc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7C1ACD-D113-4CB7-9DDB-7C8D6847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139"/>
            <a:ext cx="8229600" cy="588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71865"/>
      </p:ext>
    </p:extLst>
  </p:cSld>
  <p:clrMapOvr>
    <a:masterClrMapping/>
  </p:clrMapOvr>
  <p:transition spd="med" advClick="0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96962"/>
                <a:ext cx="5943600" cy="4824003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It is simply expresses the amount (usually weight or mass) [100 g] of untapped powder in a specified interparticulate void volume (150-250 ml).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𝜌o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mass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volume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(unit in g/ml = 1000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96962"/>
                <a:ext cx="5943600" cy="482400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96"/>
            <a:ext cx="8229600" cy="7318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n-US" dirty="0"/>
              <a:t>Powder bulk density (method 1 USP)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upload.wikimedia.org/wikipedia/commons/thumb/a/ab/Measuring_cylinder_hg.jpg/220px-Measuring_cylinder_hg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00" y="1523999"/>
            <a:ext cx="2096135" cy="479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993F4E0F-EBFC-4C72-B9E0-82C34CA95558}"/>
              </a:ext>
            </a:extLst>
          </p:cNvPr>
          <p:cNvSpPr/>
          <p:nvPr/>
        </p:nvSpPr>
        <p:spPr>
          <a:xfrm>
            <a:off x="4876800" y="4572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36D410D-19B2-4E35-A88D-95A24DC28EB4}"/>
                  </a:ext>
                </a:extLst>
              </p:cNvPr>
              <p:cNvSpPr/>
              <p:nvPr/>
            </p:nvSpPr>
            <p:spPr>
              <a:xfrm>
                <a:off x="647700" y="4800600"/>
                <a:ext cx="5562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international unit (</a:t>
                </a:r>
                <a:r>
                  <a:rPr lang="en-US" sz="2400" dirty="0">
                    <a:solidFill>
                      <a:schemeClr val="bg1"/>
                    </a:solidFill>
                    <a:latin typeface="StoneSans"/>
                  </a:rPr>
                  <a:t>because the measurements are made using cylinders. It may also be expressed in grams per cubic centimeter (g/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toneSans"/>
                  </a:rPr>
                  <a:t>).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6D410D-19B2-4E35-A88D-95A24DC28E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800600"/>
                <a:ext cx="5562600" cy="1569660"/>
              </a:xfrm>
              <a:prstGeom prst="rect">
                <a:avLst/>
              </a:prstGeom>
              <a:blipFill>
                <a:blip r:embed="rId5"/>
                <a:stretch>
                  <a:fillRect l="-1643" t="-3502" r="-164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318057"/>
      </p:ext>
    </p:extLst>
  </p:cSld>
  <p:clrMapOvr>
    <a:masterClrMapping/>
  </p:clrMapOvr>
  <p:transition spd="med" advClick="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Powders are composed of: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particles and voids.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 volume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occupied by 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given number of particles </a:t>
            </a:r>
            <a:r>
              <a:rPr lang="en-US" dirty="0">
                <a:solidFill>
                  <a:srgbClr val="C00000"/>
                </a:solidFill>
              </a:rPr>
              <a:t>depends on how closely they are packed.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bg1"/>
                </a:solidFill>
              </a:rPr>
              <a:t>The packing of particles depends on: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A- shape &amp; size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B- cohesiveness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C- short-range motion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</a:rPr>
              <a:t>D- external forces.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Composition of powders and there relation with volume</a:t>
            </a:r>
          </a:p>
        </p:txBody>
      </p:sp>
    </p:spTree>
    <p:extLst>
      <p:ext uri="{BB962C8B-B14F-4D97-AF65-F5344CB8AC3E}">
        <p14:creationId xmlns:p14="http://schemas.microsoft.com/office/powerpoint/2010/main" val="28976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98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Describe the bulk-density of a powder (or granules) after consolidation/compression ("tapping“) the container (100 or 250 ml) of powder (1 min) a measured number of times (either 300 or 250 tap), usually from a predetermined height </a:t>
            </a:r>
            <a:r>
              <a:rPr lang="en-US" dirty="0">
                <a:solidFill>
                  <a:prstClr val="black"/>
                </a:solidFill>
              </a:rPr>
              <a:t>[14 or 3 mm] 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>
                <a:effectLst/>
              </a:rPr>
              <a:t>Tapped density (method 1 USP)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953000"/>
            <a:ext cx="7010400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The method of "tapping" is best described as lifting and dropping.</a:t>
            </a:r>
          </a:p>
        </p:txBody>
      </p:sp>
    </p:spTree>
    <p:extLst>
      <p:ext uri="{BB962C8B-B14F-4D97-AF65-F5344CB8AC3E}">
        <p14:creationId xmlns:p14="http://schemas.microsoft.com/office/powerpoint/2010/main" val="4040145168"/>
      </p:ext>
    </p:extLst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24" y="3505200"/>
            <a:ext cx="8229600" cy="3124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Tapped density measured </a:t>
            </a:r>
            <a:r>
              <a:rPr lang="en-US" dirty="0">
                <a:solidFill>
                  <a:schemeClr val="bg1"/>
                </a:solidFill>
              </a:rPr>
              <a:t>by tapping graduated glass measuring cylinder </a:t>
            </a:r>
            <a:r>
              <a:rPr lang="en-US" dirty="0"/>
              <a:t>manually or by mechanical device.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u="sng" dirty="0">
                <a:solidFill>
                  <a:srgbClr val="FF0000"/>
                </a:solidFill>
              </a:rPr>
              <a:t>Note: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Devices that rotate the cylinder or vessel during tapping may be preferred to minimize any possible separation of the mass during tapping down.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Measuring Bulk density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347" y="1143000"/>
            <a:ext cx="8305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/>
              <a:t>Is determined by pouring </a:t>
            </a:r>
            <a:r>
              <a:rPr lang="en-US" sz="2400" b="1" dirty="0"/>
              <a:t>pre-sieved (≥1 mm) bulk drug</a:t>
            </a:r>
            <a:r>
              <a:rPr lang="en-US" sz="2400" dirty="0"/>
              <a:t> into a graduated cylinder (25o ml with 2 ml readable) via a large funnel and measuring the volume and weight.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624" y="2746735"/>
            <a:ext cx="8229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Measuring tapped density</a:t>
            </a:r>
          </a:p>
        </p:txBody>
      </p:sp>
    </p:spTree>
    <p:extLst>
      <p:ext uri="{BB962C8B-B14F-4D97-AF65-F5344CB8AC3E}">
        <p14:creationId xmlns:p14="http://schemas.microsoft.com/office/powerpoint/2010/main" val="3518023722"/>
      </p:ext>
    </p:extLst>
  </p:cSld>
  <p:clrMapOvr>
    <a:masterClrMapping/>
  </p:clrMapOvr>
  <p:transition spd="med" advClick="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10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1. Manual tapping: </a:t>
            </a:r>
          </a:p>
          <a:p>
            <a:pPr marL="0" indent="0" algn="just">
              <a:buNone/>
            </a:pPr>
            <a:r>
              <a:rPr lang="en-US" dirty="0"/>
              <a:t> The raising and lowering of the cylinder by hand is done either without reference to the height traversed and arbitrary acceleration in both upward and downward directions; the hand remaining in contact with the cylinder at all times (hand tapping).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(The cylinder containing the powder is tapped by repeatedly striking its base down onto a hard surface).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Types of tapping:</a:t>
            </a:r>
            <a:br>
              <a:rPr lang="en-US" dirty="0"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Arial Narrow" pitchFamily="34" charset="0"/>
              </a:rPr>
              <a:t>1. Manual tapping </a:t>
            </a:r>
            <a:br>
              <a:rPr lang="en-US" sz="4000" dirty="0">
                <a:solidFill>
                  <a:schemeClr val="bg1"/>
                </a:solidFill>
                <a:effectLst/>
                <a:latin typeface="Arial Narrow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Arial Narrow" pitchFamily="34" charset="0"/>
              </a:rPr>
              <a:t>2. Mechanical tapping</a:t>
            </a:r>
            <a:endParaRPr lang="en-US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371600" y="4953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25154"/>
      </p:ext>
    </p:extLst>
  </p:cSld>
  <p:clrMapOvr>
    <a:masterClrMapping/>
  </p:clrMapOvr>
  <p:transition spd="med" advClick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Tap density analyzers (tap density testers) </a:t>
            </a:r>
            <a:r>
              <a:rPr lang="en-US" dirty="0"/>
              <a:t>Use an electric motor to turn a cam under a specially constructed cylinder holder. The holder secures the cylinder to a vertical shaft which runs in a low friction bearing.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</a:rPr>
              <a:t>The tapping rate is expressed in taps per minute; the rate being typically a few hundred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actual rate is determined by the rotational speed of the cam under the shaft/platform.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2. Mechanical tapping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2EDD39-FAA4-4BEA-83CF-FBFF47C7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90600"/>
            <a:ext cx="3124200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62EEFF-2A95-4EBB-A35A-70D10E29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7338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r"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Digital or electromechanical counters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usually incorporated in the device to automatically stop the cam rotation after a predetermined (yet adjustable) number of taps.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70C0"/>
                </a:solidFill>
                <a:latin typeface="StoneSans"/>
              </a:rPr>
              <a:t>(Carry out 10, 500, and 1250 taps on the same powder sample and read the corresponding volumes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V10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,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V500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, and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800" dirty="0">
                <a:solidFill>
                  <a:srgbClr val="0070C0"/>
                </a:solidFill>
                <a:latin typeface="StoneSans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to the nearest graduated unit. If the difference between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V500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and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is </a:t>
            </a:r>
            <a:r>
              <a:rPr lang="en-US" sz="2800" dirty="0">
                <a:solidFill>
                  <a:srgbClr val="0070C0"/>
                </a:solidFill>
                <a:latin typeface="Constantia" panose="02030602050306030303" pitchFamily="18" charset="0"/>
              </a:rPr>
              <a:t>≤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2 mL,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is the tapped volume. If the difference between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V500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 and </a:t>
            </a:r>
            <a:r>
              <a:rPr lang="en-US" sz="2800" i="1" dirty="0">
                <a:solidFill>
                  <a:srgbClr val="0070C0"/>
                </a:solidFill>
                <a:latin typeface="StoneSans-Italic"/>
              </a:rPr>
              <a:t>V1250 </a:t>
            </a:r>
            <a:r>
              <a:rPr lang="en-US" sz="2800" i="1" dirty="0">
                <a:solidFill>
                  <a:srgbClr val="0070C0"/>
                </a:solidFill>
                <a:latin typeface="Constantia" panose="02030602050306030303" pitchFamily="18" charset="0"/>
              </a:rPr>
              <a:t>&gt;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2 mL, repeat in increments such as 1250 taps, until the difference between measurements </a:t>
            </a:r>
            <a:r>
              <a:rPr lang="en-US" sz="2800" dirty="0">
                <a:solidFill>
                  <a:srgbClr val="0070C0"/>
                </a:solidFill>
                <a:latin typeface="Constantia" panose="02030602050306030303" pitchFamily="18" charset="0"/>
              </a:rPr>
              <a:t>≤ </a:t>
            </a:r>
            <a:r>
              <a:rPr lang="en-US" sz="2800" dirty="0">
                <a:solidFill>
                  <a:srgbClr val="0070C0"/>
                </a:solidFill>
                <a:latin typeface="StoneSans"/>
              </a:rPr>
              <a:t>2 ml).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height through which the container falls </a:t>
            </a:r>
            <a:r>
              <a:rPr lang="en-US" dirty="0"/>
              <a:t>is (</a:t>
            </a:r>
            <a:r>
              <a:rPr lang="en-US" dirty="0">
                <a:solidFill>
                  <a:srgbClr val="0070C0"/>
                </a:solidFill>
              </a:rPr>
              <a:t>drop height or stroke</a:t>
            </a:r>
            <a:r>
              <a:rPr lang="en-US" dirty="0"/>
              <a:t>). It is set by the distance between the highest point on the cam and the striking surface.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l"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Milling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Slugging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Formulation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</a:rPr>
              <a:t>How to correct the density problem:</a:t>
            </a:r>
          </a:p>
        </p:txBody>
      </p:sp>
    </p:spTree>
    <p:extLst>
      <p:ext uri="{BB962C8B-B14F-4D97-AF65-F5344CB8AC3E}">
        <p14:creationId xmlns:p14="http://schemas.microsoft.com/office/powerpoint/2010/main" val="2042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2388</TotalTime>
  <Words>742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Arial</vt:lpstr>
      <vt:lpstr>Arial Black</vt:lpstr>
      <vt:lpstr>Arial Narrow</vt:lpstr>
      <vt:lpstr>Calibri</vt:lpstr>
      <vt:lpstr>Cambria Math</vt:lpstr>
      <vt:lpstr>Constantia</vt:lpstr>
      <vt:lpstr>StoneSans</vt:lpstr>
      <vt:lpstr>StoneSans-Italic</vt:lpstr>
      <vt:lpstr>Times New Roman</vt:lpstr>
      <vt:lpstr>Wingdings 2</vt:lpstr>
      <vt:lpstr>Paper</vt:lpstr>
      <vt:lpstr>Powder density</vt:lpstr>
      <vt:lpstr>Powder bulk density (method 1 USP) </vt:lpstr>
      <vt:lpstr>Composition of powders and there relation with volume</vt:lpstr>
      <vt:lpstr>Tapped density (method 1 USP)</vt:lpstr>
      <vt:lpstr>Measuring Bulk density </vt:lpstr>
      <vt:lpstr>Types of tapping: 1. Manual tapping  2. Mechanical tapping</vt:lpstr>
      <vt:lpstr>2. Mechanical tapping</vt:lpstr>
      <vt:lpstr>PowerPoint Presentation</vt:lpstr>
      <vt:lpstr>How to correct the density problem:</vt:lpstr>
      <vt:lpstr>Benefits of bulk density:</vt:lpstr>
      <vt:lpstr>Tapped density and powder flowability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 bulk density</dc:title>
  <dc:creator>anas alhamdany</dc:creator>
  <cp:lastModifiedBy>Microsoft account</cp:lastModifiedBy>
  <cp:revision>36</cp:revision>
  <dcterms:created xsi:type="dcterms:W3CDTF">2006-08-16T00:00:00Z</dcterms:created>
  <dcterms:modified xsi:type="dcterms:W3CDTF">2020-06-02T19:48:47Z</dcterms:modified>
</cp:coreProperties>
</file>