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83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4945-E4C1-AF4B-B3FC-8B1D83DE7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Chronic stable angina</a:t>
            </a:r>
            <a:endParaRPr lang="en-IQ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6DD7C-ECCC-544D-BD81-90B115DDA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Lec.Dr</a:t>
            </a:r>
            <a:r>
              <a:rPr lang="en-US" sz="3200" b="1" dirty="0"/>
              <a:t>. Abeer A. Rashid</a:t>
            </a:r>
            <a:endParaRPr lang="en-IQ" sz="3200" b="1" dirty="0"/>
          </a:p>
        </p:txBody>
      </p:sp>
    </p:spTree>
    <p:extLst>
      <p:ext uri="{BB962C8B-B14F-4D97-AF65-F5344CB8AC3E}">
        <p14:creationId xmlns:p14="http://schemas.microsoft.com/office/powerpoint/2010/main" val="341676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E7B15D-176F-1B4D-9E67-DB1899AD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0049-36BA-224B-89E3-B8F7D6A6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IQ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16C62-275A-5940-B30D-4846D36FD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A12-lead ECG</a:t>
            </a:r>
            <a:endParaRPr lang="en-IQ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464D-07B2-FF4C-B6C9-6F0CE40E4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is not useful in establishing a definitive diagnosis of CAD, the ECG will be useful at detecting important information regarding conduction </a:t>
            </a:r>
            <a:r>
              <a:rPr lang="en-US" dirty="0" err="1"/>
              <a:t>abnormalities,left</a:t>
            </a:r>
            <a:r>
              <a:rPr lang="en-US" dirty="0"/>
              <a:t> ventricular </a:t>
            </a:r>
            <a:r>
              <a:rPr lang="en-US" dirty="0" err="1"/>
              <a:t>hypertrophy,ongoing</a:t>
            </a:r>
            <a:r>
              <a:rPr lang="en-US" dirty="0"/>
              <a:t> </a:t>
            </a:r>
            <a:r>
              <a:rPr lang="en-US" dirty="0" err="1"/>
              <a:t>ischemia,or</a:t>
            </a:r>
            <a:r>
              <a:rPr lang="en-US" dirty="0"/>
              <a:t> evidence of a previous myocardial infarction</a:t>
            </a:r>
            <a:endParaRPr lang="en-IQ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227-FAFE-1D45-9373-BA71829B4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STRESS TESTING</a:t>
            </a:r>
            <a:endParaRPr lang="en-IQ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1EBA1-FC3F-7B40-984F-986E5C6C5C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OpenSans"/>
              </a:rPr>
              <a:t>help evaluate how well the heart performs with activity. During a stress test, you will usually be asked to perform physical exercise, like walking on a treadmill.</a:t>
            </a:r>
            <a:endParaRPr lang="en-IQ" b="1" dirty="0"/>
          </a:p>
        </p:txBody>
      </p:sp>
    </p:spTree>
    <p:extLst>
      <p:ext uri="{BB962C8B-B14F-4D97-AF65-F5344CB8AC3E}">
        <p14:creationId xmlns:p14="http://schemas.microsoft.com/office/powerpoint/2010/main" val="178591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6500-C18A-044A-9AA0-F849FCBB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IQ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506B3-2207-C14E-97A9-A288E48C5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Non-invasive  techniques,  including  magnetic  resonance imaging  (MRI)  and  multi-slice  CT  scanning,  are  being  developed and tested as alternatives to angiography.</a:t>
            </a:r>
            <a:endParaRPr lang="en-IQ" sz="2400" dirty="0"/>
          </a:p>
        </p:txBody>
      </p:sp>
    </p:spTree>
    <p:extLst>
      <p:ext uri="{BB962C8B-B14F-4D97-AF65-F5344CB8AC3E}">
        <p14:creationId xmlns:p14="http://schemas.microsoft.com/office/powerpoint/2010/main" val="422589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5502-28DC-364B-AC0E-1D20441C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treatment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80D3-0289-BE4D-8ED3-97F2C3FC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Reduce or eliminate the symptoms of angina to improve the quality of life. </a:t>
            </a:r>
          </a:p>
          <a:p>
            <a:r>
              <a:rPr lang="en-US" sz="2400" dirty="0"/>
              <a:t>To halt progression of atherosclerosis and prevent complications of the disease, such as MI and death</a:t>
            </a:r>
            <a:endParaRPr lang="en-IQ" sz="2400" dirty="0"/>
          </a:p>
        </p:txBody>
      </p:sp>
    </p:spTree>
    <p:extLst>
      <p:ext uri="{BB962C8B-B14F-4D97-AF65-F5344CB8AC3E}">
        <p14:creationId xmlns:p14="http://schemas.microsoft.com/office/powerpoint/2010/main" val="228783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4200-0C29-1343-B4A6-77A46699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Treatment</a:t>
            </a:r>
            <a:endParaRPr lang="en-IQ" sz="6000" b="1" dirty="0"/>
          </a:p>
        </p:txBody>
      </p:sp>
    </p:spTree>
    <p:extLst>
      <p:ext uri="{BB962C8B-B14F-4D97-AF65-F5344CB8AC3E}">
        <p14:creationId xmlns:p14="http://schemas.microsoft.com/office/powerpoint/2010/main" val="166916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7846-7C0B-F542-9705-5046D06A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 pharmacological treatment</a:t>
            </a:r>
            <a:endParaRPr lang="en-IQ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2B83-6498-FE4A-8C0F-4172D1699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LIFESTYLE MODIFICATIONS</a:t>
            </a:r>
          </a:p>
          <a:p>
            <a:endParaRPr lang="en-IQ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F3F8BC-17AA-A849-BBA4-04A281EB0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physical activity</a:t>
            </a:r>
          </a:p>
          <a:p>
            <a:r>
              <a:rPr lang="en-US" dirty="0"/>
              <a:t>smoking cessation</a:t>
            </a:r>
          </a:p>
          <a:p>
            <a:r>
              <a:rPr lang="en-US" dirty="0"/>
              <a:t>weight loss</a:t>
            </a:r>
            <a:endParaRPr lang="en-IQ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249937-0D2B-6441-AA39-1A25D34BD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RISK FACTOR MODIFICATION</a:t>
            </a:r>
            <a:endParaRPr lang="en-IQ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02B775-8E56-1340-B05A-C29E37DFAC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Noexposure</a:t>
            </a:r>
            <a:r>
              <a:rPr lang="en-US" dirty="0"/>
              <a:t> to environmental tobacco smoke</a:t>
            </a:r>
          </a:p>
          <a:p>
            <a:r>
              <a:rPr lang="en-US" dirty="0"/>
              <a:t>Optimize blood pressure , blood glucose and cholesterol level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23968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B4D1D4EF-BB9B-154C-87DA-A10B8223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0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85AA-159B-0D48-90B5-BBB8C828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Pharmacological treatment</a:t>
            </a:r>
            <a:endParaRPr lang="en-IQ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6F47-213A-474F-93D4-E32EAE27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519107"/>
            <a:ext cx="6281873" cy="5248622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ANTIPLATELET</a:t>
            </a:r>
            <a:r>
              <a:rPr lang="en-US" b="1" dirty="0">
                <a:solidFill>
                  <a:schemeClr val="accent1"/>
                </a:solidFill>
              </a:rPr>
              <a:t> THERAPY</a:t>
            </a:r>
          </a:p>
          <a:p>
            <a:r>
              <a:rPr lang="en-US" dirty="0"/>
              <a:t>Aspirin (ASA) therapy has been demonstrated to reduce the incidence of MI and sudden cardiac death in patients with chronic stable angina.</a:t>
            </a:r>
          </a:p>
          <a:p>
            <a:r>
              <a:rPr lang="en-US" dirty="0"/>
              <a:t>(ACC)/AHA recommend an ASA dose of 75 to 162 mg daily for the prevention of MI and death in patients with CAD.</a:t>
            </a:r>
          </a:p>
          <a:p>
            <a:r>
              <a:rPr lang="en-US" dirty="0"/>
              <a:t>Clopidogrelrepresentsasuitablealternativeantiplateletagent to prevent MI </a:t>
            </a:r>
            <a:r>
              <a:rPr lang="en-US" dirty="0" err="1"/>
              <a:t>anddeath</a:t>
            </a:r>
            <a:r>
              <a:rPr lang="en-US" dirty="0"/>
              <a:t> in chronic stable angina patients unable to take ASA.</a:t>
            </a:r>
          </a:p>
          <a:p>
            <a:r>
              <a:rPr lang="en-US" dirty="0"/>
              <a:t>dual </a:t>
            </a:r>
            <a:r>
              <a:rPr lang="en-US" dirty="0" err="1"/>
              <a:t>antiplatelet</a:t>
            </a:r>
            <a:r>
              <a:rPr lang="en-US" dirty="0"/>
              <a:t> therapy in patients with CAD is currently limited to those who have had a recent ACS or recent percutaneous coronary intervention (PCI) plus stent placement.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72635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502E-370E-A24F-AA1A-2431AAD3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ACE-I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F8BD-CFD6-D841-BCB6-AD97DA3A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Greatly decrease CV events in patients with CHD</a:t>
            </a:r>
          </a:p>
          <a:p>
            <a:r>
              <a:rPr lang="en-US" dirty="0"/>
              <a:t>Should be considered in all patients who also have an LVEF of 40% or less, HTN,DM, and /or CKD </a:t>
            </a:r>
          </a:p>
          <a:p>
            <a:r>
              <a:rPr lang="en-US" dirty="0"/>
              <a:t>In  addition  to  the  vasodilation  caused  by  inhibiting  the  production  of  angiotensin  II,  ACE  inhibitors  have anti-inflammatory,  antithrombotic  and  </a:t>
            </a:r>
            <a:r>
              <a:rPr lang="en-US" dirty="0" err="1"/>
              <a:t>antiproliferative</a:t>
            </a:r>
            <a:r>
              <a:rPr lang="en-US" dirty="0"/>
              <a:t> properties.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52190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F4FC-9B85-9144-9BA4-40B22EA0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Statins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0D34-2095-5A45-BB25-BA42BA27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Statins  should  be  prescribed  alongside lifestyle  advice  for  both  primary  prevention  of  CVD  and  in those with established CVD </a:t>
            </a:r>
          </a:p>
          <a:p>
            <a:r>
              <a:rPr lang="en-US" dirty="0"/>
              <a:t> Most  patients  with  stable angina  will  be  on  statins  for  their  cholesterol-lowering  effects. </a:t>
            </a:r>
          </a:p>
          <a:p>
            <a:r>
              <a:rPr lang="en-US" dirty="0"/>
              <a:t>In  addition  to  cholesterol-lowering  properties,  statins  also have  antithrombotic,  anti-inflammatory  and  </a:t>
            </a:r>
            <a:r>
              <a:rPr lang="en-US" dirty="0" err="1"/>
              <a:t>antiproliferative</a:t>
            </a:r>
            <a:r>
              <a:rPr lang="en-US" dirty="0"/>
              <a:t>  properties.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3602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A1D8-62F5-5B47-B88D-CB8CD2A2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8245C-AED4-E848-8F7E-829BD643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 clinical  syndrome  characterised  by  discomfort  in  the  chest,  jaw,  shoulder,  back,  or  arms,  typically  elicited  by  exertion  or  emotional  stress  and  relieved  by  rest  or nitroglycerin</a:t>
            </a:r>
            <a:endParaRPr lang="en-IQ" sz="2800" dirty="0"/>
          </a:p>
        </p:txBody>
      </p:sp>
    </p:spTree>
    <p:extLst>
      <p:ext uri="{BB962C8B-B14F-4D97-AF65-F5344CB8AC3E}">
        <p14:creationId xmlns:p14="http://schemas.microsoft.com/office/powerpoint/2010/main" val="319590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F96B-AF2B-7C48-9DAA-8C2EF4D3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Anti-Ischemic Pharmacotherapy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701D-CFB6-6A40-9A51-693CC531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Agents used  in the treatment of patients with chronic stable angina primarily affected either determinants of </a:t>
            </a:r>
            <a:r>
              <a:rPr lang="en-US" sz="2400" b="1" u="sng" dirty="0"/>
              <a:t>myocardial oxygen supply</a:t>
            </a:r>
            <a:r>
              <a:rPr lang="en-US" sz="2400" dirty="0"/>
              <a:t>, </a:t>
            </a:r>
            <a:r>
              <a:rPr lang="en-US" sz="2400" b="1" u="sng" dirty="0"/>
              <a:t>myocardial oxygen demand</a:t>
            </a:r>
            <a:r>
              <a:rPr lang="en-US" sz="2400" dirty="0"/>
              <a:t>, or both. Within this paradigm,</a:t>
            </a:r>
            <a:r>
              <a:rPr lang="el-GR" sz="2400" dirty="0"/>
              <a:t>β-</a:t>
            </a:r>
            <a:r>
              <a:rPr lang="en-US" sz="2400" dirty="0" err="1"/>
              <a:t>blockers,calcium-channel</a:t>
            </a:r>
            <a:r>
              <a:rPr lang="en-US" sz="2400" dirty="0"/>
              <a:t> blockers(CCBs),and chronic nitrate therapy have demonstrated effectiveness in the prevention of ischemic symptoms</a:t>
            </a:r>
            <a:endParaRPr lang="en-IQ" sz="2400" dirty="0"/>
          </a:p>
        </p:txBody>
      </p:sp>
    </p:spTree>
    <p:extLst>
      <p:ext uri="{BB962C8B-B14F-4D97-AF65-F5344CB8AC3E}">
        <p14:creationId xmlns:p14="http://schemas.microsoft.com/office/powerpoint/2010/main" val="205936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DDB5-06E2-5648-8B65-8C45BCBF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B-blockers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E8A4-5903-D64E-A85B-0899A950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myocardial oxygen demand by </a:t>
            </a:r>
            <a:r>
              <a:rPr lang="en-US" dirty="0" err="1"/>
              <a:t>low-ering</a:t>
            </a:r>
            <a:r>
              <a:rPr lang="en-US" dirty="0"/>
              <a:t> heart rate, ,myocardial contractility ,and intra-myocardial wall tension.</a:t>
            </a:r>
          </a:p>
          <a:p>
            <a:r>
              <a:rPr lang="el-GR" dirty="0"/>
              <a:t>β-</a:t>
            </a:r>
            <a:r>
              <a:rPr lang="en-US" dirty="0"/>
              <a:t>blockers with intrinsic sympathomimetic activity are not routinely used in patients with stable angina due to reduced efficacy</a:t>
            </a:r>
          </a:p>
          <a:p>
            <a:r>
              <a:rPr lang="en-US" dirty="0"/>
              <a:t>The dose of </a:t>
            </a:r>
            <a:r>
              <a:rPr lang="el-GR" dirty="0"/>
              <a:t>β-</a:t>
            </a:r>
            <a:r>
              <a:rPr lang="en-US" dirty="0"/>
              <a:t>blocker should be titrated to </a:t>
            </a:r>
            <a:r>
              <a:rPr lang="en-US" dirty="0" err="1"/>
              <a:t>agoal</a:t>
            </a:r>
            <a:r>
              <a:rPr lang="en-US" dirty="0"/>
              <a:t> resting heart rate of 55 to 60 beats per minute and therefore will be patients </a:t>
            </a:r>
            <a:r>
              <a:rPr lang="en-US" dirty="0" err="1"/>
              <a:t>pecific</a:t>
            </a:r>
            <a:r>
              <a:rPr lang="en-US" dirty="0"/>
              <a:t>. </a:t>
            </a:r>
          </a:p>
          <a:p>
            <a:r>
              <a:rPr lang="el-GR" dirty="0"/>
              <a:t>β-</a:t>
            </a:r>
            <a:r>
              <a:rPr lang="en-US" dirty="0"/>
              <a:t>Blockers should be avoided in patients with primary vasospastic angina and may worsen symptoms in patients with reactive </a:t>
            </a:r>
            <a:r>
              <a:rPr lang="en-US"/>
              <a:t>airway disease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72643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A1F7-BB65-814E-9ED5-F753146A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NITRATES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BB09-FC36-AE43-9960-B982CFD1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Nitrates</a:t>
            </a:r>
            <a:r>
              <a:rPr lang="ar-SA" sz="2000" dirty="0"/>
              <a:t> </a:t>
            </a:r>
            <a:r>
              <a:rPr lang="en-US" sz="2000" dirty="0"/>
              <a:t>can</a:t>
            </a:r>
            <a:r>
              <a:rPr lang="ar-SA" sz="2000" dirty="0"/>
              <a:t> </a:t>
            </a:r>
            <a:r>
              <a:rPr lang="en-US" sz="2000" dirty="0"/>
              <a:t>increase</a:t>
            </a:r>
            <a:r>
              <a:rPr lang="ar-SA" sz="2000" dirty="0"/>
              <a:t> </a:t>
            </a:r>
            <a:r>
              <a:rPr lang="en-US" sz="2000" dirty="0"/>
              <a:t>myocardial</a:t>
            </a:r>
            <a:r>
              <a:rPr lang="ar-SA" sz="2000" dirty="0"/>
              <a:t> </a:t>
            </a:r>
            <a:r>
              <a:rPr lang="en-US" sz="2000" dirty="0"/>
              <a:t>oxygen</a:t>
            </a:r>
            <a:r>
              <a:rPr lang="ar-SA" sz="2000" dirty="0"/>
              <a:t> </a:t>
            </a:r>
            <a:r>
              <a:rPr lang="en-US" sz="2000" dirty="0"/>
              <a:t>supply</a:t>
            </a:r>
            <a:r>
              <a:rPr lang="ar-SA" sz="2000" dirty="0"/>
              <a:t> </a:t>
            </a:r>
            <a:r>
              <a:rPr lang="en-US" sz="2000" dirty="0"/>
              <a:t>through</a:t>
            </a:r>
            <a:r>
              <a:rPr lang="ar-SA" sz="2000" dirty="0"/>
              <a:t> </a:t>
            </a:r>
            <a:r>
              <a:rPr lang="en-US" sz="2000" dirty="0"/>
              <a:t>vasodilation</a:t>
            </a:r>
            <a:r>
              <a:rPr lang="ar-SA" sz="2000" dirty="0"/>
              <a:t> </a:t>
            </a:r>
            <a:r>
              <a:rPr lang="en-US" sz="2000" dirty="0"/>
              <a:t>of the</a:t>
            </a:r>
            <a:r>
              <a:rPr lang="ar-SA" sz="2000" dirty="0"/>
              <a:t> </a:t>
            </a:r>
            <a:r>
              <a:rPr lang="en-US" sz="2000" dirty="0"/>
              <a:t>coronary arteries ,as well as reduce myocardial oxygen demand through the reduction of preload.</a:t>
            </a:r>
          </a:p>
          <a:p>
            <a:r>
              <a:rPr lang="en-US" sz="2000" dirty="0"/>
              <a:t> Nitrates produce vasodilation through the biotransformation and the release of NO.</a:t>
            </a:r>
          </a:p>
          <a:p>
            <a:r>
              <a:rPr lang="en-US" sz="2000" dirty="0"/>
              <a:t>Regardless of the formulation ,all nitrate options are effective at preventing or relieving ischemic symptoms if used appropriately ,including the use of </a:t>
            </a:r>
            <a:r>
              <a:rPr lang="en-US" sz="2000" dirty="0" err="1"/>
              <a:t>anitrate-free</a:t>
            </a:r>
            <a:r>
              <a:rPr lang="en-US" sz="2000" dirty="0"/>
              <a:t> interval.</a:t>
            </a:r>
            <a:endParaRPr lang="en-IQ" sz="2000" dirty="0"/>
          </a:p>
        </p:txBody>
      </p:sp>
    </p:spTree>
    <p:extLst>
      <p:ext uri="{BB962C8B-B14F-4D97-AF65-F5344CB8AC3E}">
        <p14:creationId xmlns:p14="http://schemas.microsoft.com/office/powerpoint/2010/main" val="149600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0DCE-1C4A-9C47-91C8-83FD0D0C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Nitrates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444D-4B58-0C49-B595-8EB3AAFE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Long-acting nitrates are effective agents for the prevention of </a:t>
            </a:r>
            <a:r>
              <a:rPr lang="en-US" sz="2000" dirty="0" err="1"/>
              <a:t>anginal</a:t>
            </a:r>
            <a:r>
              <a:rPr lang="en-US" sz="2000" dirty="0"/>
              <a:t> symptoms .</a:t>
            </a:r>
          </a:p>
          <a:p>
            <a:r>
              <a:rPr lang="en-US" sz="2000" dirty="0"/>
              <a:t> Sublingual NTG is a vital agent to treat and relieve acute </a:t>
            </a:r>
            <a:r>
              <a:rPr lang="en-US" sz="2000" dirty="0" err="1"/>
              <a:t>anginal</a:t>
            </a:r>
            <a:r>
              <a:rPr lang="en-US" sz="2000" dirty="0"/>
              <a:t> attacks. </a:t>
            </a:r>
          </a:p>
          <a:p>
            <a:r>
              <a:rPr lang="en-US" sz="2000" dirty="0"/>
              <a:t>Common side effects of nitrate therapy include hypotension, dizziness, and headache. </a:t>
            </a:r>
          </a:p>
          <a:p>
            <a:r>
              <a:rPr lang="en-US" sz="2000" dirty="0"/>
              <a:t>Headache often will resolve with continued therapy and may be treated with acetaminophen.</a:t>
            </a:r>
          </a:p>
          <a:p>
            <a:r>
              <a:rPr lang="en-US" sz="2000" dirty="0"/>
              <a:t> Concomitant administration with </a:t>
            </a:r>
            <a:r>
              <a:rPr lang="en-US" sz="2000" dirty="0" err="1"/>
              <a:t>phospho</a:t>
            </a:r>
            <a:r>
              <a:rPr lang="en-US" sz="2000" dirty="0"/>
              <a:t> </a:t>
            </a:r>
            <a:r>
              <a:rPr lang="en-US" sz="2000" dirty="0" err="1"/>
              <a:t>diesterase</a:t>
            </a:r>
            <a:r>
              <a:rPr lang="en-US" sz="2000" dirty="0"/>
              <a:t> type 5 inhibitors (within 24 hours for </a:t>
            </a:r>
            <a:r>
              <a:rPr lang="en-US" sz="2000" dirty="0" err="1"/>
              <a:t>sildenafil</a:t>
            </a:r>
            <a:r>
              <a:rPr lang="en-US" sz="2000" dirty="0"/>
              <a:t> and </a:t>
            </a:r>
            <a:r>
              <a:rPr lang="en-US" sz="2000" dirty="0" err="1"/>
              <a:t>vardenafil</a:t>
            </a:r>
            <a:r>
              <a:rPr lang="en-US" sz="2000" dirty="0"/>
              <a:t>, 48 hours fort </a:t>
            </a:r>
            <a:r>
              <a:rPr lang="en-US" sz="2000" dirty="0" err="1"/>
              <a:t>aladafil</a:t>
            </a:r>
            <a:r>
              <a:rPr lang="en-US" sz="2000" dirty="0"/>
              <a:t>) is contraindicated due to the risk of life-threatening hypotension.</a:t>
            </a:r>
            <a:endParaRPr lang="en-IQ" sz="2000" dirty="0"/>
          </a:p>
        </p:txBody>
      </p:sp>
    </p:spTree>
    <p:extLst>
      <p:ext uri="{BB962C8B-B14F-4D97-AF65-F5344CB8AC3E}">
        <p14:creationId xmlns:p14="http://schemas.microsoft.com/office/powerpoint/2010/main" val="83435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195C-0078-3D4D-AA2E-3DD87530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CALCIUM-CHANNEL BLOCKERS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4EAE-E33F-3047-B65B-DB088E49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868" y="953835"/>
            <a:ext cx="6281873" cy="5248622"/>
          </a:xfrm>
        </p:spPr>
        <p:txBody>
          <a:bodyPr>
            <a:noAutofit/>
          </a:bodyPr>
          <a:lstStyle/>
          <a:p>
            <a:r>
              <a:rPr lang="en-US" dirty="0"/>
              <a:t>Both diltiazem and verapamil exert qualitatively similar effects on myocardial and </a:t>
            </a:r>
            <a:r>
              <a:rPr lang="en-US" dirty="0" err="1"/>
              <a:t>peripheralt</a:t>
            </a:r>
            <a:r>
              <a:rPr lang="en-US" dirty="0"/>
              <a:t> issue. They slow conduction and prolong the refractory period in the AV node.</a:t>
            </a:r>
          </a:p>
          <a:p>
            <a:r>
              <a:rPr lang="en-US" dirty="0"/>
              <a:t>They are moderate peripheral </a:t>
            </a:r>
            <a:r>
              <a:rPr lang="en-US" dirty="0" err="1"/>
              <a:t>vasodila-tors</a:t>
            </a:r>
            <a:r>
              <a:rPr lang="en-US" dirty="0"/>
              <a:t> and potent coronary artery vasodilators.</a:t>
            </a:r>
          </a:p>
          <a:p>
            <a:r>
              <a:rPr lang="en-US" dirty="0"/>
              <a:t>Only </a:t>
            </a:r>
            <a:r>
              <a:rPr lang="en-US" dirty="0" err="1"/>
              <a:t>nicardipine</a:t>
            </a:r>
            <a:r>
              <a:rPr lang="en-US" dirty="0"/>
              <a:t> and amlodipine currently are approved for the treatment of chronic stable angina pectoris. In addition, amlodipine is indicated for vasospastic angina. </a:t>
            </a:r>
          </a:p>
          <a:p>
            <a:r>
              <a:rPr lang="en-US" dirty="0"/>
              <a:t>Dihydropyridines do not slow cardiac conduction and, therefore, have no </a:t>
            </a:r>
            <a:r>
              <a:rPr lang="en-US" dirty="0" err="1"/>
              <a:t>antiarrhythmic</a:t>
            </a:r>
            <a:r>
              <a:rPr lang="en-US" dirty="0"/>
              <a:t> action.</a:t>
            </a:r>
          </a:p>
          <a:p>
            <a:r>
              <a:rPr lang="en-US" dirty="0"/>
              <a:t>They </a:t>
            </a:r>
            <a:r>
              <a:rPr lang="en-US" dirty="0" err="1"/>
              <a:t>are,however</a:t>
            </a:r>
            <a:r>
              <a:rPr lang="en-US" dirty="0"/>
              <a:t>, more potent peripheral vasodilators and may be associated with a reflex increase in the heart rate.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17980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774D-2872-5A48-8B11-670DEB5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CCBs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6B9C-F8FD-594E-8A41-6AE71768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Both dihydropyridine(DHP) and non-dihydropyridine(non-DHP) CCBs produce an increase in myocardial oxygen supply through vasodilation of the coronary arteries, as well as reduce myocardial oxygen demand through lowering of intra myocardial wall tension</a:t>
            </a:r>
            <a:endParaRPr lang="en-IQ" sz="2000" dirty="0"/>
          </a:p>
        </p:txBody>
      </p:sp>
    </p:spTree>
    <p:extLst>
      <p:ext uri="{BB962C8B-B14F-4D97-AF65-F5344CB8AC3E}">
        <p14:creationId xmlns:p14="http://schemas.microsoft.com/office/powerpoint/2010/main" val="1155406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C48A-A395-6242-B1B6-0ECC4DD9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RANOLAZINE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0CDF-DF5F-514C-9D37-B83B1344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anti-ischemic agent that inhibits the late sodium current, thereby reducing intracellular sodium.</a:t>
            </a:r>
          </a:p>
          <a:p>
            <a:r>
              <a:rPr lang="en-US" dirty="0"/>
              <a:t>By inhibiting sodium influx, ranolazine effectively prevents ischemia-induced contractile dysfunction and delays the onset of angina.</a:t>
            </a:r>
          </a:p>
          <a:p>
            <a:r>
              <a:rPr lang="en-US" dirty="0"/>
              <a:t> A key distinction between ranolazine and traditional antianginal agents is that it has no appreciable effect on heart rate and blood pressure.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187038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3C1A-4E96-FF4F-8FDA-32C8467D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Ranolazine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1AE4-DE2E-0E4B-81F8-F11F49ED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available as an extended release tablet that is dosed twice daily. Patients should be initiated at a dosage of 500 mg orally twice daily, which can be titrated up to </a:t>
            </a:r>
            <a:r>
              <a:rPr lang="en-US" dirty="0" err="1"/>
              <a:t>amaximum</a:t>
            </a:r>
            <a:r>
              <a:rPr lang="en-US" dirty="0"/>
              <a:t> dosage of 1,000 mg twice daily. </a:t>
            </a:r>
          </a:p>
          <a:p>
            <a:r>
              <a:rPr lang="en-US" dirty="0"/>
              <a:t>The drug is extensively metabolized in the liver through both cytochrome P-450 enzymes CYP3A4 and CYP2D6.</a:t>
            </a:r>
          </a:p>
          <a:p>
            <a:r>
              <a:rPr lang="en-US" dirty="0"/>
              <a:t>ranolazine is contraindicated in patients with significant hepatic </a:t>
            </a:r>
            <a:r>
              <a:rPr lang="en-US"/>
              <a:t>dysfunction and in </a:t>
            </a:r>
            <a:r>
              <a:rPr lang="en-US" dirty="0"/>
              <a:t>those receiving potent inhibitors and inducers of CYP3A4 such as ketoconazole or rifampin</a:t>
            </a:r>
            <a:r>
              <a:rPr lang="en-US"/>
              <a:t>,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74703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137F-DE4A-1848-8604-F0877AF8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Ivabradine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8D99-474A-D840-AF38-BF695857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of antianginal agents which block the If current.</a:t>
            </a:r>
          </a:p>
          <a:p>
            <a:r>
              <a:rPr lang="en-US" dirty="0"/>
              <a:t>This regulates pacemaker activity in the </a:t>
            </a:r>
            <a:r>
              <a:rPr lang="en-US" dirty="0" err="1"/>
              <a:t>sinoatrial</a:t>
            </a:r>
            <a:r>
              <a:rPr lang="en-US" dirty="0"/>
              <a:t> node and controls heart rate. Inhibition, there-fore, reduces heart rate without affecting the force of </a:t>
            </a:r>
            <a:r>
              <a:rPr lang="en-US" dirty="0" err="1"/>
              <a:t>contrac-tion</a:t>
            </a:r>
            <a:r>
              <a:rPr lang="en-US" dirty="0"/>
              <a:t>. </a:t>
            </a:r>
          </a:p>
          <a:p>
            <a:r>
              <a:rPr lang="en-US" dirty="0" err="1"/>
              <a:t>Ivabradine</a:t>
            </a:r>
            <a:r>
              <a:rPr lang="en-US" dirty="0"/>
              <a:t> is similar in efficacy to atenolol and CCBs and may be of particular use in patients in whom </a:t>
            </a:r>
            <a:r>
              <a:rPr lang="el-GR" dirty="0"/>
              <a:t>β-</a:t>
            </a:r>
            <a:r>
              <a:rPr lang="en-US" dirty="0"/>
              <a:t>blockers are contraindicated.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4109944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A28A-C694-4748-8313-5FF0CD87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Nicorandil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8B2E-FABB-6346-B815-C9701AAA6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 a  compound  that  exhibits  the  properties  of  a nitrate  but  which  also  activates  ATP-dependent  potassium channels.</a:t>
            </a:r>
          </a:p>
          <a:p>
            <a:r>
              <a:rPr lang="en-US" dirty="0"/>
              <a:t>Cause reduction  in  unplanned  admission  to  hospital  with  chest  pain.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28252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AA1C1D9-2BC4-8D43-9108-41F374E2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DFDC9E-675A-644E-AFF6-99DA1CF2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4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BFAD0D-D6AB-5F41-BDAA-F57F9AFA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major determinants of myocardial oxygen consumption are</a:t>
            </a:r>
            <a:endParaRPr lang="en-IQ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3BA75-8FB7-3345-BBEA-9C6AFFB5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51476"/>
            <a:ext cx="6281873" cy="524862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heart rate</a:t>
            </a:r>
          </a:p>
          <a:p>
            <a:r>
              <a:rPr lang="en-US" dirty="0"/>
              <a:t> contractility</a:t>
            </a:r>
          </a:p>
          <a:p>
            <a:r>
              <a:rPr lang="en-US" dirty="0"/>
              <a:t>and </a:t>
            </a:r>
            <a:r>
              <a:rPr lang="en-US" dirty="0" err="1"/>
              <a:t>intramyocardial</a:t>
            </a:r>
            <a:r>
              <a:rPr lang="en-US" dirty="0"/>
              <a:t> wall tension during systole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69820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404A47-A4D5-C141-BE9F-7D78FDFD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Determinants of myocardial oxygen supply and demand</a:t>
            </a:r>
            <a:endParaRPr lang="en-IQ" b="1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65A2BCC-68CC-8C44-88D9-F2942007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63" y="0"/>
            <a:ext cx="7646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0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1A95-A3DA-E148-B7AE-4811F294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of atherosclerosis</a:t>
            </a:r>
            <a:endParaRPr lang="en-IQ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33B58DD-21E4-AA4B-B9C9-D5851CD1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42" y="0"/>
            <a:ext cx="76801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ECC3-B402-AB44-9AB4-64E738FB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Endothelial function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4B35EE-649F-334F-A698-15AAC42AE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684" y="0"/>
            <a:ext cx="7613316" cy="6858000"/>
          </a:xfrm>
        </p:spPr>
      </p:pic>
    </p:spTree>
    <p:extLst>
      <p:ext uri="{BB962C8B-B14F-4D97-AF65-F5344CB8AC3E}">
        <p14:creationId xmlns:p14="http://schemas.microsoft.com/office/powerpoint/2010/main" val="205022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D53C-F8EB-924D-82D3-A571EA28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 of angina pectoris</a:t>
            </a:r>
            <a:endParaRPr lang="en-IQ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EC9FF6-FCF4-4841-823C-E406163D4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842" y="0"/>
            <a:ext cx="7680158" cy="6858000"/>
          </a:xfrm>
        </p:spPr>
      </p:pic>
    </p:spTree>
    <p:extLst>
      <p:ext uri="{BB962C8B-B14F-4D97-AF65-F5344CB8AC3E}">
        <p14:creationId xmlns:p14="http://schemas.microsoft.com/office/powerpoint/2010/main" val="103748803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Atlas</vt:lpstr>
      <vt:lpstr>Chronic stable angina</vt:lpstr>
      <vt:lpstr>Definition</vt:lpstr>
      <vt:lpstr>PowerPoint Presentation</vt:lpstr>
      <vt:lpstr>PowerPoint Presentation</vt:lpstr>
      <vt:lpstr>The major determinants of myocardial oxygen consumption are</vt:lpstr>
      <vt:lpstr>Determinants of myocardial oxygen supply and demand</vt:lpstr>
      <vt:lpstr>Process of atherosclerosis</vt:lpstr>
      <vt:lpstr>Endothelial function</vt:lpstr>
      <vt:lpstr>Clinical presentation of angina pectoris</vt:lpstr>
      <vt:lpstr>PowerPoint Presentation</vt:lpstr>
      <vt:lpstr>Diagnosis</vt:lpstr>
      <vt:lpstr>Diagnosis</vt:lpstr>
      <vt:lpstr>Goals of treatment</vt:lpstr>
      <vt:lpstr>Treatment</vt:lpstr>
      <vt:lpstr>Non pharmacological treatment</vt:lpstr>
      <vt:lpstr>PowerPoint Presentation</vt:lpstr>
      <vt:lpstr>Pharmacological treatment</vt:lpstr>
      <vt:lpstr>ACE-I</vt:lpstr>
      <vt:lpstr>Statins</vt:lpstr>
      <vt:lpstr>Anti-Ischemic Pharmacotherapy</vt:lpstr>
      <vt:lpstr>B-blockers</vt:lpstr>
      <vt:lpstr>NITRATES</vt:lpstr>
      <vt:lpstr>Nitrates</vt:lpstr>
      <vt:lpstr>CALCIUM-CHANNEL BLOCKERS</vt:lpstr>
      <vt:lpstr>CCBs</vt:lpstr>
      <vt:lpstr>RANOLAZINE</vt:lpstr>
      <vt:lpstr>Ranolazine</vt:lpstr>
      <vt:lpstr>Ivabradine</vt:lpstr>
      <vt:lpstr>Nicorandil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stable angina</dc:title>
  <dc:creator>abeeralrashid@yahoo.com</dc:creator>
  <cp:lastModifiedBy>abeeralrashid@yahoo.com</cp:lastModifiedBy>
  <cp:revision>9</cp:revision>
  <dcterms:created xsi:type="dcterms:W3CDTF">2020-06-01T19:05:18Z</dcterms:created>
  <dcterms:modified xsi:type="dcterms:W3CDTF">2020-06-02T10:01:02Z</dcterms:modified>
</cp:coreProperties>
</file>