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94" r:id="rId8"/>
    <p:sldId id="262" r:id="rId9"/>
    <p:sldId id="263" r:id="rId10"/>
    <p:sldId id="295" r:id="rId11"/>
    <p:sldId id="265" r:id="rId12"/>
    <p:sldId id="266" r:id="rId13"/>
    <p:sldId id="275" r:id="rId14"/>
    <p:sldId id="276" r:id="rId15"/>
    <p:sldId id="296" r:id="rId16"/>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8" d="100"/>
          <a:sy n="88" d="100"/>
        </p:scale>
        <p:origin x="-437"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10095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3129074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326417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2443226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75772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140870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321409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2629919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346667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45596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27D1B9-7E83-4108-8AA9-E957512BE5BB}" type="datetimeFigureOut">
              <a:rPr lang="ar-IQ" smtClean="0"/>
              <a:pPr/>
              <a:t>09/10/1441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5244978-322E-4EF9-8D9F-99CC520F1E56}" type="slidenum">
              <a:rPr lang="ar-IQ" smtClean="0"/>
              <a:pPr/>
              <a:t>‹#›</a:t>
            </a:fld>
            <a:endParaRPr lang="ar-IQ"/>
          </a:p>
        </p:txBody>
      </p:sp>
    </p:spTree>
    <p:extLst>
      <p:ext uri="{BB962C8B-B14F-4D97-AF65-F5344CB8AC3E}">
        <p14:creationId xmlns:p14="http://schemas.microsoft.com/office/powerpoint/2010/main" val="3546893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27D1B9-7E83-4108-8AA9-E957512BE5BB}" type="datetimeFigureOut">
              <a:rPr lang="ar-IQ" smtClean="0"/>
              <a:pPr/>
              <a:t>09/10/1441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44978-322E-4EF9-8D9F-99CC520F1E56}" type="slidenum">
              <a:rPr lang="ar-IQ" smtClean="0"/>
              <a:pPr/>
              <a:t>‹#›</a:t>
            </a:fld>
            <a:endParaRPr lang="ar-IQ"/>
          </a:p>
        </p:txBody>
      </p:sp>
    </p:spTree>
    <p:extLst>
      <p:ext uri="{BB962C8B-B14F-4D97-AF65-F5344CB8AC3E}">
        <p14:creationId xmlns:p14="http://schemas.microsoft.com/office/powerpoint/2010/main" val="2957327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1" y="365125"/>
            <a:ext cx="11076709" cy="5453784"/>
          </a:xfrm>
        </p:spPr>
        <p:txBody>
          <a:bodyPr>
            <a:normAutofit fontScale="90000"/>
          </a:bodyPr>
          <a:lstStyle/>
          <a:p>
            <a:r>
              <a:rPr lang="en-US" dirty="0" smtClean="0"/>
              <a:t>                         </a:t>
            </a:r>
            <a:br>
              <a:rPr lang="en-US" dirty="0" smtClean="0"/>
            </a:br>
            <a:r>
              <a:rPr lang="en-US" dirty="0" smtClean="0"/>
              <a:t/>
            </a:r>
            <a:br>
              <a:rPr lang="en-US" dirty="0" smtClean="0"/>
            </a:br>
            <a:r>
              <a:rPr lang="en-US" dirty="0" smtClean="0"/>
              <a:t>		</a:t>
            </a:r>
            <a:r>
              <a:rPr lang="en-US" b="1" dirty="0" smtClean="0">
                <a:latin typeface="Times New Roman" panose="02020603050405020304" pitchFamily="18" charset="0"/>
                <a:cs typeface="Times New Roman" panose="02020603050405020304" pitchFamily="18" charset="0"/>
              </a:rPr>
              <a:t>Histology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Circulatory System</a:t>
            </a:r>
            <a:r>
              <a:rPr lang="en-US" dirty="0">
                <a:latin typeface="Times New Roman" panose="02020603050405020304" pitchFamily="18" charset="0"/>
                <a:cs typeface="Times New Roman" panose="02020603050405020304" pitchFamily="18" charset="0"/>
              </a:rPr>
              <a:t> </a:t>
            </a:r>
            <a:r>
              <a:rPr lang="en-US" dirty="0"/>
              <a:t/>
            </a:r>
            <a:br>
              <a:rPr lang="en-US" dirty="0"/>
            </a:br>
            <a:r>
              <a:rPr lang="en-US" b="1" dirty="0" smtClean="0">
                <a:latin typeface="Times New Roman" panose="02020603050405020304" pitchFamily="18" charset="0"/>
                <a:cs typeface="Times New Roman" panose="02020603050405020304" pitchFamily="18" charset="0"/>
              </a:rPr>
              <a:t>Part -1-</a:t>
            </a: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ar-IQ" dirty="0"/>
          </a:p>
        </p:txBody>
      </p:sp>
      <p:pic>
        <p:nvPicPr>
          <p:cNvPr id="1026" name="Picture 2" descr="C:\Users\Lord\Desktop\download.jpg"/>
          <p:cNvPicPr>
            <a:picLocks noChangeAspect="1" noChangeArrowheads="1"/>
          </p:cNvPicPr>
          <p:nvPr/>
        </p:nvPicPr>
        <p:blipFill>
          <a:blip r:embed="rId2"/>
          <a:srcRect/>
          <a:stretch>
            <a:fillRect/>
          </a:stretch>
        </p:blipFill>
        <p:spPr bwMode="auto">
          <a:xfrm>
            <a:off x="5079999" y="812800"/>
            <a:ext cx="4470401" cy="6045200"/>
          </a:xfrm>
          <a:prstGeom prst="rect">
            <a:avLst/>
          </a:prstGeom>
          <a:noFill/>
        </p:spPr>
      </p:pic>
    </p:spTree>
    <p:extLst>
      <p:ext uri="{BB962C8B-B14F-4D97-AF65-F5344CB8AC3E}">
        <p14:creationId xmlns:p14="http://schemas.microsoft.com/office/powerpoint/2010/main" val="1188202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6224361"/>
          </a:xfrm>
        </p:spPr>
        <p:txBody>
          <a:bodyPr/>
          <a:lstStyle/>
          <a:p>
            <a:endParaRPr lang="ar-IQ" dirty="0"/>
          </a:p>
        </p:txBody>
      </p:sp>
      <p:pic>
        <p:nvPicPr>
          <p:cNvPr id="2050" name="Picture 2" descr="C:\Users\Lord\Desktop\Schematic-representation-of-distinct-layers-of-arterial-wall-left-top-view-of-layers-in.png"/>
          <p:cNvPicPr>
            <a:picLocks noChangeAspect="1" noChangeArrowheads="1"/>
          </p:cNvPicPr>
          <p:nvPr/>
        </p:nvPicPr>
        <p:blipFill>
          <a:blip r:embed="rId2"/>
          <a:srcRect/>
          <a:stretch>
            <a:fillRect/>
          </a:stretch>
        </p:blipFill>
        <p:spPr bwMode="auto">
          <a:xfrm>
            <a:off x="870857" y="406401"/>
            <a:ext cx="10377714" cy="627017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073" y="365125"/>
            <a:ext cx="10979727" cy="5730875"/>
          </a:xfrm>
        </p:spPr>
        <p:txBody>
          <a:bodyPr>
            <a:normAutofit fontScale="90000"/>
          </a:bodyPr>
          <a:lstStyle/>
          <a:p>
            <a:r>
              <a:rPr lang="en-US" b="1" dirty="0">
                <a:latin typeface="Times New Roman" panose="02020603050405020304" pitchFamily="18" charset="0"/>
                <a:cs typeface="Times New Roman" panose="02020603050405020304" pitchFamily="18" charset="0"/>
              </a:rPr>
              <a:t>Arteries</a:t>
            </a:r>
            <a:br>
              <a:rPr lang="en-US" b="1" dirty="0">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The walls of arteries are thicker than that of veins</a:t>
            </a:r>
            <a:r>
              <a:rPr lang="en-US" dirty="0">
                <a:latin typeface="Times New Roman" panose="02020603050405020304" pitchFamily="18" charset="0"/>
                <a:cs typeface="Times New Roman" panose="02020603050405020304" pitchFamily="18" charset="0"/>
              </a:rPr>
              <a:t> </a:t>
            </a:r>
            <a:r>
              <a:rPr lang="en-US" dirty="0">
                <a:solidFill>
                  <a:srgbClr val="0070C0"/>
                </a:solidFill>
                <a:latin typeface="Times New Roman" panose="02020603050405020304" pitchFamily="18" charset="0"/>
                <a:cs typeface="Times New Roman" panose="02020603050405020304" pitchFamily="18" charset="0"/>
              </a:rPr>
              <a:t>to withstand pulsatile flow and higher blood pressures</a:t>
            </a:r>
            <a:r>
              <a:rPr lang="en-US" dirty="0">
                <a:latin typeface="Times New Roman" panose="02020603050405020304" pitchFamily="18" charset="0"/>
                <a:cs typeface="Times New Roman" panose="02020603050405020304" pitchFamily="18" charset="0"/>
              </a:rPr>
              <a:t>.  As arteries become smaller, </a:t>
            </a:r>
            <a:r>
              <a:rPr lang="en-US" dirty="0">
                <a:solidFill>
                  <a:srgbClr val="FF0000"/>
                </a:solidFill>
                <a:latin typeface="Times New Roman" panose="02020603050405020304" pitchFamily="18" charset="0"/>
                <a:cs typeface="Times New Roman" panose="02020603050405020304" pitchFamily="18" charset="0"/>
              </a:rPr>
              <a:t>wall thickness gradually decreases but the ratio of wall thickness to lumen diameter increases .</a:t>
            </a:r>
            <a:br>
              <a:rPr lang="en-US" dirty="0">
                <a:solidFill>
                  <a:srgbClr val="FF0000"/>
                </a:solidFill>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Arteries are divided into </a:t>
            </a:r>
            <a:r>
              <a:rPr lang="en-US" dirty="0">
                <a:solidFill>
                  <a:srgbClr val="FF0000"/>
                </a:solidFill>
                <a:latin typeface="Times New Roman" panose="02020603050405020304" pitchFamily="18" charset="0"/>
                <a:cs typeface="Times New Roman" panose="02020603050405020304" pitchFamily="18" charset="0"/>
              </a:rPr>
              <a:t>three types </a:t>
            </a:r>
            <a:r>
              <a:rPr lang="en-US" dirty="0">
                <a:latin typeface="Times New Roman" panose="02020603050405020304" pitchFamily="18" charset="0"/>
                <a:cs typeface="Times New Roman" panose="02020603050405020304" pitchFamily="18" charset="0"/>
              </a:rPr>
              <a:t>according to </a:t>
            </a:r>
            <a:r>
              <a:rPr lang="en-US" dirty="0">
                <a:solidFill>
                  <a:srgbClr val="FF0000"/>
                </a:solidFill>
                <a:latin typeface="Times New Roman" panose="02020603050405020304" pitchFamily="18" charset="0"/>
                <a:cs typeface="Times New Roman" panose="02020603050405020304" pitchFamily="18" charset="0"/>
              </a:rPr>
              <a:t>size and function</a:t>
            </a:r>
            <a:r>
              <a:rPr lang="en-US" dirty="0">
                <a:latin typeface="Times New Roman" panose="02020603050405020304" pitchFamily="18" charset="0"/>
                <a:cs typeface="Times New Roman" panose="02020603050405020304" pitchFamily="18" charset="0"/>
              </a:rPr>
              <a:t>. The constituents of the media of these vessels differ in their relative amounts accordingly.</a:t>
            </a:r>
            <a:br>
              <a:rPr lang="en-US" dirty="0">
                <a:latin typeface="Times New Roman" panose="02020603050405020304" pitchFamily="18" charset="0"/>
                <a:cs typeface="Times New Roman" panose="02020603050405020304" pitchFamily="18" charset="0"/>
              </a:rPr>
            </a:b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1214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109" y="365125"/>
            <a:ext cx="11845636" cy="6118802"/>
          </a:xfrm>
        </p:spPr>
        <p:txBody>
          <a:bodyPr>
            <a:noAutofit/>
          </a:bodyPr>
          <a:lstStyle/>
          <a:p>
            <a:r>
              <a:rPr lang="en-US" sz="3200" b="1" dirty="0">
                <a:latin typeface="Times New Roman" panose="02020603050405020304" pitchFamily="18" charset="0"/>
                <a:cs typeface="Times New Roman" panose="02020603050405020304" pitchFamily="18" charset="0"/>
              </a:rPr>
              <a:t>1-Large elastic arteries</a:t>
            </a:r>
            <a:r>
              <a:rPr lang="en-US" sz="3200" dirty="0">
                <a:latin typeface="Times New Roman" panose="02020603050405020304" pitchFamily="18" charset="0"/>
                <a:cs typeface="Times New Roman" panose="02020603050405020304" pitchFamily="18" charset="0"/>
              </a:rPr>
              <a:t> (aorta, large aortic </a:t>
            </a:r>
            <a:r>
              <a:rPr lang="en-US" sz="3200" dirty="0" err="1">
                <a:latin typeface="Times New Roman" panose="02020603050405020304" pitchFamily="18" charset="0"/>
                <a:cs typeface="Times New Roman" panose="02020603050405020304" pitchFamily="18" charset="0"/>
              </a:rPr>
              <a:t>branchesand</a:t>
            </a:r>
            <a:r>
              <a:rPr lang="en-US" sz="3200" dirty="0">
                <a:latin typeface="Times New Roman" panose="02020603050405020304" pitchFamily="18" charset="0"/>
                <a:cs typeface="Times New Roman" panose="02020603050405020304" pitchFamily="18" charset="0"/>
              </a:rPr>
              <a:t> pulmonary arteries) the media is abundant in </a:t>
            </a:r>
            <a:r>
              <a:rPr lang="en-US" sz="3200" dirty="0">
                <a:solidFill>
                  <a:srgbClr val="FF0000"/>
                </a:solidFill>
                <a:latin typeface="Times New Roman" panose="02020603050405020304" pitchFamily="18" charset="0"/>
                <a:cs typeface="Times New Roman" panose="02020603050405020304" pitchFamily="18" charset="0"/>
              </a:rPr>
              <a:t>elastic fibers </a:t>
            </a:r>
            <a:r>
              <a:rPr lang="en-US" sz="3200" dirty="0">
                <a:latin typeface="Times New Roman" panose="02020603050405020304" pitchFamily="18" charset="0"/>
                <a:cs typeface="Times New Roman" panose="02020603050405020304" pitchFamily="18" charset="0"/>
              </a:rPr>
              <a:t>that </a:t>
            </a:r>
            <a:r>
              <a:rPr lang="en-US" sz="3200" dirty="0">
                <a:solidFill>
                  <a:srgbClr val="FF0000"/>
                </a:solidFill>
                <a:latin typeface="Times New Roman" panose="02020603050405020304" pitchFamily="18" charset="0"/>
                <a:cs typeface="Times New Roman" panose="02020603050405020304" pitchFamily="18" charset="0"/>
              </a:rPr>
              <a:t>allow it to expand with systole and recoil during diastole</a:t>
            </a:r>
            <a:r>
              <a:rPr lang="en-US" sz="3200" dirty="0">
                <a:latin typeface="Times New Roman" panose="02020603050405020304" pitchFamily="18" charset="0"/>
                <a:cs typeface="Times New Roman" panose="02020603050405020304" pitchFamily="18" charset="0"/>
              </a:rPr>
              <a:t>, thereby </a:t>
            </a:r>
            <a:r>
              <a:rPr lang="en-US" sz="3200" dirty="0">
                <a:solidFill>
                  <a:srgbClr val="FF0000"/>
                </a:solidFill>
                <a:latin typeface="Times New Roman" panose="02020603050405020304" pitchFamily="18" charset="0"/>
                <a:cs typeface="Times New Roman" panose="02020603050405020304" pitchFamily="18" charset="0"/>
              </a:rPr>
              <a:t>propelling blood forward.</a:t>
            </a: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b="1" dirty="0">
                <a:latin typeface="Times New Roman" panose="02020603050405020304" pitchFamily="18" charset="0"/>
                <a:cs typeface="Times New Roman" panose="02020603050405020304" pitchFamily="18" charset="0"/>
              </a:rPr>
              <a:t>2-Medium-sized muscular arteries</a:t>
            </a:r>
            <a:r>
              <a:rPr lang="en-US" sz="3200" dirty="0">
                <a:latin typeface="Times New Roman" panose="02020603050405020304" pitchFamily="18" charset="0"/>
                <a:cs typeface="Times New Roman" panose="02020603050405020304" pitchFamily="18" charset="0"/>
              </a:rPr>
              <a:t> (other aortic branches, coronary and renal arteries) the media is abundant in </a:t>
            </a:r>
            <a:r>
              <a:rPr lang="en-US" sz="3200" dirty="0">
                <a:solidFill>
                  <a:srgbClr val="FF0000"/>
                </a:solidFill>
                <a:latin typeface="Times New Roman" panose="02020603050405020304" pitchFamily="18" charset="0"/>
                <a:cs typeface="Times New Roman" panose="02020603050405020304" pitchFamily="18" charset="0"/>
              </a:rPr>
              <a:t>smooth muscle cells that vasoconstriction or vasodilation</a:t>
            </a:r>
            <a:r>
              <a:rPr lang="en-US" sz="3200" dirty="0">
                <a:latin typeface="Times New Roman" panose="02020603050405020304" pitchFamily="18" charset="0"/>
                <a:cs typeface="Times New Roman" panose="02020603050405020304" pitchFamily="18" charset="0"/>
              </a:rPr>
              <a:t>, thereby </a:t>
            </a:r>
            <a:r>
              <a:rPr lang="en-US" sz="3200" dirty="0">
                <a:solidFill>
                  <a:srgbClr val="FF0000"/>
                </a:solidFill>
                <a:latin typeface="Times New Roman" panose="02020603050405020304" pitchFamily="18" charset="0"/>
                <a:cs typeface="Times New Roman" panose="02020603050405020304" pitchFamily="18" charset="0"/>
              </a:rPr>
              <a:t>controlling lumen diameter and regional blood flow.</a:t>
            </a:r>
            <a:br>
              <a:rPr lang="en-US" sz="3200" dirty="0">
                <a:solidFill>
                  <a:srgbClr val="FF0000"/>
                </a:solidFill>
                <a:latin typeface="Times New Roman" panose="02020603050405020304" pitchFamily="18" charset="0"/>
                <a:cs typeface="Times New Roman" panose="02020603050405020304" pitchFamily="18" charset="0"/>
              </a:rPr>
            </a:br>
            <a:r>
              <a:rPr lang="en-US" sz="3200" b="1" dirty="0" smtClean="0">
                <a:latin typeface="Times New Roman" panose="02020603050405020304" pitchFamily="18" charset="0"/>
                <a:cs typeface="Times New Roman" panose="02020603050405020304" pitchFamily="18" charset="0"/>
              </a:rPr>
              <a:t>3-Small arteries and arterioles</a:t>
            </a:r>
            <a:r>
              <a:rPr lang="en-US" sz="3200" dirty="0" smtClean="0">
                <a:latin typeface="Times New Roman" panose="02020603050405020304" pitchFamily="18" charset="0"/>
                <a:cs typeface="Times New Roman" panose="02020603050405020304" pitchFamily="18" charset="0"/>
              </a:rPr>
              <a:t> (in the substance of organs and tissues) the media is abundant in </a:t>
            </a:r>
            <a:r>
              <a:rPr lang="en-US" sz="3200" dirty="0" smtClean="0">
                <a:solidFill>
                  <a:srgbClr val="FF0000"/>
                </a:solidFill>
                <a:latin typeface="Times New Roman" panose="02020603050405020304" pitchFamily="18" charset="0"/>
                <a:cs typeface="Times New Roman" panose="02020603050405020304" pitchFamily="18" charset="0"/>
              </a:rPr>
              <a:t>smooth muscle cells that vasoconstriction or vasodilation</a:t>
            </a:r>
            <a:r>
              <a:rPr lang="en-US" sz="3200" dirty="0" smtClean="0">
                <a:latin typeface="Times New Roman" panose="02020603050405020304" pitchFamily="18" charset="0"/>
                <a:cs typeface="Times New Roman" panose="02020603050405020304" pitchFamily="18" charset="0"/>
              </a:rPr>
              <a:t>.  In vessels of this size, </a:t>
            </a:r>
            <a:r>
              <a:rPr lang="en-US" sz="3200" dirty="0" smtClean="0">
                <a:solidFill>
                  <a:srgbClr val="FF0000"/>
                </a:solidFill>
                <a:latin typeface="Times New Roman" panose="02020603050405020304" pitchFamily="18" charset="0"/>
                <a:cs typeface="Times New Roman" panose="02020603050405020304" pitchFamily="18" charset="0"/>
              </a:rPr>
              <a:t>smooth muscle contraction causes dramatic changes in lumen diameter</a:t>
            </a:r>
            <a:r>
              <a:rPr lang="en-US" sz="3200" dirty="0" smtClean="0">
                <a:latin typeface="Times New Roman" panose="02020603050405020304" pitchFamily="18" charset="0"/>
                <a:cs typeface="Times New Roman" panose="02020603050405020304" pitchFamily="18" charset="0"/>
              </a:rPr>
              <a:t>, thereby </a:t>
            </a:r>
            <a:r>
              <a:rPr lang="en-US" sz="3200" dirty="0" smtClean="0">
                <a:solidFill>
                  <a:srgbClr val="FF0000"/>
                </a:solidFill>
                <a:latin typeface="Times New Roman" panose="02020603050405020304" pitchFamily="18" charset="0"/>
                <a:cs typeface="Times New Roman" panose="02020603050405020304" pitchFamily="18" charset="0"/>
              </a:rPr>
              <a:t>controlling systemic blood pressure as well as regional blood flow.</a:t>
            </a:r>
            <a:br>
              <a:rPr lang="en-US" sz="3200" dirty="0" smtClean="0">
                <a:solidFill>
                  <a:srgbClr val="FF0000"/>
                </a:solidFill>
                <a:latin typeface="Times New Roman" panose="02020603050405020304" pitchFamily="18" charset="0"/>
                <a:cs typeface="Times New Roman" panose="02020603050405020304" pitchFamily="18" charset="0"/>
              </a:rPr>
            </a:br>
            <a:endParaRPr lang="ar-IQ"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377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7239"/>
          </a:xfrm>
        </p:spPr>
        <p:txBody>
          <a:bodyPr>
            <a:normAutofit fontScale="90000"/>
          </a:bodyPr>
          <a:lstStyle/>
          <a:p>
            <a:r>
              <a:rPr lang="en-US" b="1" dirty="0">
                <a:latin typeface="Times New Roman" panose="02020603050405020304" pitchFamily="18" charset="0"/>
                <a:cs typeface="Times New Roman" panose="02020603050405020304" pitchFamily="18" charset="0"/>
              </a:rPr>
              <a:t>Veins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The walls of </a:t>
            </a:r>
            <a:r>
              <a:rPr lang="en-US" dirty="0">
                <a:solidFill>
                  <a:srgbClr val="FF0000"/>
                </a:solidFill>
                <a:latin typeface="Times New Roman" panose="02020603050405020304" pitchFamily="18" charset="0"/>
                <a:cs typeface="Times New Roman" panose="02020603050405020304" pitchFamily="18" charset="0"/>
              </a:rPr>
              <a:t>veins are thinner than </a:t>
            </a:r>
            <a:r>
              <a:rPr lang="en-US" dirty="0">
                <a:latin typeface="Times New Roman" panose="02020603050405020304" pitchFamily="18" charset="0"/>
                <a:cs typeface="Times New Roman" panose="02020603050405020304" pitchFamily="18" charset="0"/>
              </a:rPr>
              <a:t>the walls of </a:t>
            </a:r>
            <a:r>
              <a:rPr lang="en-US" dirty="0">
                <a:solidFill>
                  <a:srgbClr val="FF0000"/>
                </a:solidFill>
                <a:latin typeface="Times New Roman" panose="02020603050405020304" pitchFamily="18" charset="0"/>
                <a:cs typeface="Times New Roman" panose="02020603050405020304" pitchFamily="18" charset="0"/>
              </a:rPr>
              <a:t>arteries</a:t>
            </a:r>
            <a:r>
              <a:rPr lang="en-US" dirty="0">
                <a:latin typeface="Times New Roman" panose="02020603050405020304" pitchFamily="18" charset="0"/>
                <a:cs typeface="Times New Roman" panose="02020603050405020304" pitchFamily="18" charset="0"/>
              </a:rPr>
              <a:t>, </a:t>
            </a:r>
            <a:r>
              <a:rPr lang="en-US" dirty="0">
                <a:solidFill>
                  <a:srgbClr val="0070C0"/>
                </a:solidFill>
                <a:latin typeface="Times New Roman" panose="02020603050405020304" pitchFamily="18" charset="0"/>
                <a:cs typeface="Times New Roman" panose="02020603050405020304" pitchFamily="18" charset="0"/>
              </a:rPr>
              <a:t>while their diameter is larger</a:t>
            </a:r>
            <a:r>
              <a:rPr lang="en-US" dirty="0">
                <a:latin typeface="Times New Roman" panose="02020603050405020304" pitchFamily="18" charset="0"/>
                <a:cs typeface="Times New Roman" panose="02020603050405020304" pitchFamily="18" charset="0"/>
              </a:rPr>
              <a:t>. In contrast to arteries, the layering in the wall of veins is not very distinct. The </a:t>
            </a:r>
            <a:r>
              <a:rPr lang="en-US" dirty="0">
                <a:solidFill>
                  <a:srgbClr val="FF0000"/>
                </a:solidFill>
                <a:latin typeface="Times New Roman" panose="02020603050405020304" pitchFamily="18" charset="0"/>
                <a:cs typeface="Times New Roman" panose="02020603050405020304" pitchFamily="18" charset="0"/>
              </a:rPr>
              <a:t>tunica intima is very thin</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Only </a:t>
            </a:r>
            <a:r>
              <a:rPr lang="en-US" dirty="0">
                <a:latin typeface="Times New Roman" panose="02020603050405020304" pitchFamily="18" charset="0"/>
                <a:cs typeface="Times New Roman" panose="02020603050405020304" pitchFamily="18" charset="0"/>
              </a:rPr>
              <a:t>the </a:t>
            </a:r>
            <a:r>
              <a:rPr lang="en-US" dirty="0">
                <a:solidFill>
                  <a:srgbClr val="FF0000"/>
                </a:solidFill>
                <a:latin typeface="Times New Roman" panose="02020603050405020304" pitchFamily="18" charset="0"/>
                <a:cs typeface="Times New Roman" panose="02020603050405020304" pitchFamily="18" charset="0"/>
              </a:rPr>
              <a:t>largest veins </a:t>
            </a:r>
            <a:r>
              <a:rPr lang="en-US" dirty="0">
                <a:latin typeface="Times New Roman" panose="02020603050405020304" pitchFamily="18" charset="0"/>
                <a:cs typeface="Times New Roman" panose="02020603050405020304" pitchFamily="18" charset="0"/>
              </a:rPr>
              <a:t>contain an </a:t>
            </a:r>
            <a:r>
              <a:rPr lang="en-US" dirty="0">
                <a:solidFill>
                  <a:srgbClr val="FF0000"/>
                </a:solidFill>
                <a:latin typeface="Times New Roman" panose="02020603050405020304" pitchFamily="18" charset="0"/>
                <a:cs typeface="Times New Roman" panose="02020603050405020304" pitchFamily="18" charset="0"/>
              </a:rPr>
              <a:t>appreciable amount of sub endothelial connective tissue</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Internal and external elastic laminae are absent or very thin</a:t>
            </a:r>
            <a:r>
              <a:rPr lang="en-US" dirty="0">
                <a:latin typeface="Times New Roman" panose="02020603050405020304" pitchFamily="18" charset="0"/>
                <a:cs typeface="Times New Roman" panose="02020603050405020304" pitchFamily="18" charset="0"/>
              </a:rPr>
              <a:t>. The </a:t>
            </a:r>
            <a:r>
              <a:rPr lang="en-US" dirty="0">
                <a:solidFill>
                  <a:srgbClr val="FF0000"/>
                </a:solidFill>
                <a:latin typeface="Times New Roman" panose="02020603050405020304" pitchFamily="18" charset="0"/>
                <a:cs typeface="Times New Roman" panose="02020603050405020304" pitchFamily="18" charset="0"/>
              </a:rPr>
              <a:t>tunica media </a:t>
            </a:r>
            <a:r>
              <a:rPr lang="en-US" dirty="0">
                <a:latin typeface="Times New Roman" panose="02020603050405020304" pitchFamily="18" charset="0"/>
                <a:cs typeface="Times New Roman" panose="02020603050405020304" pitchFamily="18" charset="0"/>
              </a:rPr>
              <a:t>appears </a:t>
            </a:r>
            <a:r>
              <a:rPr lang="en-US" dirty="0">
                <a:solidFill>
                  <a:srgbClr val="FF0000"/>
                </a:solidFill>
                <a:latin typeface="Times New Roman" panose="02020603050405020304" pitchFamily="18" charset="0"/>
                <a:cs typeface="Times New Roman" panose="02020603050405020304" pitchFamily="18" charset="0"/>
              </a:rPr>
              <a:t>thinner than </a:t>
            </a:r>
            <a:r>
              <a:rPr lang="en-US" dirty="0">
                <a:latin typeface="Times New Roman" panose="02020603050405020304" pitchFamily="18" charset="0"/>
                <a:cs typeface="Times New Roman" panose="02020603050405020304" pitchFamily="18" charset="0"/>
              </a:rPr>
              <a:t>the </a:t>
            </a:r>
            <a:r>
              <a:rPr lang="en-US" dirty="0">
                <a:solidFill>
                  <a:srgbClr val="FF0000"/>
                </a:solidFill>
                <a:latin typeface="Times New Roman" panose="02020603050405020304" pitchFamily="18" charset="0"/>
                <a:cs typeface="Times New Roman" panose="02020603050405020304" pitchFamily="18" charset="0"/>
              </a:rPr>
              <a:t>tunica adventitia</a:t>
            </a:r>
            <a:r>
              <a:rPr lang="en-US" dirty="0">
                <a:latin typeface="Times New Roman" panose="02020603050405020304" pitchFamily="18" charset="0"/>
                <a:cs typeface="Times New Roman" panose="02020603050405020304" pitchFamily="18" charset="0"/>
              </a:rPr>
              <a:t>, </a:t>
            </a:r>
            <a:r>
              <a:rPr lang="en-US" dirty="0">
                <a:solidFill>
                  <a:srgbClr val="0070C0"/>
                </a:solidFill>
                <a:latin typeface="Times New Roman" panose="02020603050405020304" pitchFamily="18" charset="0"/>
                <a:cs typeface="Times New Roman" panose="02020603050405020304" pitchFamily="18" charset="0"/>
              </a:rPr>
              <a:t>and the two layers tend to blend into each other. </a:t>
            </a:r>
            <a:endParaRPr lang="ar-IQ"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719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9530"/>
          </a:xfrm>
        </p:spPr>
        <p:txBody>
          <a:bodyPr/>
          <a:lstStyle/>
          <a:p>
            <a:r>
              <a:rPr lang="en-US" dirty="0">
                <a:latin typeface="Times New Roman" panose="02020603050405020304" pitchFamily="18" charset="0"/>
                <a:cs typeface="Times New Roman" panose="02020603050405020304" pitchFamily="18" charset="0"/>
              </a:rPr>
              <a:t>The </a:t>
            </a:r>
            <a:r>
              <a:rPr lang="en-US" dirty="0">
                <a:solidFill>
                  <a:srgbClr val="FF0000"/>
                </a:solidFill>
                <a:latin typeface="Times New Roman" panose="02020603050405020304" pitchFamily="18" charset="0"/>
                <a:cs typeface="Times New Roman" panose="02020603050405020304" pitchFamily="18" charset="0"/>
              </a:rPr>
              <a:t>appearance of the wall of veins also depends on their location</a:t>
            </a:r>
            <a:r>
              <a:rPr lang="en-US" dirty="0">
                <a:latin typeface="Times New Roman" panose="02020603050405020304" pitchFamily="18" charset="0"/>
                <a:cs typeface="Times New Roman" panose="02020603050405020304" pitchFamily="18" charset="0"/>
              </a:rPr>
              <a:t>. The walls of veins in the </a:t>
            </a:r>
            <a:r>
              <a:rPr lang="en-US" dirty="0">
                <a:solidFill>
                  <a:srgbClr val="FF0000"/>
                </a:solidFill>
                <a:latin typeface="Times New Roman" panose="02020603050405020304" pitchFamily="18" charset="0"/>
                <a:cs typeface="Times New Roman" panose="02020603050405020304" pitchFamily="18" charset="0"/>
              </a:rPr>
              <a:t>lower parts </a:t>
            </a:r>
            <a:r>
              <a:rPr lang="en-US" dirty="0">
                <a:latin typeface="Times New Roman" panose="02020603050405020304" pitchFamily="18" charset="0"/>
                <a:cs typeface="Times New Roman" panose="02020603050405020304" pitchFamily="18" charset="0"/>
              </a:rPr>
              <a:t>of the body are typically </a:t>
            </a:r>
            <a:r>
              <a:rPr lang="en-US" dirty="0">
                <a:solidFill>
                  <a:srgbClr val="FF0000"/>
                </a:solidFill>
                <a:latin typeface="Times New Roman" panose="02020603050405020304" pitchFamily="18" charset="0"/>
                <a:cs typeface="Times New Roman" panose="02020603050405020304" pitchFamily="18" charset="0"/>
              </a:rPr>
              <a:t>thicker than </a:t>
            </a:r>
            <a:r>
              <a:rPr lang="en-US" dirty="0">
                <a:latin typeface="Times New Roman" panose="02020603050405020304" pitchFamily="18" charset="0"/>
                <a:cs typeface="Times New Roman" panose="02020603050405020304" pitchFamily="18" charset="0"/>
              </a:rPr>
              <a:t>those of the </a:t>
            </a:r>
            <a:r>
              <a:rPr lang="en-US" dirty="0">
                <a:solidFill>
                  <a:srgbClr val="FF0000"/>
                </a:solidFill>
                <a:latin typeface="Times New Roman" panose="02020603050405020304" pitchFamily="18" charset="0"/>
                <a:cs typeface="Times New Roman" panose="02020603050405020304" pitchFamily="18" charset="0"/>
              </a:rPr>
              <a:t>upper parts </a:t>
            </a:r>
            <a:r>
              <a:rPr lang="en-US" dirty="0">
                <a:latin typeface="Times New Roman" panose="02020603050405020304" pitchFamily="18" charset="0"/>
                <a:cs typeface="Times New Roman" panose="02020603050405020304" pitchFamily="18" charset="0"/>
              </a:rPr>
              <a:t>of the body, and the </a:t>
            </a:r>
            <a:r>
              <a:rPr lang="en-US" dirty="0">
                <a:solidFill>
                  <a:srgbClr val="00B0F0"/>
                </a:solidFill>
                <a:latin typeface="Times New Roman" panose="02020603050405020304" pitchFamily="18" charset="0"/>
                <a:cs typeface="Times New Roman" panose="02020603050405020304" pitchFamily="18" charset="0"/>
              </a:rPr>
              <a:t>walls of veins which are embedded in tissues that may provide some structural support are thinner than the walls of unsupported veins.</a:t>
            </a:r>
            <a:br>
              <a:rPr lang="en-US" dirty="0">
                <a:solidFill>
                  <a:srgbClr val="00B0F0"/>
                </a:solidFill>
                <a:latin typeface="Times New Roman" panose="02020603050405020304" pitchFamily="18" charset="0"/>
                <a:cs typeface="Times New Roman" panose="02020603050405020304" pitchFamily="18" charset="0"/>
              </a:rPr>
            </a:br>
            <a:endParaRPr lang="ar-IQ"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247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781" y="1509622"/>
            <a:ext cx="11240219" cy="5840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8547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1"/>
            <a:ext cx="11734800" cy="6400800"/>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Circulatory </a:t>
            </a:r>
            <a:r>
              <a:rPr lang="en-US" b="1" dirty="0">
                <a:latin typeface="Times New Roman" panose="02020603050405020304" pitchFamily="18" charset="0"/>
                <a:cs typeface="Times New Roman" panose="02020603050405020304" pitchFamily="18" charset="0"/>
              </a:rPr>
              <a:t>System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t>
            </a:r>
            <a:br>
              <a:rPr lang="en-US" b="1"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circulatory system is an organ system that </a:t>
            </a:r>
            <a:r>
              <a:rPr lang="en-US" dirty="0">
                <a:solidFill>
                  <a:srgbClr val="0070C0"/>
                </a:solidFill>
                <a:latin typeface="Times New Roman" panose="02020603050405020304" pitchFamily="18" charset="0"/>
                <a:cs typeface="Times New Roman" panose="02020603050405020304" pitchFamily="18" charset="0"/>
              </a:rPr>
              <a:t>permits blood and lymph circulation to transport nutrients (such as amino acids and electrolytes), oxygen, carbon dioxide, hormones, blood cells, etc. to and from cells in the body to nourish it and help to fight diseases, stabilize body temperature and pH, and to maintain homeostasis. </a:t>
            </a:r>
            <a:r>
              <a:rPr lang="en-US" dirty="0">
                <a:solidFill>
                  <a:srgbClr val="FF0000"/>
                </a:solidFill>
                <a:latin typeface="Times New Roman" panose="02020603050405020304" pitchFamily="18" charset="0"/>
                <a:cs typeface="Times New Roman" panose="02020603050405020304" pitchFamily="18" charset="0"/>
              </a:rPr>
              <a:t>The vascular system is a continuous network of tubes or vessels that distributes blood throughout the body and returns it the heart.</a:t>
            </a:r>
            <a:br>
              <a:rPr lang="en-US" dirty="0">
                <a:solidFill>
                  <a:srgbClr val="FF0000"/>
                </a:solidFill>
                <a:latin typeface="Times New Roman" panose="02020603050405020304" pitchFamily="18" charset="0"/>
                <a:cs typeface="Times New Roman" panose="02020603050405020304" pitchFamily="18" charset="0"/>
              </a:rPr>
            </a:br>
            <a:endParaRPr lang="ar-IQ"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568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562" y="313366"/>
            <a:ext cx="10515600" cy="5487035"/>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The circulatory system consist of two systems:-</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1-Blood vascular system or cardiovascular system.</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2-Lymphatic vascular system.</a:t>
            </a:r>
            <a:br>
              <a:rPr lang="en-US" dirty="0" smtClean="0">
                <a:latin typeface="Times New Roman" panose="02020603050405020304" pitchFamily="18" charset="0"/>
                <a:cs typeface="Times New Roman" panose="02020603050405020304" pitchFamily="18" charset="0"/>
              </a:rPr>
            </a:br>
            <a:r>
              <a:rPr lang="en-US" b="1" u="sng" dirty="0" smtClean="0">
                <a:latin typeface="Times New Roman" panose="02020603050405020304" pitchFamily="18" charset="0"/>
                <a:cs typeface="Times New Roman" panose="02020603050405020304" pitchFamily="18" charset="0"/>
              </a:rPr>
              <a:t>A. The cardiovascular system</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The blood vascular system is composed of the following:</a:t>
            </a:r>
            <a:br>
              <a:rPr lang="en-US"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1.Arteries       2. Arterioles 3.Veins        4.Capillaries        5.Heart   6.Venules</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8114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65125"/>
            <a:ext cx="11704320" cy="5738495"/>
          </a:xfrm>
        </p:spPr>
        <p:txBody>
          <a:bodyPr>
            <a:normAutofit/>
          </a:bodyPr>
          <a:lstStyle/>
          <a:p>
            <a:r>
              <a:rPr lang="en-US" dirty="0"/>
              <a:t/>
            </a:r>
            <a:br>
              <a:rPr lang="en-US" dirty="0"/>
            </a:br>
            <a:r>
              <a:rPr lang="en-US" b="1" u="sng" dirty="0">
                <a:latin typeface="Times New Roman" panose="02020603050405020304" pitchFamily="18" charset="0"/>
                <a:cs typeface="Times New Roman" panose="02020603050405020304" pitchFamily="18" charset="0"/>
              </a:rPr>
              <a:t>B. The lymph vascular system</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1. </a:t>
            </a:r>
            <a:r>
              <a:rPr lang="en-US" b="1" dirty="0">
                <a:latin typeface="Times New Roman" panose="02020603050405020304" pitchFamily="18" charset="0"/>
                <a:cs typeface="Times New Roman" panose="02020603050405020304" pitchFamily="18" charset="0"/>
              </a:rPr>
              <a:t>Blind ended lymphatic capillaries </a:t>
            </a:r>
            <a:r>
              <a:rPr lang="en-US" dirty="0">
                <a:latin typeface="Times New Roman" panose="02020603050405020304" pitchFamily="18" charset="0"/>
                <a:cs typeface="Times New Roman" panose="02020603050405020304" pitchFamily="18" charset="0"/>
              </a:rPr>
              <a:t>that collect lymph fluid from tissues.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a:t>
            </a:r>
            <a:r>
              <a:rPr lang="en-US" b="1" dirty="0">
                <a:latin typeface="Times New Roman" panose="02020603050405020304" pitchFamily="18" charset="0"/>
                <a:cs typeface="Times New Roman" panose="02020603050405020304" pitchFamily="18" charset="0"/>
              </a:rPr>
              <a:t>larger lymphatic vessels </a:t>
            </a:r>
            <a:r>
              <a:rPr lang="en-US" dirty="0">
                <a:solidFill>
                  <a:srgbClr val="FF0000"/>
                </a:solidFill>
                <a:latin typeface="Times New Roman" panose="02020603050405020304" pitchFamily="18" charset="0"/>
                <a:cs typeface="Times New Roman" panose="02020603050405020304" pitchFamily="18" charset="0"/>
              </a:rPr>
              <a:t>that connect with one and other and finally empty collected lymph into large veins in the neck where the lymphatic and cardiovascular systems merge.</a:t>
            </a:r>
            <a:br>
              <a:rPr lang="en-US" dirty="0">
                <a:solidFill>
                  <a:srgbClr val="FF0000"/>
                </a:solidFill>
                <a:latin typeface="Times New Roman" panose="02020603050405020304" pitchFamily="18" charset="0"/>
                <a:cs typeface="Times New Roman" panose="02020603050405020304" pitchFamily="18" charset="0"/>
              </a:rPr>
            </a:br>
            <a:endParaRPr lang="ar-IQ"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08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89955"/>
          </a:xfrm>
        </p:spPr>
        <p:txBody>
          <a:bodyPr>
            <a:normAutofit fontScale="90000"/>
          </a:bodyPr>
          <a:lstStyle/>
          <a:p>
            <a:pPr rtl="1"/>
            <a:r>
              <a:rPr lang="en-US" b="1" u="sng" dirty="0">
                <a:latin typeface="Times New Roman" panose="02020603050405020304" pitchFamily="18" charset="0"/>
                <a:cs typeface="Times New Roman" panose="02020603050405020304" pitchFamily="18" charset="0"/>
              </a:rPr>
              <a:t>General Structure of Blood Vessels</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Blood vessels of </a:t>
            </a:r>
            <a:r>
              <a:rPr lang="en-US" dirty="0" smtClean="0">
                <a:solidFill>
                  <a:srgbClr val="FF0000"/>
                </a:solidFill>
                <a:latin typeface="Times New Roman" panose="02020603050405020304" pitchFamily="18" charset="0"/>
                <a:cs typeface="Times New Roman" panose="02020603050405020304" pitchFamily="18" charset="0"/>
              </a:rPr>
              <a:t>various sizes and should be aware that the histological appearances of vessels </a:t>
            </a:r>
            <a:r>
              <a:rPr lang="en-US" dirty="0" smtClean="0">
                <a:latin typeface="Times New Roman" panose="02020603050405020304" pitchFamily="18" charset="0"/>
                <a:cs typeface="Times New Roman" panose="02020603050405020304" pitchFamily="18" charset="0"/>
              </a:rPr>
              <a:t>of </a:t>
            </a:r>
            <a:r>
              <a:rPr lang="en-US" dirty="0" smtClean="0">
                <a:solidFill>
                  <a:srgbClr val="FF0000"/>
                </a:solidFill>
                <a:latin typeface="Times New Roman" panose="02020603050405020304" pitchFamily="18" charset="0"/>
                <a:cs typeface="Times New Roman" panose="02020603050405020304" pitchFamily="18" charset="0"/>
              </a:rPr>
              <a:t>different sizes </a:t>
            </a:r>
            <a:r>
              <a:rPr lang="en-US" dirty="0" smtClean="0">
                <a:latin typeface="Times New Roman" panose="02020603050405020304" pitchFamily="18" charset="0"/>
                <a:cs typeface="Times New Roman" panose="02020603050405020304" pitchFamily="18" charset="0"/>
              </a:rPr>
              <a:t>(arterioles, arteries) and </a:t>
            </a:r>
            <a:r>
              <a:rPr lang="en-US" dirty="0" smtClean="0">
                <a:solidFill>
                  <a:srgbClr val="FF0000"/>
                </a:solidFill>
                <a:latin typeface="Times New Roman" panose="02020603050405020304" pitchFamily="18" charset="0"/>
                <a:cs typeface="Times New Roman" panose="02020603050405020304" pitchFamily="18" charset="0"/>
              </a:rPr>
              <a:t>different types </a:t>
            </a:r>
            <a:r>
              <a:rPr lang="en-US" dirty="0" smtClean="0">
                <a:latin typeface="Times New Roman" panose="02020603050405020304" pitchFamily="18" charset="0"/>
                <a:cs typeface="Times New Roman" panose="02020603050405020304" pitchFamily="18" charset="0"/>
              </a:rPr>
              <a:t>(arteries ,veins) are different from each other. These differences are the </a:t>
            </a:r>
            <a:r>
              <a:rPr lang="en-US" dirty="0" smtClean="0">
                <a:solidFill>
                  <a:srgbClr val="FF0000"/>
                </a:solidFill>
                <a:latin typeface="Times New Roman" panose="02020603050405020304" pitchFamily="18" charset="0"/>
                <a:cs typeface="Times New Roman" panose="02020603050405020304" pitchFamily="18" charset="0"/>
              </a:rPr>
              <a:t>result of quantitative variations of  a common structural pattern that can be seen in all blood vessels with the exception of capillaries</a:t>
            </a:r>
            <a:r>
              <a:rPr lang="en-US" dirty="0" smtClean="0">
                <a:latin typeface="Times New Roman" panose="02020603050405020304" pitchFamily="18" charset="0"/>
                <a:cs typeface="Times New Roman" panose="02020603050405020304" pitchFamily="18" charset="0"/>
              </a:rPr>
              <a:t>, i.e...</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0702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695" y="537653"/>
            <a:ext cx="10515600" cy="5807075"/>
          </a:xfrm>
        </p:spPr>
        <p:txBody>
          <a:bodyPr>
            <a:normAutofit/>
          </a:bodyPr>
          <a:lstStyle/>
          <a:p>
            <a:r>
              <a:rPr lang="en-US" dirty="0" smtClean="0">
                <a:latin typeface="Times New Roman" panose="02020603050405020304" pitchFamily="18" charset="0"/>
                <a:cs typeface="Times New Roman" panose="02020603050405020304" pitchFamily="18" charset="0"/>
              </a:rPr>
              <a:t>the division of the walls of the blood vessels into </a:t>
            </a:r>
            <a:r>
              <a:rPr lang="en-US" dirty="0" smtClean="0">
                <a:solidFill>
                  <a:srgbClr val="FF0000"/>
                </a:solidFill>
                <a:latin typeface="Times New Roman" panose="02020603050405020304" pitchFamily="18" charset="0"/>
                <a:cs typeface="Times New Roman" panose="02020603050405020304" pitchFamily="18" charset="0"/>
              </a:rPr>
              <a:t>three layers or tunics </a:t>
            </a:r>
            <a:r>
              <a:rPr lang="en-US" dirty="0" smtClean="0">
                <a:latin typeface="Times New Roman" panose="02020603050405020304" pitchFamily="18" charset="0"/>
                <a:cs typeface="Times New Roman" panose="02020603050405020304" pitchFamily="18" charset="0"/>
              </a:rPr>
              <a:t>. These are arranged into three concentric layers: </a:t>
            </a:r>
            <a:r>
              <a:rPr lang="en-US" dirty="0" smtClean="0">
                <a:solidFill>
                  <a:srgbClr val="FF0000"/>
                </a:solidFill>
                <a:latin typeface="Times New Roman" panose="02020603050405020304" pitchFamily="18" charset="0"/>
                <a:cs typeface="Times New Roman" panose="02020603050405020304" pitchFamily="18" charset="0"/>
              </a:rPr>
              <a:t>intima, media and adventitia.</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The </a:t>
            </a:r>
            <a:r>
              <a:rPr lang="en-US" dirty="0" smtClean="0">
                <a:solidFill>
                  <a:srgbClr val="FF0000"/>
                </a:solidFill>
                <a:latin typeface="Times New Roman" panose="02020603050405020304" pitchFamily="18" charset="0"/>
                <a:cs typeface="Times New Roman" panose="02020603050405020304" pitchFamily="18" charset="0"/>
              </a:rPr>
              <a:t>intima </a:t>
            </a:r>
            <a:r>
              <a:rPr lang="en-US" dirty="0" smtClean="0">
                <a:latin typeface="Times New Roman" panose="02020603050405020304" pitchFamily="18" charset="0"/>
                <a:cs typeface="Times New Roman" panose="02020603050405020304" pitchFamily="18" charset="0"/>
              </a:rPr>
              <a:t>is the </a:t>
            </a:r>
            <a:r>
              <a:rPr lang="en-US" dirty="0" smtClean="0">
                <a:solidFill>
                  <a:srgbClr val="FF0000"/>
                </a:solidFill>
                <a:latin typeface="Times New Roman" panose="02020603050405020304" pitchFamily="18" charset="0"/>
                <a:cs typeface="Times New Roman" panose="02020603050405020304" pitchFamily="18" charset="0"/>
              </a:rPr>
              <a:t>inner layer </a:t>
            </a:r>
            <a:r>
              <a:rPr lang="en-US" dirty="0" smtClean="0">
                <a:latin typeface="Times New Roman" panose="02020603050405020304" pitchFamily="18" charset="0"/>
                <a:cs typeface="Times New Roman" panose="02020603050405020304" pitchFamily="18" charset="0"/>
              </a:rPr>
              <a:t>abutting the vessel lumen. The </a:t>
            </a:r>
            <a:r>
              <a:rPr lang="en-US" dirty="0" smtClean="0">
                <a:solidFill>
                  <a:srgbClr val="FF0000"/>
                </a:solidFill>
                <a:latin typeface="Times New Roman" panose="02020603050405020304" pitchFamily="18" charset="0"/>
                <a:cs typeface="Times New Roman" panose="02020603050405020304" pitchFamily="18" charset="0"/>
              </a:rPr>
              <a:t>adventitia </a:t>
            </a:r>
            <a:r>
              <a:rPr lang="en-US" dirty="0" smtClean="0">
                <a:latin typeface="Times New Roman" panose="02020603050405020304" pitchFamily="18" charset="0"/>
                <a:cs typeface="Times New Roman" panose="02020603050405020304" pitchFamily="18" charset="0"/>
              </a:rPr>
              <a:t>is the </a:t>
            </a:r>
            <a:r>
              <a:rPr lang="en-US" dirty="0" smtClean="0">
                <a:solidFill>
                  <a:srgbClr val="FF0000"/>
                </a:solidFill>
                <a:latin typeface="Times New Roman" panose="02020603050405020304" pitchFamily="18" charset="0"/>
                <a:cs typeface="Times New Roman" panose="02020603050405020304" pitchFamily="18" charset="0"/>
              </a:rPr>
              <a:t>outer layer </a:t>
            </a:r>
            <a:r>
              <a:rPr lang="en-US" dirty="0" smtClean="0">
                <a:latin typeface="Times New Roman" panose="02020603050405020304" pitchFamily="18" charset="0"/>
                <a:cs typeface="Times New Roman" panose="02020603050405020304" pitchFamily="18" charset="0"/>
              </a:rPr>
              <a:t>abutting the perivascular soft tissue.  The </a:t>
            </a:r>
            <a:r>
              <a:rPr lang="en-US" dirty="0" smtClean="0">
                <a:solidFill>
                  <a:srgbClr val="FF0000"/>
                </a:solidFill>
                <a:latin typeface="Times New Roman" panose="02020603050405020304" pitchFamily="18" charset="0"/>
                <a:cs typeface="Times New Roman" panose="02020603050405020304" pitchFamily="18" charset="0"/>
              </a:rPr>
              <a:t>media </a:t>
            </a:r>
            <a:r>
              <a:rPr lang="en-US" dirty="0" smtClean="0">
                <a:latin typeface="Times New Roman" panose="02020603050405020304" pitchFamily="18" charset="0"/>
                <a:cs typeface="Times New Roman" panose="02020603050405020304" pitchFamily="18" charset="0"/>
              </a:rPr>
              <a:t>is </a:t>
            </a:r>
            <a:r>
              <a:rPr lang="en-US" dirty="0" smtClean="0">
                <a:solidFill>
                  <a:srgbClr val="FF0000"/>
                </a:solidFill>
                <a:latin typeface="Times New Roman" panose="02020603050405020304" pitchFamily="18" charset="0"/>
                <a:cs typeface="Times New Roman" panose="02020603050405020304" pitchFamily="18" charset="0"/>
              </a:rPr>
              <a:t>sandwiched between the </a:t>
            </a:r>
            <a:r>
              <a:rPr lang="en-US" dirty="0" err="1" smtClean="0">
                <a:solidFill>
                  <a:srgbClr val="FF0000"/>
                </a:solidFill>
                <a:latin typeface="Times New Roman" panose="02020603050405020304" pitchFamily="18" charset="0"/>
                <a:cs typeface="Times New Roman" panose="02020603050405020304" pitchFamily="18" charset="0"/>
              </a:rPr>
              <a:t>intima</a:t>
            </a:r>
            <a:r>
              <a:rPr lang="en-US" dirty="0" smtClean="0">
                <a:solidFill>
                  <a:srgbClr val="FF0000"/>
                </a:solidFill>
                <a:latin typeface="Times New Roman" panose="02020603050405020304" pitchFamily="18" charset="0"/>
                <a:cs typeface="Times New Roman" panose="02020603050405020304" pitchFamily="18" charset="0"/>
              </a:rPr>
              <a:t> and adventitia</a:t>
            </a:r>
            <a:endParaRPr lang="ar-IQ"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419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5672818"/>
          </a:xfrm>
        </p:spPr>
        <p:txBody>
          <a:bodyPr/>
          <a:lstStyle/>
          <a:p>
            <a:endParaRPr lang="ar-IQ" dirty="0"/>
          </a:p>
        </p:txBody>
      </p:sp>
      <p:pic>
        <p:nvPicPr>
          <p:cNvPr id="3" name="Picture 2" descr="image002"/>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5124"/>
            <a:ext cx="10515600" cy="562003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22" y="172528"/>
            <a:ext cx="11947586" cy="6571237"/>
          </a:xfrm>
        </p:spPr>
        <p:txBody>
          <a:bodyPr>
            <a:normAutofit fontScale="90000"/>
          </a:bodyPr>
          <a:lstStyle/>
          <a:p>
            <a:pPr rtl="1"/>
            <a:r>
              <a:rPr lang="ar-SA" b="1" dirty="0" smtClean="0"/>
              <a:t>1</a:t>
            </a:r>
            <a:r>
              <a:rPr lang="en-US" b="1" dirty="0" smtClean="0"/>
              <a:t>1</a:t>
            </a:r>
            <a:r>
              <a:rPr lang="en-US" sz="4000" b="1" dirty="0" smtClean="0">
                <a:latin typeface="Times New Roman" panose="02020603050405020304" pitchFamily="18" charset="0"/>
                <a:cs typeface="Times New Roman" panose="02020603050405020304" pitchFamily="18" charset="0"/>
              </a:rPr>
              <a:t>-The</a:t>
            </a:r>
            <a:r>
              <a:rPr lang="en-US" sz="4000"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intima</a:t>
            </a:r>
            <a:r>
              <a:rPr lang="en-US" sz="4000" dirty="0">
                <a:latin typeface="Times New Roman" panose="02020603050405020304" pitchFamily="18" charset="0"/>
                <a:cs typeface="Times New Roman" panose="02020603050405020304" pitchFamily="18" charset="0"/>
              </a:rPr>
              <a:t> is the </a:t>
            </a:r>
            <a:r>
              <a:rPr lang="en-US" sz="4000" dirty="0">
                <a:solidFill>
                  <a:srgbClr val="FF0000"/>
                </a:solidFill>
                <a:latin typeface="Times New Roman" panose="02020603050405020304" pitchFamily="18" charset="0"/>
                <a:cs typeface="Times New Roman" panose="02020603050405020304" pitchFamily="18" charset="0"/>
              </a:rPr>
              <a:t>thinnest layer</a:t>
            </a:r>
            <a:r>
              <a:rPr lang="en-US" sz="4000" dirty="0">
                <a:latin typeface="Times New Roman" panose="02020603050405020304" pitchFamily="18" charset="0"/>
                <a:cs typeface="Times New Roman" panose="02020603050405020304" pitchFamily="18" charset="0"/>
              </a:rPr>
              <a:t>.  It is composed of a single layer of endothelial cells and a small amount of sub endothelial connective tissue. The intima is separated from the media by a </a:t>
            </a:r>
            <a:r>
              <a:rPr lang="en-US" sz="4000" dirty="0">
                <a:solidFill>
                  <a:srgbClr val="FF0000"/>
                </a:solidFill>
                <a:latin typeface="Times New Roman" panose="02020603050405020304" pitchFamily="18" charset="0"/>
                <a:cs typeface="Times New Roman" panose="02020603050405020304" pitchFamily="18" charset="0"/>
              </a:rPr>
              <a:t>dense elastic membrane called the </a:t>
            </a:r>
            <a:r>
              <a:rPr lang="en-US" sz="4000" i="1" dirty="0">
                <a:solidFill>
                  <a:srgbClr val="FF0000"/>
                </a:solidFill>
                <a:latin typeface="Times New Roman" panose="02020603050405020304" pitchFamily="18" charset="0"/>
                <a:cs typeface="Times New Roman" panose="02020603050405020304" pitchFamily="18" charset="0"/>
              </a:rPr>
              <a:t>internal elastic lamina</a:t>
            </a:r>
            <a:r>
              <a:rPr lang="en-US" sz="4000" dirty="0">
                <a:solidFill>
                  <a:srgbClr val="FF0000"/>
                </a:solidFill>
                <a:latin typeface="Times New Roman" panose="02020603050405020304" pitchFamily="18" charset="0"/>
                <a:cs typeface="Times New Roman" panose="02020603050405020304" pitchFamily="18" charset="0"/>
              </a:rPr>
              <a:t>.</a:t>
            </a: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2-The</a:t>
            </a:r>
            <a:r>
              <a:rPr lang="en-US" sz="4000" dirty="0">
                <a:latin typeface="Times New Roman" panose="02020603050405020304" pitchFamily="18" charset="0"/>
                <a:cs typeface="Times New Roman" panose="02020603050405020304" pitchFamily="18" charset="0"/>
              </a:rPr>
              <a:t> </a:t>
            </a:r>
            <a:r>
              <a:rPr lang="en-US" sz="4000" b="1" dirty="0">
                <a:latin typeface="Times New Roman" panose="02020603050405020304" pitchFamily="18" charset="0"/>
                <a:cs typeface="Times New Roman" panose="02020603050405020304" pitchFamily="18" charset="0"/>
              </a:rPr>
              <a:t>media</a:t>
            </a:r>
            <a:r>
              <a:rPr lang="en-US" sz="4000" dirty="0">
                <a:latin typeface="Times New Roman" panose="02020603050405020304" pitchFamily="18" charset="0"/>
                <a:cs typeface="Times New Roman" panose="02020603050405020304" pitchFamily="18" charset="0"/>
              </a:rPr>
              <a:t> is the </a:t>
            </a:r>
            <a:r>
              <a:rPr lang="en-US" sz="4000" dirty="0">
                <a:solidFill>
                  <a:srgbClr val="FF0000"/>
                </a:solidFill>
                <a:latin typeface="Times New Roman" panose="02020603050405020304" pitchFamily="18" charset="0"/>
                <a:cs typeface="Times New Roman" panose="02020603050405020304" pitchFamily="18" charset="0"/>
              </a:rPr>
              <a:t>thickest layer </a:t>
            </a:r>
            <a:r>
              <a:rPr lang="en-US" sz="4000" dirty="0">
                <a:latin typeface="Times New Roman" panose="02020603050405020304" pitchFamily="18" charset="0"/>
                <a:cs typeface="Times New Roman" panose="02020603050405020304" pitchFamily="18" charset="0"/>
              </a:rPr>
              <a:t>and provides structural support, </a:t>
            </a:r>
            <a:r>
              <a:rPr lang="en-US" sz="4000" dirty="0" err="1">
                <a:solidFill>
                  <a:srgbClr val="FF0000"/>
                </a:solidFill>
                <a:latin typeface="Times New Roman" panose="02020603050405020304" pitchFamily="18" charset="0"/>
                <a:cs typeface="Times New Roman" panose="02020603050405020304" pitchFamily="18" charset="0"/>
              </a:rPr>
              <a:t>vasoreactivity</a:t>
            </a:r>
            <a:r>
              <a:rPr lang="en-US" sz="4000" dirty="0">
                <a:solidFill>
                  <a:srgbClr val="FF0000"/>
                </a:solidFill>
                <a:latin typeface="Times New Roman" panose="02020603050405020304" pitchFamily="18" charset="0"/>
                <a:cs typeface="Times New Roman" panose="02020603050405020304" pitchFamily="18" charset="0"/>
              </a:rPr>
              <a:t> and elasticity</a:t>
            </a:r>
            <a:r>
              <a:rPr lang="en-US" sz="4000" dirty="0">
                <a:latin typeface="Times New Roman" panose="02020603050405020304" pitchFamily="18" charset="0"/>
                <a:cs typeface="Times New Roman" panose="02020603050405020304" pitchFamily="18" charset="0"/>
              </a:rPr>
              <a:t>.  It is composed of </a:t>
            </a:r>
            <a:r>
              <a:rPr lang="en-US" sz="4000" dirty="0">
                <a:solidFill>
                  <a:srgbClr val="FF0000"/>
                </a:solidFill>
                <a:latin typeface="Times New Roman" panose="02020603050405020304" pitchFamily="18" charset="0"/>
                <a:cs typeface="Times New Roman" panose="02020603050405020304" pitchFamily="18" charset="0"/>
              </a:rPr>
              <a:t>smooth muscle cells, elastic fibers and connective tissue</a:t>
            </a:r>
            <a:r>
              <a:rPr lang="en-US" sz="4000" dirty="0">
                <a:latin typeface="Times New Roman" panose="02020603050405020304" pitchFamily="18" charset="0"/>
                <a:cs typeface="Times New Roman" panose="02020603050405020304" pitchFamily="18" charset="0"/>
              </a:rPr>
              <a:t>, </a:t>
            </a:r>
            <a:r>
              <a:rPr lang="en-US" sz="4000" dirty="0">
                <a:solidFill>
                  <a:schemeClr val="accent1">
                    <a:lumMod val="50000"/>
                  </a:schemeClr>
                </a:solidFill>
                <a:latin typeface="Times New Roman" panose="02020603050405020304" pitchFamily="18" charset="0"/>
                <a:cs typeface="Times New Roman" panose="02020603050405020304" pitchFamily="18" charset="0"/>
              </a:rPr>
              <a:t>which vary in amount depending on the type of vessel</a:t>
            </a:r>
            <a:r>
              <a:rPr lang="en-US" sz="4000" dirty="0">
                <a:latin typeface="Times New Roman" panose="02020603050405020304" pitchFamily="18" charset="0"/>
                <a:cs typeface="Times New Roman" panose="02020603050405020304" pitchFamily="18" charset="0"/>
              </a:rPr>
              <a:t>. Smooth muscle cells contract (</a:t>
            </a:r>
            <a:r>
              <a:rPr lang="en-US" sz="4000" dirty="0">
                <a:solidFill>
                  <a:srgbClr val="FF0000"/>
                </a:solidFill>
                <a:latin typeface="Times New Roman" panose="02020603050405020304" pitchFamily="18" charset="0"/>
                <a:cs typeface="Times New Roman" panose="02020603050405020304" pitchFamily="18" charset="0"/>
              </a:rPr>
              <a:t>vasoconstriction</a:t>
            </a:r>
            <a:r>
              <a:rPr lang="en-US" sz="4000" dirty="0">
                <a:latin typeface="Times New Roman" panose="02020603050405020304" pitchFamily="18" charset="0"/>
                <a:cs typeface="Times New Roman" panose="02020603050405020304" pitchFamily="18" charset="0"/>
              </a:rPr>
              <a:t>) or relax (</a:t>
            </a:r>
            <a:r>
              <a:rPr lang="en-US" sz="4000" dirty="0">
                <a:solidFill>
                  <a:srgbClr val="FF0000"/>
                </a:solidFill>
                <a:latin typeface="Times New Roman" panose="02020603050405020304" pitchFamily="18" charset="0"/>
                <a:cs typeface="Times New Roman" panose="02020603050405020304" pitchFamily="18" charset="0"/>
              </a:rPr>
              <a:t>vasodilatation</a:t>
            </a:r>
            <a:r>
              <a:rPr lang="en-US" sz="4000" dirty="0">
                <a:latin typeface="Times New Roman" panose="02020603050405020304" pitchFamily="18" charset="0"/>
                <a:cs typeface="Times New Roman" panose="02020603050405020304" pitchFamily="18" charset="0"/>
              </a:rPr>
              <a:t>), which is controlled by </a:t>
            </a:r>
            <a:r>
              <a:rPr lang="en-US" sz="4000" dirty="0">
                <a:solidFill>
                  <a:srgbClr val="FF0000"/>
                </a:solidFill>
                <a:latin typeface="Times New Roman" panose="02020603050405020304" pitchFamily="18" charset="0"/>
                <a:cs typeface="Times New Roman" panose="02020603050405020304" pitchFamily="18" charset="0"/>
              </a:rPr>
              <a:t>autonomic nerves</a:t>
            </a:r>
            <a:r>
              <a:rPr lang="en-US" sz="4000" dirty="0">
                <a:latin typeface="Times New Roman" panose="02020603050405020304" pitchFamily="18" charset="0"/>
                <a:cs typeface="Times New Roman" panose="02020603050405020304" pitchFamily="18" charset="0"/>
              </a:rPr>
              <a:t> </a:t>
            </a:r>
            <a:r>
              <a:rPr lang="en-US" sz="4000" dirty="0" smtClean="0">
                <a:latin typeface="Times New Roman" panose="02020603050405020304" pitchFamily="18" charset="0"/>
                <a:cs typeface="Times New Roman" panose="02020603050405020304" pitchFamily="18" charset="0"/>
              </a:rPr>
              <a:t>(</a:t>
            </a:r>
            <a:r>
              <a:rPr lang="en-US" sz="4000" dirty="0" err="1" smtClean="0">
                <a:solidFill>
                  <a:srgbClr val="FF0000"/>
                </a:solidFill>
                <a:latin typeface="Times New Roman" panose="02020603050405020304" pitchFamily="18" charset="0"/>
                <a:cs typeface="Times New Roman" panose="02020603050405020304" pitchFamily="18" charset="0"/>
              </a:rPr>
              <a:t>nervivasorum</a:t>
            </a:r>
            <a:r>
              <a:rPr lang="en-US" sz="4000" dirty="0">
                <a:latin typeface="Times New Roman" panose="02020603050405020304" pitchFamily="18" charset="0"/>
                <a:cs typeface="Times New Roman" panose="02020603050405020304" pitchFamily="18" charset="0"/>
              </a:rPr>
              <a:t>) and </a:t>
            </a:r>
            <a:r>
              <a:rPr lang="en-US" sz="4000" dirty="0">
                <a:solidFill>
                  <a:srgbClr val="FF0000"/>
                </a:solidFill>
                <a:latin typeface="Times New Roman" panose="02020603050405020304" pitchFamily="18" charset="0"/>
                <a:cs typeface="Times New Roman" panose="02020603050405020304" pitchFamily="18" charset="0"/>
              </a:rPr>
              <a:t>local metabolic </a:t>
            </a:r>
            <a:r>
              <a:rPr lang="en-US" sz="4000" dirty="0" smtClean="0">
                <a:solidFill>
                  <a:srgbClr val="FF0000"/>
                </a:solidFill>
                <a:latin typeface="Times New Roman" panose="02020603050405020304" pitchFamily="18" charset="0"/>
                <a:cs typeface="Times New Roman" panose="02020603050405020304" pitchFamily="18" charset="0"/>
              </a:rPr>
              <a:t>factors.</a:t>
            </a:r>
            <a:endParaRPr lang="ar-IQ" sz="4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6171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3384"/>
          </a:xfrm>
        </p:spPr>
        <p:txBody>
          <a:bodyPr/>
          <a:lstStyle/>
          <a:p>
            <a:r>
              <a:rPr lang="en-US" b="1" dirty="0">
                <a:latin typeface="Times New Roman" panose="02020603050405020304" pitchFamily="18" charset="0"/>
                <a:cs typeface="Times New Roman" panose="02020603050405020304" pitchFamily="18" charset="0"/>
              </a:rPr>
              <a:t>3-The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adventitia</a:t>
            </a:r>
            <a:r>
              <a:rPr lang="en-US" dirty="0">
                <a:latin typeface="Times New Roman" panose="02020603050405020304" pitchFamily="18" charset="0"/>
                <a:cs typeface="Times New Roman" panose="02020603050405020304" pitchFamily="18" charset="0"/>
              </a:rPr>
              <a:t> is composed of </a:t>
            </a:r>
            <a:r>
              <a:rPr lang="en-US" dirty="0">
                <a:solidFill>
                  <a:srgbClr val="FF0000"/>
                </a:solidFill>
                <a:latin typeface="Times New Roman" panose="02020603050405020304" pitchFamily="18" charset="0"/>
                <a:cs typeface="Times New Roman" panose="02020603050405020304" pitchFamily="18" charset="0"/>
              </a:rPr>
              <a:t>connective tissue, nutrient vessels</a:t>
            </a:r>
            <a:r>
              <a:rPr lang="en-US" dirty="0">
                <a:latin typeface="Times New Roman" panose="02020603050405020304" pitchFamily="18" charset="0"/>
                <a:cs typeface="Times New Roman" panose="02020603050405020304" pitchFamily="18" charset="0"/>
              </a:rPr>
              <a:t> (</a:t>
            </a:r>
            <a:r>
              <a:rPr lang="en-US" i="1" dirty="0">
                <a:solidFill>
                  <a:srgbClr val="FF0000"/>
                </a:solidFill>
                <a:latin typeface="Times New Roman" panose="02020603050405020304" pitchFamily="18" charset="0"/>
                <a:cs typeface="Times New Roman" panose="02020603050405020304" pitchFamily="18" charset="0"/>
              </a:rPr>
              <a:t>vasa </a:t>
            </a:r>
            <a:r>
              <a:rPr lang="en-US" i="1" dirty="0" err="1">
                <a:solidFill>
                  <a:srgbClr val="FF0000"/>
                </a:solidFill>
                <a:latin typeface="Times New Roman" panose="02020603050405020304" pitchFamily="18" charset="0"/>
                <a:cs typeface="Times New Roman" panose="02020603050405020304" pitchFamily="18" charset="0"/>
              </a:rPr>
              <a:t>vasorum</a:t>
            </a:r>
            <a:r>
              <a:rPr lang="en-US" dirty="0">
                <a:latin typeface="Times New Roman" panose="02020603050405020304" pitchFamily="18" charset="0"/>
                <a:cs typeface="Times New Roman" panose="02020603050405020304" pitchFamily="18" charset="0"/>
              </a:rPr>
              <a:t>) and </a:t>
            </a:r>
            <a:r>
              <a:rPr lang="en-US" dirty="0">
                <a:solidFill>
                  <a:srgbClr val="FF0000"/>
                </a:solidFill>
                <a:latin typeface="Times New Roman" panose="02020603050405020304" pitchFamily="18" charset="0"/>
                <a:cs typeface="Times New Roman" panose="02020603050405020304" pitchFamily="18" charset="0"/>
              </a:rPr>
              <a:t>autonomic nerves </a:t>
            </a:r>
            <a:r>
              <a:rPr lang="en-US" dirty="0">
                <a:latin typeface="Times New Roman" panose="02020603050405020304" pitchFamily="18" charset="0"/>
                <a:cs typeface="Times New Roman" panose="02020603050405020304" pitchFamily="18" charset="0"/>
              </a:rPr>
              <a:t>(</a:t>
            </a:r>
            <a:r>
              <a:rPr lang="en-US" dirty="0" err="1">
                <a:solidFill>
                  <a:srgbClr val="FF0000"/>
                </a:solidFill>
                <a:latin typeface="Times New Roman" panose="02020603050405020304" pitchFamily="18" charset="0"/>
                <a:cs typeface="Times New Roman" panose="02020603050405020304" pitchFamily="18" charset="0"/>
              </a:rPr>
              <a:t>nervivasorum</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intima and inner part of the media are nourished by </a:t>
            </a:r>
            <a:r>
              <a:rPr lang="en-US" dirty="0">
                <a:solidFill>
                  <a:srgbClr val="FF0000"/>
                </a:solidFill>
                <a:latin typeface="Times New Roman" panose="02020603050405020304" pitchFamily="18" charset="0"/>
                <a:cs typeface="Times New Roman" panose="02020603050405020304" pitchFamily="18" charset="0"/>
              </a:rPr>
              <a:t>diffusion </a:t>
            </a:r>
            <a:r>
              <a:rPr lang="en-US" dirty="0">
                <a:latin typeface="Times New Roman" panose="02020603050405020304" pitchFamily="18" charset="0"/>
                <a:cs typeface="Times New Roman" panose="02020603050405020304" pitchFamily="18" charset="0"/>
              </a:rPr>
              <a:t>of oxygen and nutrients from blood in the lumen, and the adventitia and outer part of the media are nourished by </a:t>
            </a:r>
            <a:r>
              <a:rPr lang="en-US" dirty="0">
                <a:solidFill>
                  <a:srgbClr val="FF0000"/>
                </a:solidFill>
                <a:latin typeface="Times New Roman" panose="02020603050405020304" pitchFamily="18" charset="0"/>
                <a:cs typeface="Times New Roman" panose="02020603050405020304" pitchFamily="18" charset="0"/>
              </a:rPr>
              <a:t>vasa </a:t>
            </a:r>
            <a:r>
              <a:rPr lang="en-US" dirty="0" err="1">
                <a:solidFill>
                  <a:srgbClr val="FF0000"/>
                </a:solidFill>
                <a:latin typeface="Times New Roman" panose="02020603050405020304" pitchFamily="18" charset="0"/>
                <a:cs typeface="Times New Roman" panose="02020603050405020304" pitchFamily="18" charset="0"/>
              </a:rPr>
              <a:t>vasorum</a:t>
            </a:r>
            <a:r>
              <a:rPr lang="en-US" dirty="0"/>
              <a:t>.</a:t>
            </a:r>
            <a:br>
              <a:rPr lang="en-US" dirty="0"/>
            </a:br>
            <a:endParaRPr lang="ar-IQ" dirty="0"/>
          </a:p>
        </p:txBody>
      </p:sp>
    </p:spTree>
    <p:extLst>
      <p:ext uri="{BB962C8B-B14F-4D97-AF65-F5344CB8AC3E}">
        <p14:creationId xmlns:p14="http://schemas.microsoft.com/office/powerpoint/2010/main" val="4074386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115</Words>
  <Application>Microsoft Office PowerPoint</Application>
  <PresentationFormat>Custom</PresentationFormat>
  <Paragraphs>12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Histology      Circulatory System  Part -1-      </vt:lpstr>
      <vt:lpstr>Circulatory System                    The circulatory system is an organ system that permits blood and lymph circulation to transport nutrients (such as amino acids and electrolytes), oxygen, carbon dioxide, hormones, blood cells, etc. to and from cells in the body to nourish it and help to fight diseases, stabilize body temperature and pH, and to maintain homeostasis. The vascular system is a continuous network of tubes or vessels that distributes blood throughout the body and returns it the heart. </vt:lpstr>
      <vt:lpstr>The circulatory system consist of two systems:- 1-Blood vascular system or cardiovascular system. 2-Lymphatic vascular system. A. The cardiovascular system The blood vascular system is composed of the following: 1.Arteries       2. Arterioles 3.Veins        4.Capillaries        5.Heart   6.Venules </vt:lpstr>
      <vt:lpstr> B. The lymph vascular system 1. Blind ended lymphatic capillaries that collect lymph fluid from tissues. 2. larger lymphatic vessels that connect with one and other and finally empty collected lymph into large veins in the neck where the lymphatic and cardiovascular systems merge. </vt:lpstr>
      <vt:lpstr>General Structure of Blood Vessels Blood vessels of various sizes and should be aware that the histological appearances of vessels of different sizes (arterioles, arteries) and different types (arteries ,veins) are different from each other. These differences are the result of quantitative variations of  a common structural pattern that can be seen in all blood vessels with the exception of capillaries, i.e... </vt:lpstr>
      <vt:lpstr>the division of the walls of the blood vessels into three layers or tunics . These are arranged into three concentric layers: intima, media and adventitia. The intima is the inner layer abutting the vessel lumen. The adventitia is the outer layer abutting the perivascular soft tissue.  The media is sandwiched between the intima and adventitia</vt:lpstr>
      <vt:lpstr>PowerPoint Presentation</vt:lpstr>
      <vt:lpstr>11-The intima is the thinnest layer.  It is composed of a single layer of endothelial cells and a small amount of sub endothelial connective tissue. The intima is separated from the media by a dense elastic membrane called the internal elastic lamina. 2-The media is the thickest layer and provides structural support, vasoreactivity and elasticity.  It is composed of smooth muscle cells, elastic fibers and connective tissue, which vary in amount depending on the type of vessel. Smooth muscle cells contract (vasoconstriction) or relax (vasodilatation), which is controlled by autonomic nerves (nervivasorum) and local metabolic factors.</vt:lpstr>
      <vt:lpstr>3-The adventitia is composed of connective tissue, nutrient vessels (vasa vasorum) and autonomic nerves (nervivasorum). The intima and inner part of the media are nourished by diffusion of oxygen and nutrients from blood in the lumen, and the adventitia and outer part of the media are nourished by vasa vasorum. </vt:lpstr>
      <vt:lpstr>PowerPoint Presentation</vt:lpstr>
      <vt:lpstr>Arteries The walls of arteries are thicker than that of veins to withstand pulsatile flow and higher blood pressures.  As arteries become smaller, wall thickness gradually decreases but the ratio of wall thickness to lumen diameter increases . Arteries are divided into three types according to size and function. The constituents of the media of these vessels differ in their relative amounts accordingly. </vt:lpstr>
      <vt:lpstr>1-Large elastic arteries (aorta, large aortic branchesand pulmonary arteries) the media is abundant in elastic fibers that allow it to expand with systole and recoil during diastole, thereby propelling blood forward. 2-Medium-sized muscular arteries (other aortic branches, coronary and renal arteries) the media is abundant in smooth muscle cells that vasoconstriction or vasodilation, thereby controlling lumen diameter and regional blood flow. 3-Small arteries and arterioles (in the substance of organs and tissues) the media is abundant in smooth muscle cells that vasoconstriction or vasodilation.  In vessels of this size, smooth muscle contraction causes dramatic changes in lumen diameter, thereby controlling systemic blood pressure as well as regional blood flow. </vt:lpstr>
      <vt:lpstr>Veins     The walls of veins are thinner than the walls of arteries, while their diameter is larger. In contrast to arteries, the layering in the wall of veins is not very distinct. The tunica intima is very thin. Only the largest veins contain an appreciable amount of sub endothelial connective tissue. Internal and external elastic laminae are absent or very thin. The tunica media appears thinner than the tunica adventitia, and the two layers tend to blend into each other. </vt:lpstr>
      <vt:lpstr>The appearance of the wall of veins also depends on their location. The walls of veins in the lower parts of the body are typically thicker than those of the upper parts of the body, and the walls of veins which are embedded in tissues that may provide some structural support are thinner than the walls of unsupported veins. </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Lord</dc:creator>
  <cp:lastModifiedBy>Dr.mayssaa</cp:lastModifiedBy>
  <cp:revision>42</cp:revision>
  <dcterms:created xsi:type="dcterms:W3CDTF">2018-11-06T18:51:33Z</dcterms:created>
  <dcterms:modified xsi:type="dcterms:W3CDTF">2020-05-31T12:44:34Z</dcterms:modified>
</cp:coreProperties>
</file>