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5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6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39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2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08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96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1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02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5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1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6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C328-1B9F-415C-80DC-DC27B455B9E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9C53-ED63-4979-A574-BAE5691B0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800" b="1" dirty="0" err="1" smtClean="0"/>
              <a:t>Preformulation</a:t>
            </a:r>
            <a:endParaRPr lang="en-GB" sz="4800" b="1" dirty="0" smtClean="0"/>
          </a:p>
          <a:p>
            <a:pPr algn="just"/>
            <a:endParaRPr lang="en-GB" sz="4800" b="1" dirty="0" smtClean="0"/>
          </a:p>
          <a:p>
            <a:pPr algn="just"/>
            <a:r>
              <a:rPr lang="en-GB" sz="2400" b="1" dirty="0" smtClean="0"/>
              <a:t>Preliminary Evaluation and </a:t>
            </a:r>
            <a:r>
              <a:rPr lang="en-GB" sz="2400" b="1" dirty="0"/>
              <a:t>Molecular </a:t>
            </a:r>
            <a:r>
              <a:rPr lang="en-GB" sz="2400" b="1" dirty="0" smtClean="0"/>
              <a:t>Optimization when </a:t>
            </a:r>
            <a:r>
              <a:rPr lang="en-GB" sz="2400" b="1" dirty="0"/>
              <a:t>the first quality sample of the new </a:t>
            </a:r>
            <a:r>
              <a:rPr lang="en-GB" sz="2400" b="1" dirty="0" smtClean="0"/>
              <a:t>drug becomes </a:t>
            </a:r>
            <a:r>
              <a:rPr lang="en-GB" sz="2400" b="1" dirty="0"/>
              <a:t>available, </a:t>
            </a:r>
            <a:r>
              <a:rPr lang="en-GB" sz="2400" b="1" dirty="0" smtClean="0"/>
              <a:t>probing experiments should be </a:t>
            </a:r>
            <a:r>
              <a:rPr lang="en-GB" sz="2400" b="1" dirty="0"/>
              <a:t>conducted to determine the magnitude </a:t>
            </a:r>
            <a:r>
              <a:rPr lang="en-GB" sz="2400" b="1" dirty="0" smtClean="0"/>
              <a:t>of each </a:t>
            </a:r>
            <a:r>
              <a:rPr lang="en-GB" sz="2400" b="1" dirty="0"/>
              <a:t>suspected problem area. If a deficiency </a:t>
            </a:r>
            <a:r>
              <a:rPr lang="en-GB" sz="2400" b="1" dirty="0" smtClean="0"/>
              <a:t>is detected</a:t>
            </a:r>
            <a:r>
              <a:rPr lang="en-GB" sz="2400" b="1" dirty="0"/>
              <a:t>, then the project team should decide </a:t>
            </a:r>
            <a:r>
              <a:rPr lang="en-GB" sz="2400" b="1" dirty="0" smtClean="0"/>
              <a:t>on the </a:t>
            </a:r>
            <a:r>
              <a:rPr lang="en-GB" sz="2400" b="1" dirty="0"/>
              <a:t>molecular modification(s) that would </a:t>
            </a:r>
            <a:r>
              <a:rPr lang="en-GB" sz="2400" b="1" dirty="0" smtClean="0"/>
              <a:t>most </a:t>
            </a:r>
            <a:r>
              <a:rPr lang="en-GB" sz="2400" b="1" dirty="0" smtClean="0"/>
              <a:t>likely </a:t>
            </a:r>
            <a:r>
              <a:rPr lang="en-GB" sz="2400" b="1" dirty="0"/>
              <a:t>improve the drug's properties. </a:t>
            </a:r>
            <a:r>
              <a:rPr lang="en-GB" sz="2400" b="1" dirty="0" smtClean="0"/>
              <a:t>Salts, </a:t>
            </a:r>
            <a:r>
              <a:rPr lang="en-GB" sz="2400" b="1" dirty="0" err="1" smtClean="0"/>
              <a:t>prodrugs</a:t>
            </a:r>
            <a:r>
              <a:rPr lang="en-GB" sz="2400" b="1" dirty="0"/>
              <a:t>, solvat.es, polymorphs, or </a:t>
            </a:r>
            <a:r>
              <a:rPr lang="en-GB" sz="2400" b="1" dirty="0" smtClean="0"/>
              <a:t>even new analogues may </a:t>
            </a:r>
            <a:r>
              <a:rPr lang="en-GB" sz="2400" b="1" dirty="0"/>
              <a:t>emerge from this modification </a:t>
            </a:r>
            <a:r>
              <a:rPr lang="en-GB" sz="2400" b="1" dirty="0" smtClean="0"/>
              <a:t>effort</a:t>
            </a:r>
            <a:r>
              <a:rPr lang="en-GB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197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992888" cy="586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58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Identification of possible hydrate compounds is</a:t>
            </a:r>
            <a:r>
              <a:rPr lang="en-GB" b="1" i="1" dirty="0"/>
              <a:t> </a:t>
            </a:r>
            <a:r>
              <a:rPr lang="en-GB" b="1" dirty="0"/>
              <a:t>important since their aqueous </a:t>
            </a:r>
            <a:r>
              <a:rPr lang="en-GB" b="1" dirty="0" err="1"/>
              <a:t>solubilities</a:t>
            </a:r>
            <a:r>
              <a:rPr lang="en-GB" b="1" dirty="0"/>
              <a:t> can be significantly less than their anhydrous forms . Conversion of an anhydrous compound to a hydrate within the dosage form may reduce the dissolution rate and extent of drug absorption</a:t>
            </a:r>
            <a:r>
              <a:rPr lang="en-GB" b="1" dirty="0" smtClean="0"/>
              <a:t>. </a:t>
            </a:r>
            <a:r>
              <a:rPr lang="en-GB" b="1" dirty="0"/>
              <a:t>An example of the in vivo importance of </a:t>
            </a:r>
            <a:r>
              <a:rPr lang="en-GB" b="1" dirty="0" smtClean="0"/>
              <a:t>solvate forms </a:t>
            </a:r>
            <a:r>
              <a:rPr lang="en-GB" b="1" dirty="0"/>
              <a:t>is shown in Figure 8-9, where </a:t>
            </a:r>
            <a:r>
              <a:rPr lang="en-GB" b="1" dirty="0" smtClean="0"/>
              <a:t>the anhydrous </a:t>
            </a:r>
            <a:r>
              <a:rPr lang="en-GB" b="1" dirty="0"/>
              <a:t>and </a:t>
            </a:r>
            <a:r>
              <a:rPr lang="en-GB" b="1" dirty="0" err="1"/>
              <a:t>trihydrate</a:t>
            </a:r>
            <a:r>
              <a:rPr lang="en-GB" b="1" dirty="0"/>
              <a:t> forms of </a:t>
            </a:r>
            <a:r>
              <a:rPr lang="en-GB" b="1" dirty="0" smtClean="0"/>
              <a:t>ampicillin were </a:t>
            </a:r>
            <a:r>
              <a:rPr lang="en-GB" b="1" dirty="0"/>
              <a:t>administered orally as a suspension </a:t>
            </a:r>
            <a:r>
              <a:rPr lang="en-GB" b="1" dirty="0" smtClean="0"/>
              <a:t>to human </a:t>
            </a:r>
            <a:r>
              <a:rPr lang="en-GB" b="1" dirty="0"/>
              <a:t>subjects. </a:t>
            </a:r>
            <a:r>
              <a:rPr lang="en-GB" b="1" dirty="0" smtClean="0"/>
              <a:t> </a:t>
            </a:r>
            <a:r>
              <a:rPr lang="en-GB" b="1" dirty="0"/>
              <a:t>The more soluble </a:t>
            </a:r>
            <a:r>
              <a:rPr lang="en-GB" b="1" dirty="0" smtClean="0"/>
              <a:t>anhydrous form </a:t>
            </a:r>
            <a:r>
              <a:rPr lang="en-GB" b="1" dirty="0"/>
              <a:t>(1 0 mg/ml) produced higher and </a:t>
            </a:r>
            <a:r>
              <a:rPr lang="en-GB" b="1" dirty="0" smtClean="0"/>
              <a:t>earlier peaks </a:t>
            </a:r>
            <a:r>
              <a:rPr lang="en-GB" b="1" dirty="0"/>
              <a:t>in the blood serum levels than the less </a:t>
            </a:r>
            <a:r>
              <a:rPr lang="en-GB" b="1" dirty="0" smtClean="0"/>
              <a:t>soluble </a:t>
            </a:r>
            <a:r>
              <a:rPr lang="en-GB" b="1" dirty="0" err="1" smtClean="0"/>
              <a:t>trihydrate</a:t>
            </a:r>
            <a:r>
              <a:rPr lang="en-GB" b="1" dirty="0" smtClean="0"/>
              <a:t> form.</a:t>
            </a:r>
            <a:endParaRPr lang="en-GB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6951"/>
            <a:ext cx="7577854" cy="375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65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5846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Polymorphism is the </a:t>
            </a:r>
            <a:r>
              <a:rPr lang="en-GB" b="1" dirty="0" smtClean="0"/>
              <a:t>ability </a:t>
            </a:r>
            <a:r>
              <a:rPr lang="en-GB" b="1" dirty="0"/>
              <a:t>of a </a:t>
            </a:r>
            <a:r>
              <a:rPr lang="en-GB" b="1" dirty="0" smtClean="0"/>
              <a:t>compound </a:t>
            </a:r>
            <a:r>
              <a:rPr lang="en-GB" b="1" dirty="0"/>
              <a:t>(</a:t>
            </a:r>
            <a:r>
              <a:rPr lang="en-GB" b="1" dirty="0" smtClean="0"/>
              <a:t>or element </a:t>
            </a:r>
            <a:r>
              <a:rPr lang="en-GB" b="1" dirty="0"/>
              <a:t>o </a:t>
            </a:r>
            <a:r>
              <a:rPr lang="en-GB" b="1" dirty="0" smtClean="0"/>
              <a:t>crystalize </a:t>
            </a:r>
            <a:r>
              <a:rPr lang="en-GB" b="1" dirty="0"/>
              <a:t>as </a:t>
            </a:r>
            <a:r>
              <a:rPr lang="en-GB" b="1" dirty="0" smtClean="0"/>
              <a:t>more </a:t>
            </a:r>
            <a:r>
              <a:rPr lang="en-GB" b="1" dirty="0"/>
              <a:t>than one </a:t>
            </a:r>
            <a:r>
              <a:rPr lang="en-GB" b="1" dirty="0" smtClean="0"/>
              <a:t>distinct crystalline </a:t>
            </a:r>
            <a:r>
              <a:rPr lang="en-GB" b="1" dirty="0"/>
              <a:t>species with different internal lattices.</a:t>
            </a:r>
          </a:p>
          <a:p>
            <a:pPr algn="just"/>
            <a:r>
              <a:rPr lang="en-GB" b="1" dirty="0"/>
              <a:t>Chemical stability and solubility </a:t>
            </a:r>
            <a:r>
              <a:rPr lang="en-GB" b="1" dirty="0" smtClean="0"/>
              <a:t>changes due to </a:t>
            </a:r>
            <a:r>
              <a:rPr lang="en-GB" b="1" dirty="0"/>
              <a:t>polymorphism can have an impact on a</a:t>
            </a:r>
          </a:p>
          <a:p>
            <a:pPr algn="just"/>
            <a:r>
              <a:rPr lang="en-GB" b="1" dirty="0"/>
              <a:t>drug's bioavailability and its development program.</a:t>
            </a:r>
          </a:p>
          <a:p>
            <a:pPr algn="just"/>
            <a:r>
              <a:rPr lang="en-GB" b="1" dirty="0"/>
              <a:t>Chloramphenicol </a:t>
            </a:r>
            <a:r>
              <a:rPr lang="en-GB" b="1" dirty="0" err="1"/>
              <a:t>palmitate</a:t>
            </a:r>
            <a:r>
              <a:rPr lang="en-GB" b="1" dirty="0"/>
              <a:t> exists in </a:t>
            </a:r>
            <a:r>
              <a:rPr lang="en-GB" b="1" dirty="0" smtClean="0"/>
              <a:t>three </a:t>
            </a:r>
            <a:r>
              <a:rPr lang="en-GB" b="1" dirty="0" smtClean="0"/>
              <a:t>crystalline </a:t>
            </a:r>
            <a:r>
              <a:rPr lang="en-GB" b="1" dirty="0"/>
              <a:t>polymorphic forms (A, B, and C) and</a:t>
            </a:r>
          </a:p>
          <a:p>
            <a:pPr algn="just"/>
            <a:r>
              <a:rPr lang="en-GB" b="1" dirty="0"/>
              <a:t>an amorphous form. </a:t>
            </a:r>
            <a:r>
              <a:rPr lang="en-GB" b="1" dirty="0" smtClean="0"/>
              <a:t> </a:t>
            </a:r>
            <a:r>
              <a:rPr lang="en-GB" b="1" dirty="0" err="1"/>
              <a:t>Aguiar</a:t>
            </a:r>
            <a:r>
              <a:rPr lang="en-GB" b="1" dirty="0"/>
              <a:t> and </a:t>
            </a:r>
            <a:r>
              <a:rPr lang="en-GB" b="1" dirty="0" smtClean="0"/>
              <a:t>co-workers investigated </a:t>
            </a:r>
            <a:r>
              <a:rPr lang="en-GB" b="1" dirty="0"/>
              <a:t>the relative absorption of </a:t>
            </a:r>
            <a:r>
              <a:rPr lang="en-GB" b="1" dirty="0" smtClean="0"/>
              <a:t>polymorphic forms </a:t>
            </a:r>
            <a:r>
              <a:rPr lang="en-GB" b="1" dirty="0"/>
              <a:t>A and B from oral suspensions </a:t>
            </a:r>
            <a:r>
              <a:rPr lang="en-GB" b="1" dirty="0" smtClean="0"/>
              <a:t>administered to </a:t>
            </a:r>
            <a:r>
              <a:rPr lang="en-GB" b="1" dirty="0"/>
              <a:t>human </a:t>
            </a:r>
            <a:r>
              <a:rPr lang="en-GB" b="1" dirty="0" smtClean="0"/>
              <a:t>subjects. </a:t>
            </a:r>
            <a:r>
              <a:rPr lang="en-GB" b="1" dirty="0"/>
              <a:t>As </a:t>
            </a:r>
            <a:r>
              <a:rPr lang="en-GB" b="1" dirty="0" smtClean="0"/>
              <a:t>summarized in </a:t>
            </a:r>
            <a:r>
              <a:rPr lang="en-GB" b="1" dirty="0"/>
              <a:t>Figure 8-10, "peak" serum levels </a:t>
            </a:r>
            <a:r>
              <a:rPr lang="en-GB" b="1" dirty="0" smtClean="0"/>
              <a:t>increased substantially </a:t>
            </a:r>
            <a:r>
              <a:rPr lang="en-GB" b="1" dirty="0"/>
              <a:t>as a function of the percentage </a:t>
            </a:r>
            <a:r>
              <a:rPr lang="en-GB" b="1" dirty="0" smtClean="0"/>
              <a:t>of form </a:t>
            </a:r>
            <a:r>
              <a:rPr lang="en-GB" b="1" dirty="0"/>
              <a:t>B polymorph, the more soluble </a:t>
            </a:r>
            <a:r>
              <a:rPr lang="en-GB" b="1" dirty="0" smtClean="0"/>
              <a:t>polymorph </a:t>
            </a:r>
            <a:r>
              <a:rPr lang="en-GB" b="1" dirty="0"/>
              <a:t>the internal structure of the </a:t>
            </a:r>
            <a:r>
              <a:rPr lang="en-GB" b="1" dirty="0" smtClean="0"/>
              <a:t>solid. </a:t>
            </a:r>
            <a:r>
              <a:rPr lang="en-GB" b="1" dirty="0"/>
              <a:t>Many physicochemical </a:t>
            </a:r>
            <a:r>
              <a:rPr lang="en-GB" b="1" dirty="0" smtClean="0"/>
              <a:t>properties vary </a:t>
            </a:r>
            <a:r>
              <a:rPr lang="en-GB" b="1" dirty="0"/>
              <a:t>with</a:t>
            </a:r>
            <a:r>
              <a:rPr lang="en-GB" b="1" dirty="0" smtClean="0"/>
              <a:t>  the internal structure, melting </a:t>
            </a:r>
            <a:r>
              <a:rPr lang="en-GB" b="1" dirty="0"/>
              <a:t>point, </a:t>
            </a:r>
            <a:r>
              <a:rPr lang="en-GB" b="1" dirty="0" smtClean="0"/>
              <a:t>density, </a:t>
            </a:r>
            <a:r>
              <a:rPr lang="en-GB" b="1" dirty="0"/>
              <a:t>hardness, </a:t>
            </a:r>
            <a:r>
              <a:rPr lang="en-GB" b="1" dirty="0" smtClean="0"/>
              <a:t>crystal shape</a:t>
            </a:r>
            <a:r>
              <a:rPr lang="en-GB" b="1" dirty="0"/>
              <a:t>. optical properties. and </a:t>
            </a:r>
            <a:r>
              <a:rPr lang="en-GB" b="1" dirty="0" err="1"/>
              <a:t>vapor</a:t>
            </a:r>
            <a:r>
              <a:rPr lang="en-GB" b="1" dirty="0"/>
              <a:t> pressure. </a:t>
            </a:r>
          </a:p>
          <a:p>
            <a:pPr algn="just"/>
            <a:r>
              <a:rPr lang="en-GB" b="1" dirty="0" smtClean="0"/>
              <a:t> </a:t>
            </a:r>
            <a:r>
              <a:rPr lang="en-GB" b="1" dirty="0" smtClean="0"/>
              <a:t>Characterization </a:t>
            </a:r>
            <a:r>
              <a:rPr lang="en-GB" b="1" dirty="0"/>
              <a:t>of polymorphic and </a:t>
            </a:r>
            <a:r>
              <a:rPr lang="en-GB" b="1" dirty="0" smtClean="0"/>
              <a:t>solvated forms </a:t>
            </a:r>
            <a:r>
              <a:rPr lang="en-GB" b="1" dirty="0"/>
              <a:t>involves quantitative analysis of these </a:t>
            </a:r>
            <a:r>
              <a:rPr lang="en-GB" b="1" dirty="0" smtClean="0"/>
              <a:t>differing physicochemical </a:t>
            </a:r>
            <a:r>
              <a:rPr lang="en-GB" b="1" dirty="0"/>
              <a:t>properties.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789040"/>
            <a:ext cx="4375848" cy="306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535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882047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/>
              <a:t>Microscopy</a:t>
            </a:r>
          </a:p>
          <a:p>
            <a:pPr algn="just"/>
            <a:r>
              <a:rPr lang="en-GB" b="1" dirty="0" smtClean="0"/>
              <a:t> </a:t>
            </a:r>
            <a:r>
              <a:rPr lang="en-GB" b="1" dirty="0"/>
              <a:t>All substances that are </a:t>
            </a:r>
            <a:r>
              <a:rPr lang="en-GB" b="1" dirty="0" smtClean="0"/>
              <a:t>transparent when </a:t>
            </a:r>
            <a:r>
              <a:rPr lang="en-GB" b="1" dirty="0"/>
              <a:t>examined under a microscope </a:t>
            </a:r>
            <a:r>
              <a:rPr lang="en-GB" b="1" dirty="0" smtClean="0"/>
              <a:t>that has </a:t>
            </a:r>
            <a:r>
              <a:rPr lang="en-GB" b="1" dirty="0"/>
              <a:t>crossed </a:t>
            </a:r>
            <a:r>
              <a:rPr lang="en-GB" b="1" dirty="0" smtClean="0"/>
              <a:t>polarizing filters </a:t>
            </a:r>
            <a:r>
              <a:rPr lang="en-GB" b="1" dirty="0"/>
              <a:t>are either </a:t>
            </a:r>
            <a:r>
              <a:rPr lang="en-GB" b="1" dirty="0" smtClean="0"/>
              <a:t>isotropic or </a:t>
            </a:r>
            <a:r>
              <a:rPr lang="en-GB" b="1" dirty="0"/>
              <a:t>anisotropic. </a:t>
            </a:r>
            <a:r>
              <a:rPr lang="en-GB" b="1" dirty="0" smtClean="0"/>
              <a:t>Amorphous </a:t>
            </a:r>
            <a:r>
              <a:rPr lang="en-GB" b="1" dirty="0"/>
              <a:t>substances, such </a:t>
            </a:r>
            <a:r>
              <a:rPr lang="en-GB" b="1" dirty="0" smtClean="0"/>
              <a:t>as </a:t>
            </a:r>
            <a:r>
              <a:rPr lang="en-GB" b="1" dirty="0" err="1" smtClean="0"/>
              <a:t>supercooled</a:t>
            </a:r>
            <a:r>
              <a:rPr lang="en-GB" b="1" dirty="0" smtClean="0"/>
              <a:t> </a:t>
            </a:r>
            <a:r>
              <a:rPr lang="en-GB" b="1" dirty="0"/>
              <a:t>glasses and </a:t>
            </a:r>
            <a:r>
              <a:rPr lang="en-GB" b="1" dirty="0" err="1"/>
              <a:t>noncrystalline</a:t>
            </a:r>
            <a:r>
              <a:rPr lang="en-GB" b="1" dirty="0"/>
              <a:t> solid </a:t>
            </a:r>
            <a:r>
              <a:rPr lang="en-GB" b="1" dirty="0" smtClean="0"/>
              <a:t>organic compounds</a:t>
            </a:r>
            <a:r>
              <a:rPr lang="en-GB" b="1" dirty="0"/>
              <a:t>, or substances with cubic</a:t>
            </a:r>
          </a:p>
          <a:p>
            <a:pPr algn="just"/>
            <a:r>
              <a:rPr lang="en-GB" b="1" dirty="0" smtClean="0"/>
              <a:t>crystal </a:t>
            </a:r>
            <a:r>
              <a:rPr lang="en-GB" b="1" dirty="0"/>
              <a:t>lattices, such as sodium chloride, are </a:t>
            </a:r>
            <a:r>
              <a:rPr lang="en-GB" b="1" dirty="0" smtClean="0"/>
              <a:t>isotropic materials</a:t>
            </a:r>
            <a:r>
              <a:rPr lang="en-GB" b="1" dirty="0"/>
              <a:t>, which have a single </a:t>
            </a:r>
            <a:r>
              <a:rPr lang="en-GB" b="1" dirty="0" smtClean="0"/>
              <a:t>refractive index</a:t>
            </a:r>
            <a:r>
              <a:rPr lang="en-GB" b="1" dirty="0"/>
              <a:t>. With crossed polarizing filters, these </a:t>
            </a:r>
            <a:r>
              <a:rPr lang="en-GB" b="1" dirty="0" smtClean="0"/>
              <a:t>isotropic substances </a:t>
            </a:r>
            <a:r>
              <a:rPr lang="en-GB" b="1" dirty="0"/>
              <a:t>do not transmit light, and </a:t>
            </a:r>
            <a:r>
              <a:rPr lang="en-GB" b="1" dirty="0" smtClean="0"/>
              <a:t>they appear </a:t>
            </a:r>
            <a:r>
              <a:rPr lang="en-GB" b="1" dirty="0"/>
              <a:t>black </a:t>
            </a:r>
            <a:r>
              <a:rPr lang="en-GB" b="1" dirty="0" smtClean="0"/>
              <a:t>materials </a:t>
            </a:r>
            <a:r>
              <a:rPr lang="en-GB" b="1" dirty="0"/>
              <a:t>with more than one </a:t>
            </a:r>
            <a:r>
              <a:rPr lang="en-GB" b="1" dirty="0" smtClean="0"/>
              <a:t>refractive index </a:t>
            </a:r>
            <a:r>
              <a:rPr lang="en-GB" b="1" dirty="0"/>
              <a:t>are anisotropic and appear </a:t>
            </a:r>
            <a:r>
              <a:rPr lang="en-GB" b="1" dirty="0" smtClean="0"/>
              <a:t>bright with </a:t>
            </a:r>
            <a:r>
              <a:rPr lang="en-GB" b="1" dirty="0"/>
              <a:t>brilliant </a:t>
            </a:r>
            <a:r>
              <a:rPr lang="en-GB" b="1" dirty="0" err="1"/>
              <a:t>colors</a:t>
            </a:r>
            <a:r>
              <a:rPr lang="en-GB" b="1" dirty="0"/>
              <a:t> (birefringence) against </a:t>
            </a:r>
            <a:r>
              <a:rPr lang="en-GB" b="1" dirty="0" smtClean="0"/>
              <a:t>the black </a:t>
            </a:r>
            <a:r>
              <a:rPr lang="en-GB" b="1" dirty="0"/>
              <a:t>polarized background. The </a:t>
            </a:r>
            <a:r>
              <a:rPr lang="en-GB" b="1" dirty="0" smtClean="0"/>
              <a:t>interference </a:t>
            </a:r>
            <a:r>
              <a:rPr lang="en-GB" b="1" dirty="0" err="1" smtClean="0"/>
              <a:t>colors</a:t>
            </a:r>
            <a:r>
              <a:rPr lang="en-GB" b="1" dirty="0" smtClean="0"/>
              <a:t> </a:t>
            </a:r>
            <a:r>
              <a:rPr lang="en-GB" b="1" dirty="0"/>
              <a:t>depend upon the crystal thickness and </a:t>
            </a:r>
            <a:r>
              <a:rPr lang="en-GB" b="1" dirty="0" smtClean="0"/>
              <a:t>the differences </a:t>
            </a:r>
            <a:r>
              <a:rPr lang="en-GB" b="1" dirty="0"/>
              <a:t>in refractive indices</a:t>
            </a:r>
            <a:r>
              <a:rPr lang="en-GB" b="1" dirty="0" smtClean="0"/>
              <a:t>.</a:t>
            </a:r>
          </a:p>
          <a:p>
            <a:pPr algn="just"/>
            <a:r>
              <a:rPr lang="en-GB" b="1" dirty="0" smtClean="0"/>
              <a:t> </a:t>
            </a:r>
            <a:r>
              <a:rPr lang="en-GB" b="1" dirty="0" smtClean="0"/>
              <a:t>Anisotropic substances </a:t>
            </a:r>
            <a:r>
              <a:rPr lang="en-GB" b="1" dirty="0"/>
              <a:t>are either uniaxial, having two </a:t>
            </a:r>
            <a:r>
              <a:rPr lang="en-GB" b="1" dirty="0" smtClean="0"/>
              <a:t>refractive indices</a:t>
            </a:r>
            <a:r>
              <a:rPr lang="en-GB" b="1" dirty="0"/>
              <a:t>, or biaxial, having three </a:t>
            </a:r>
            <a:r>
              <a:rPr lang="en-GB" b="1" dirty="0" smtClean="0"/>
              <a:t>principal refractive </a:t>
            </a:r>
            <a:r>
              <a:rPr lang="en-GB" b="1" dirty="0"/>
              <a:t>indices.</a:t>
            </a:r>
          </a:p>
        </p:txBody>
      </p:sp>
    </p:spTree>
    <p:extLst>
      <p:ext uri="{BB962C8B-B14F-4D97-AF65-F5344CB8AC3E}">
        <p14:creationId xmlns:p14="http://schemas.microsoft.com/office/powerpoint/2010/main" val="260629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964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The polarizing microscope fitted with a </a:t>
            </a:r>
            <a:r>
              <a:rPr lang="en-GB" b="1" dirty="0" smtClean="0"/>
              <a:t>hot stage </a:t>
            </a:r>
            <a:r>
              <a:rPr lang="en-GB" b="1" dirty="0"/>
              <a:t>is a useful instrument for investigating</a:t>
            </a:r>
          </a:p>
          <a:p>
            <a:pPr algn="just"/>
            <a:r>
              <a:rPr lang="en-GB" b="1" dirty="0"/>
              <a:t>polymorphism, melting points, transition </a:t>
            </a:r>
            <a:r>
              <a:rPr lang="en-GB" b="1" dirty="0" smtClean="0"/>
              <a:t>temperatures, and </a:t>
            </a:r>
            <a:r>
              <a:rPr lang="en-GB" b="1" dirty="0"/>
              <a:t>rates of transition at controlled</a:t>
            </a:r>
          </a:p>
          <a:p>
            <a:pPr algn="just"/>
            <a:r>
              <a:rPr lang="en-GB" b="1" dirty="0"/>
              <a:t>heating rates. In addition, the hot-stage </a:t>
            </a:r>
            <a:r>
              <a:rPr lang="en-GB" b="1" dirty="0" smtClean="0"/>
              <a:t>microscope facilitates </a:t>
            </a:r>
            <a:r>
              <a:rPr lang="en-GB" b="1" dirty="0"/>
              <a:t>differentiation of DSC </a:t>
            </a:r>
            <a:r>
              <a:rPr lang="en-GB" b="1" dirty="0" smtClean="0"/>
              <a:t>endotherms </a:t>
            </a:r>
            <a:r>
              <a:rPr lang="en-GB" b="1" dirty="0" smtClean="0"/>
              <a:t>for </a:t>
            </a:r>
            <a:r>
              <a:rPr lang="en-GB" b="1" dirty="0" smtClean="0"/>
              <a:t>polymorphic transitions </a:t>
            </a:r>
            <a:r>
              <a:rPr lang="en-GB" b="1" dirty="0"/>
              <a:t>from </a:t>
            </a:r>
            <a:r>
              <a:rPr lang="en-GB" b="1" dirty="0" err="1"/>
              <a:t>desolvation</a:t>
            </a:r>
            <a:r>
              <a:rPr lang="en-GB" b="1" dirty="0"/>
              <a:t> </a:t>
            </a:r>
            <a:r>
              <a:rPr lang="en-GB" b="1" dirty="0" smtClean="0"/>
              <a:t>processes </a:t>
            </a:r>
            <a:r>
              <a:rPr lang="en-GB" b="1" dirty="0" smtClean="0"/>
              <a:t>A </a:t>
            </a:r>
            <a:r>
              <a:rPr lang="en-GB" b="1" dirty="0"/>
              <a:t>problem often encountered </a:t>
            </a:r>
            <a:r>
              <a:rPr lang="en-GB" b="1" dirty="0" smtClean="0"/>
              <a:t>during thermal </a:t>
            </a:r>
            <a:r>
              <a:rPr lang="en-GB" b="1" dirty="0"/>
              <a:t>microscopy is that organic </a:t>
            </a:r>
            <a:r>
              <a:rPr lang="en-GB" b="1" dirty="0" smtClean="0"/>
              <a:t>molecules can </a:t>
            </a:r>
            <a:r>
              <a:rPr lang="en-GB" b="1" dirty="0"/>
              <a:t>degrade during the melting process, </a:t>
            </a:r>
            <a:r>
              <a:rPr lang="en-GB" b="1" dirty="0" smtClean="0"/>
              <a:t>and recrystallization </a:t>
            </a:r>
            <a:r>
              <a:rPr lang="en-GB" b="1" dirty="0"/>
              <a:t>of the melt may not occur, </a:t>
            </a:r>
            <a:r>
              <a:rPr lang="en-GB" b="1" dirty="0" smtClean="0"/>
              <a:t>because of </a:t>
            </a:r>
            <a:r>
              <a:rPr lang="en-GB" b="1" dirty="0"/>
              <a:t>the presence of contaminant </a:t>
            </a:r>
            <a:r>
              <a:rPr lang="en-GB" b="1" dirty="0" smtClean="0"/>
              <a:t>degradation products</a:t>
            </a:r>
            <a:r>
              <a:rPr lang="en-GB" b="1" dirty="0"/>
              <a:t>.</a:t>
            </a:r>
          </a:p>
        </p:txBody>
      </p:sp>
      <p:pic>
        <p:nvPicPr>
          <p:cNvPr id="3" name="Picture 2" descr="Hot-stage Optical Microscopy as an Analytical Tool to Understa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7416824" cy="280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959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577" y="117693"/>
            <a:ext cx="896448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/>
              <a:t>Thermal </a:t>
            </a:r>
            <a:r>
              <a:rPr lang="en-GB" sz="2000" b="1" dirty="0"/>
              <a:t>Analysis</a:t>
            </a:r>
            <a:r>
              <a:rPr lang="en-GB" sz="2000" b="1" dirty="0" smtClean="0"/>
              <a:t>.</a:t>
            </a:r>
          </a:p>
          <a:p>
            <a:pPr algn="just"/>
            <a:r>
              <a:rPr lang="en-GB" b="1" dirty="0" smtClean="0"/>
              <a:t> </a:t>
            </a:r>
            <a:r>
              <a:rPr lang="en-GB" b="1" dirty="0"/>
              <a:t>Differential </a:t>
            </a:r>
            <a:r>
              <a:rPr lang="en-GB" b="1" dirty="0" smtClean="0"/>
              <a:t>scanning </a:t>
            </a:r>
            <a:r>
              <a:rPr lang="en-GB" b="1" dirty="0" err="1" smtClean="0"/>
              <a:t>calorimetry</a:t>
            </a:r>
            <a:r>
              <a:rPr lang="en-GB" b="1" dirty="0" smtClean="0"/>
              <a:t> </a:t>
            </a:r>
            <a:r>
              <a:rPr lang="en-GB" b="1" dirty="0"/>
              <a:t>(DSC) and differential thermal </a:t>
            </a:r>
            <a:r>
              <a:rPr lang="en-GB" b="1" dirty="0" smtClean="0"/>
              <a:t>analysis</a:t>
            </a:r>
            <a:r>
              <a:rPr lang="en-GB" b="1" dirty="0"/>
              <a:t> </a:t>
            </a:r>
            <a:r>
              <a:rPr lang="en-GB" b="1" dirty="0" smtClean="0"/>
              <a:t>(DTA</a:t>
            </a:r>
            <a:r>
              <a:rPr lang="en-GB" b="1" dirty="0"/>
              <a:t>) measure the heat loss or gain </a:t>
            </a:r>
            <a:r>
              <a:rPr lang="en-GB" b="1" dirty="0" smtClean="0"/>
              <a:t>resulting from </a:t>
            </a:r>
            <a:r>
              <a:rPr lang="en-GB" b="1" dirty="0"/>
              <a:t>physical or chemical changes within </a:t>
            </a:r>
            <a:r>
              <a:rPr lang="en-GB" b="1" i="1" dirty="0" smtClean="0"/>
              <a:t>a </a:t>
            </a:r>
            <a:r>
              <a:rPr lang="en-GB" b="1" dirty="0" smtClean="0"/>
              <a:t>sample </a:t>
            </a:r>
            <a:r>
              <a:rPr lang="en-GB" b="1" dirty="0"/>
              <a:t>as a function of temperature. </a:t>
            </a:r>
            <a:r>
              <a:rPr lang="en-GB" b="1" dirty="0" smtClean="0"/>
              <a:t>Examples of </a:t>
            </a:r>
            <a:r>
              <a:rPr lang="en-GB" b="1" dirty="0"/>
              <a:t>endothermic (heat-absorbing) processes </a:t>
            </a:r>
            <a:r>
              <a:rPr lang="en-GB" b="1" dirty="0" smtClean="0"/>
              <a:t>are fusion</a:t>
            </a:r>
            <a:r>
              <a:rPr lang="en-GB" b="1" dirty="0"/>
              <a:t>, boiling, sublimation, vaporization. </a:t>
            </a:r>
            <a:r>
              <a:rPr lang="en-GB" b="1" dirty="0" err="1" smtClean="0"/>
              <a:t>desolvation</a:t>
            </a:r>
            <a:r>
              <a:rPr lang="en-GB" b="1" dirty="0" smtClean="0"/>
              <a:t>, solid-solid </a:t>
            </a:r>
            <a:r>
              <a:rPr lang="en-GB" b="1" dirty="0"/>
              <a:t>transitions and chemical degradation</a:t>
            </a:r>
            <a:r>
              <a:rPr lang="en-GB" b="1" dirty="0" smtClean="0"/>
              <a:t>. crystallization </a:t>
            </a:r>
            <a:r>
              <a:rPr lang="en-GB" b="1" dirty="0"/>
              <a:t>and degradation </a:t>
            </a:r>
            <a:r>
              <a:rPr lang="en-GB" b="1" dirty="0" smtClean="0"/>
              <a:t>are usually </a:t>
            </a:r>
            <a:r>
              <a:rPr lang="en-GB" b="1" dirty="0"/>
              <a:t>exothermic processes. </a:t>
            </a:r>
            <a:endParaRPr lang="en-GB" b="1" dirty="0" smtClean="0"/>
          </a:p>
          <a:p>
            <a:pPr algn="just"/>
            <a:r>
              <a:rPr lang="en-GB" b="1" dirty="0" smtClean="0"/>
              <a:t>Quantitative</a:t>
            </a:r>
            <a:r>
              <a:rPr lang="en-GB" b="1" dirty="0"/>
              <a:t> </a:t>
            </a:r>
            <a:r>
              <a:rPr lang="en-GB" b="1" dirty="0" smtClean="0"/>
              <a:t>measurements </a:t>
            </a:r>
            <a:r>
              <a:rPr lang="en-GB" b="1" dirty="0"/>
              <a:t>of these processes have </a:t>
            </a:r>
            <a:r>
              <a:rPr lang="en-GB" b="1" dirty="0" smtClean="0"/>
              <a:t>many applications </a:t>
            </a:r>
            <a:r>
              <a:rPr lang="en-GB" b="1" dirty="0"/>
              <a:t>in </a:t>
            </a:r>
            <a:r>
              <a:rPr lang="en-GB" b="1" dirty="0" err="1"/>
              <a:t>preformulation</a:t>
            </a:r>
            <a:r>
              <a:rPr lang="en-GB" b="1" dirty="0"/>
              <a:t> studies </a:t>
            </a:r>
            <a:r>
              <a:rPr lang="en-GB" b="1" dirty="0" smtClean="0"/>
              <a:t>including purity</a:t>
            </a:r>
            <a:r>
              <a:rPr lang="en-GB" b="1" dirty="0" smtClean="0"/>
              <a:t>, </a:t>
            </a:r>
            <a:r>
              <a:rPr lang="en-GB" b="1" dirty="0"/>
              <a:t>polymorphism</a:t>
            </a:r>
            <a:r>
              <a:rPr lang="en-GB" b="1" dirty="0" smtClean="0"/>
              <a:t>, </a:t>
            </a:r>
            <a:r>
              <a:rPr lang="en-GB" b="1" dirty="0"/>
              <a:t>solvation, </a:t>
            </a:r>
            <a:r>
              <a:rPr lang="en-GB" b="1" dirty="0" smtClean="0"/>
              <a:t>degradation, and </a:t>
            </a:r>
            <a:r>
              <a:rPr lang="en-GB" b="1" dirty="0"/>
              <a:t>excipient compatibility. </a:t>
            </a:r>
          </a:p>
          <a:p>
            <a:pPr algn="just"/>
            <a:r>
              <a:rPr lang="en-GB" b="1" dirty="0"/>
              <a:t>For characterizing crystal </a:t>
            </a:r>
            <a:r>
              <a:rPr lang="en-GB" b="1" dirty="0" smtClean="0"/>
              <a:t>forms,</a:t>
            </a:r>
            <a:r>
              <a:rPr lang="en-GB" b="1" i="1" dirty="0" smtClean="0"/>
              <a:t> </a:t>
            </a:r>
            <a:r>
              <a:rPr lang="en-GB" b="1" dirty="0"/>
              <a:t>the heat </a:t>
            </a:r>
            <a:r>
              <a:rPr lang="en-GB" b="1" i="1" dirty="0" smtClean="0"/>
              <a:t>of </a:t>
            </a:r>
            <a:r>
              <a:rPr lang="en-GB" b="1" dirty="0" smtClean="0"/>
              <a:t>fusion</a:t>
            </a:r>
            <a:r>
              <a:rPr lang="en-GB" b="1" dirty="0"/>
              <a:t>, </a:t>
            </a:r>
            <a:r>
              <a:rPr lang="el-GR" b="1" dirty="0" smtClean="0"/>
              <a:t>Δ</a:t>
            </a:r>
            <a:r>
              <a:rPr lang="en-GB" b="1" dirty="0" err="1" smtClean="0"/>
              <a:t>Hf</a:t>
            </a:r>
            <a:r>
              <a:rPr lang="en-GB" b="1" dirty="0" smtClean="0"/>
              <a:t>, </a:t>
            </a:r>
            <a:r>
              <a:rPr lang="en-GB" b="1" dirty="0"/>
              <a:t>can be obtained </a:t>
            </a:r>
            <a:r>
              <a:rPr lang="en-GB" b="1" dirty="0" smtClean="0"/>
              <a:t>from the </a:t>
            </a:r>
            <a:r>
              <a:rPr lang="en-GB" b="1" dirty="0" smtClean="0"/>
              <a:t>area-under-</a:t>
            </a:r>
            <a:r>
              <a:rPr lang="en-GB" b="1" dirty="0"/>
              <a:t> </a:t>
            </a:r>
            <a:r>
              <a:rPr lang="en-GB" b="1" dirty="0" smtClean="0"/>
              <a:t>the </a:t>
            </a:r>
            <a:r>
              <a:rPr lang="en-GB" b="1" dirty="0" smtClean="0"/>
              <a:t>DSC-curve </a:t>
            </a:r>
            <a:r>
              <a:rPr lang="en-GB" b="1" dirty="0"/>
              <a:t>for the </a:t>
            </a:r>
            <a:r>
              <a:rPr lang="en-GB" b="1" dirty="0" smtClean="0"/>
              <a:t>'melting </a:t>
            </a:r>
            <a:r>
              <a:rPr lang="en-GB" b="1" dirty="0" smtClean="0"/>
              <a:t>endotherm. Similarly</a:t>
            </a:r>
            <a:r>
              <a:rPr lang="en-GB" b="1" dirty="0"/>
              <a:t>, the </a:t>
            </a:r>
            <a:r>
              <a:rPr lang="en-GB" b="1" dirty="0" smtClean="0"/>
              <a:t>heat of </a:t>
            </a:r>
            <a:r>
              <a:rPr lang="en-GB" b="1" dirty="0"/>
              <a:t>transition </a:t>
            </a:r>
            <a:r>
              <a:rPr lang="en-GB" b="1" dirty="0" smtClean="0"/>
              <a:t>from one polymorph </a:t>
            </a:r>
            <a:r>
              <a:rPr lang="en-GB" b="1" dirty="0"/>
              <a:t>to another may be calculated </a:t>
            </a:r>
            <a:r>
              <a:rPr lang="en-GB" b="1" dirty="0" smtClean="0"/>
              <a:t>as shown </a:t>
            </a:r>
            <a:r>
              <a:rPr lang="en-GB" b="1" dirty="0"/>
              <a:t>by Guillory for several </a:t>
            </a:r>
            <a:r>
              <a:rPr lang="en-GB" b="1" dirty="0" err="1" smtClean="0"/>
              <a:t>sulfonamides</a:t>
            </a:r>
            <a:r>
              <a:rPr lang="en-GB" b="1" dirty="0" smtClean="0"/>
              <a:t>. </a:t>
            </a:r>
            <a:endParaRPr lang="en-GB" b="1" dirty="0" smtClean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  <a:p>
            <a:pPr algn="just"/>
            <a:r>
              <a:rPr lang="en-GB" b="1" dirty="0" smtClean="0"/>
              <a:t>A </a:t>
            </a:r>
            <a:r>
              <a:rPr lang="en-GB" b="1" dirty="0" smtClean="0"/>
              <a:t>sharp </a:t>
            </a:r>
            <a:r>
              <a:rPr lang="en-GB" b="1" dirty="0"/>
              <a:t>symmetric </a:t>
            </a:r>
            <a:r>
              <a:rPr lang="en-GB" b="1" dirty="0" smtClean="0"/>
              <a:t>melting </a:t>
            </a:r>
            <a:r>
              <a:rPr lang="en-GB" b="1" dirty="0"/>
              <a:t>endotherm can </a:t>
            </a:r>
            <a:r>
              <a:rPr lang="en-GB" b="1" dirty="0" smtClean="0"/>
              <a:t>indicate relative </a:t>
            </a:r>
            <a:r>
              <a:rPr lang="en-GB" b="1" dirty="0"/>
              <a:t>purity, whereas broad, </a:t>
            </a:r>
            <a:r>
              <a:rPr lang="en-GB" b="1" dirty="0" smtClean="0"/>
              <a:t>asymmetric curves </a:t>
            </a:r>
            <a:r>
              <a:rPr lang="en-GB" b="1" dirty="0"/>
              <a:t>suggest impurities or more than </a:t>
            </a:r>
            <a:r>
              <a:rPr lang="en-GB" b="1" dirty="0" smtClean="0"/>
              <a:t>one thermal </a:t>
            </a:r>
            <a:r>
              <a:rPr lang="en-GB" b="1" dirty="0"/>
              <a:t>process. Heating rate affects the </a:t>
            </a:r>
            <a:r>
              <a:rPr lang="en-GB" b="1" dirty="0" smtClean="0"/>
              <a:t>kinetics and </a:t>
            </a:r>
            <a:r>
              <a:rPr lang="en-GB" b="1" dirty="0"/>
              <a:t>hence the apparent temperature of </a:t>
            </a:r>
            <a:r>
              <a:rPr lang="en-GB" b="1" dirty="0" smtClean="0"/>
              <a:t>solid </a:t>
            </a:r>
            <a:r>
              <a:rPr lang="en-GB" b="1" dirty="0" err="1" smtClean="0"/>
              <a:t>solid</a:t>
            </a:r>
            <a:r>
              <a:rPr lang="en-GB" b="1" dirty="0" smtClean="0"/>
              <a:t> transitions.</a:t>
            </a:r>
          </a:p>
          <a:p>
            <a:pPr algn="just"/>
            <a:r>
              <a:rPr lang="en-GB" b="1" dirty="0"/>
              <a:t>A variable with DSC experiments is the </a:t>
            </a:r>
            <a:r>
              <a:rPr lang="en-GB" b="1" dirty="0" smtClean="0"/>
              <a:t>atmosphere in </a:t>
            </a:r>
            <a:r>
              <a:rPr lang="en-GB" b="1" dirty="0"/>
              <a:t>contact with the sample. Usually, a</a:t>
            </a:r>
          </a:p>
          <a:p>
            <a:pPr algn="just"/>
            <a:r>
              <a:rPr lang="en-GB" b="1" dirty="0"/>
              <a:t>continual nitrogen purge is maintained </a:t>
            </a:r>
            <a:r>
              <a:rPr lang="en-GB" b="1" dirty="0" smtClean="0"/>
              <a:t>within </a:t>
            </a:r>
            <a:r>
              <a:rPr lang="en-GB" b="1" dirty="0" smtClean="0"/>
              <a:t>the heating </a:t>
            </a:r>
            <a:r>
              <a:rPr lang="en-GB" b="1" dirty="0"/>
              <a:t>chamber; </a:t>
            </a:r>
            <a:r>
              <a:rPr lang="en-GB" b="1" dirty="0" smtClean="0"/>
              <a:t>however</a:t>
            </a:r>
            <a:r>
              <a:rPr lang="en-GB" b="1" dirty="0"/>
              <a:t>, the loss</a:t>
            </a:r>
            <a:r>
              <a:rPr lang="en-GB" b="1" i="1" dirty="0"/>
              <a:t> </a:t>
            </a:r>
            <a:r>
              <a:rPr lang="en-GB" b="1" dirty="0"/>
              <a:t>of a </a:t>
            </a:r>
            <a:r>
              <a:rPr lang="en-GB" b="1" dirty="0" smtClean="0"/>
              <a:t>volatile counter </a:t>
            </a:r>
            <a:r>
              <a:rPr lang="en-GB" b="1" dirty="0"/>
              <a:t>ion such as ethanolamine or </a:t>
            </a:r>
            <a:r>
              <a:rPr lang="en-GB" b="1" dirty="0" smtClean="0"/>
              <a:t>acetic acid </a:t>
            </a:r>
            <a:r>
              <a:rPr lang="en-GB" b="1" dirty="0"/>
              <a:t>during a polymorphic transition may </a:t>
            </a:r>
            <a:r>
              <a:rPr lang="en-GB" b="1" dirty="0" smtClean="0"/>
              <a:t>produce misleading </a:t>
            </a:r>
            <a:r>
              <a:rPr lang="en-GB" b="1" dirty="0"/>
              <a:t>data unless the transition </a:t>
            </a:r>
            <a:r>
              <a:rPr lang="en-GB" b="1" dirty="0" smtClean="0"/>
              <a:t>occurs within </a:t>
            </a:r>
            <a:r>
              <a:rPr lang="en-GB" b="1" dirty="0"/>
              <a:t>a closed system. In contrast, </a:t>
            </a:r>
            <a:r>
              <a:rPr lang="en-GB" b="1" dirty="0" err="1" smtClean="0"/>
              <a:t>desolvation</a:t>
            </a:r>
            <a:r>
              <a:rPr lang="en-GB" b="1" dirty="0" smtClean="0"/>
              <a:t> of </a:t>
            </a:r>
            <a:r>
              <a:rPr lang="en-GB" b="1" dirty="0"/>
              <a:t>a </a:t>
            </a:r>
            <a:r>
              <a:rPr lang="en-GB" b="1" dirty="0" err="1"/>
              <a:t>dihydrate</a:t>
            </a:r>
            <a:r>
              <a:rPr lang="en-GB" b="1" dirty="0"/>
              <a:t>-species, as shown in </a:t>
            </a:r>
            <a:r>
              <a:rPr lang="en-GB" b="1" dirty="0" smtClean="0"/>
              <a:t>Figure 8-11</a:t>
            </a:r>
            <a:r>
              <a:rPr lang="en-GB" b="1" dirty="0"/>
              <a:t>; releases water </a:t>
            </a:r>
            <a:r>
              <a:rPr lang="en-GB" b="1" dirty="0" err="1" smtClean="0"/>
              <a:t>vapor</a:t>
            </a:r>
            <a:r>
              <a:rPr lang="en-GB" b="1" dirty="0"/>
              <a:t>, which if </a:t>
            </a:r>
            <a:r>
              <a:rPr lang="en-GB" b="1" dirty="0" smtClean="0"/>
              <a:t>unvented can </a:t>
            </a:r>
            <a:r>
              <a:rPr lang="en-GB" b="1" dirty="0"/>
              <a:t>generate degradation prior to the </a:t>
            </a:r>
            <a:r>
              <a:rPr lang="en-GB" b="1" dirty="0" smtClean="0"/>
              <a:t>melting point </a:t>
            </a:r>
            <a:r>
              <a:rPr lang="en-GB" b="1" dirty="0"/>
              <a:t>of the anhydrous form. During initial </a:t>
            </a:r>
            <a:r>
              <a:rPr lang="en-GB" b="1" dirty="0" smtClean="0"/>
              <a:t>testing, a </a:t>
            </a:r>
            <a:r>
              <a:rPr lang="en-GB" b="1" dirty="0"/>
              <a:t>variety of atmospheres should be </a:t>
            </a:r>
            <a:r>
              <a:rPr lang="en-GB" b="1" dirty="0" smtClean="0"/>
              <a:t>tried until </a:t>
            </a:r>
            <a:r>
              <a:rPr lang="en-GB" b="1" dirty="0"/>
              <a:t>the observed thermal process </a:t>
            </a:r>
            <a:r>
              <a:rPr lang="en-GB" b="1" dirty="0" smtClean="0"/>
              <a:t>becomes fully </a:t>
            </a:r>
            <a:r>
              <a:rPr lang="en-GB" b="1" dirty="0"/>
              <a:t>understood</a:t>
            </a:r>
            <a:r>
              <a:rPr lang="en-GB" b="1" dirty="0" smtClean="0"/>
              <a:t>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69825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Differential Scanning Calorimeters – TA Instru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6" y="43718"/>
            <a:ext cx="4108071" cy="311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How to prepare a DSC sample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6728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9" descr="TA Instruments Q100 DSC | College of Science &amp;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5" y="4077072"/>
            <a:ext cx="2181225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38" y="3156372"/>
            <a:ext cx="381000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0" name="Picture 14" descr="DSC Measurement Sample Pan - Concavus Pan 3in1 Box : Quote, RFQ ..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00" y="3573016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288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/>
              <a:t>Thermogravimetric</a:t>
            </a:r>
            <a:r>
              <a:rPr lang="en-GB" b="1" dirty="0"/>
              <a:t> analysis (TGA) </a:t>
            </a:r>
            <a:r>
              <a:rPr lang="en-GB" b="1" dirty="0" smtClean="0"/>
              <a:t>measures changes </a:t>
            </a:r>
            <a:r>
              <a:rPr lang="en-GB" b="1" dirty="0"/>
              <a:t>in sample weight as a function of </a:t>
            </a:r>
            <a:r>
              <a:rPr lang="en-GB" b="1" dirty="0" smtClean="0"/>
              <a:t>time (isothermal</a:t>
            </a:r>
            <a:r>
              <a:rPr lang="en-GB" b="1" dirty="0"/>
              <a:t>) or temperature. </a:t>
            </a:r>
            <a:r>
              <a:rPr lang="en-GB" b="1" dirty="0" err="1"/>
              <a:t>Desolvation</a:t>
            </a:r>
            <a:r>
              <a:rPr lang="en-GB" b="1" dirty="0"/>
              <a:t> </a:t>
            </a:r>
            <a:r>
              <a:rPr lang="en-GB" b="1" dirty="0" smtClean="0"/>
              <a:t>and decomposition </a:t>
            </a:r>
            <a:r>
              <a:rPr lang="en-GB" b="1" dirty="0"/>
              <a:t>processes are </a:t>
            </a:r>
            <a:r>
              <a:rPr lang="en-GB" b="1" dirty="0" smtClean="0"/>
              <a:t>frequently monitored </a:t>
            </a:r>
            <a:r>
              <a:rPr lang="en-GB" b="1" dirty="0" smtClean="0"/>
              <a:t>by </a:t>
            </a:r>
            <a:r>
              <a:rPr lang="en-GB" b="1" dirty="0"/>
              <a:t>TGA. Comparing TGA and DSC </a:t>
            </a:r>
            <a:r>
              <a:rPr lang="en-GB" b="1" dirty="0" smtClean="0"/>
              <a:t>dat</a:t>
            </a:r>
            <a:r>
              <a:rPr lang="en-GB" b="1" dirty="0"/>
              <a:t>a</a:t>
            </a:r>
            <a:r>
              <a:rPr lang="en-GB" b="1" dirty="0" smtClean="0"/>
              <a:t> recorded </a:t>
            </a:r>
            <a:r>
              <a:rPr lang="en-GB" b="1" dirty="0"/>
              <a:t>under identical conditions can </a:t>
            </a:r>
            <a:r>
              <a:rPr lang="en-GB" b="1" dirty="0" smtClean="0"/>
              <a:t>greatly aid </a:t>
            </a:r>
            <a:r>
              <a:rPr lang="en-GB" b="1" dirty="0"/>
              <a:t>in the interpretation of thermal processes</a:t>
            </a:r>
            <a:r>
              <a:rPr lang="en-GB" b="1" dirty="0" smtClean="0"/>
              <a:t>.</a:t>
            </a:r>
          </a:p>
          <a:p>
            <a:pPr algn="just"/>
            <a:r>
              <a:rPr lang="en-GB" b="1" dirty="0" smtClean="0"/>
              <a:t> In Figure </a:t>
            </a:r>
            <a:r>
              <a:rPr lang="en-GB" b="1" dirty="0"/>
              <a:t>8-11, the </a:t>
            </a:r>
            <a:r>
              <a:rPr lang="en-GB" b="1" dirty="0" err="1"/>
              <a:t>dihydrate</a:t>
            </a:r>
            <a:r>
              <a:rPr lang="en-GB" b="1" dirty="0"/>
              <a:t> form of an </a:t>
            </a:r>
            <a:r>
              <a:rPr lang="en-GB" b="1" dirty="0" smtClean="0"/>
              <a:t>acetate salt </a:t>
            </a:r>
            <a:r>
              <a:rPr lang="en-GB" b="1" dirty="0"/>
              <a:t>loses two moles of water via an </a:t>
            </a:r>
            <a:r>
              <a:rPr lang="en-GB" b="1" dirty="0" smtClean="0"/>
              <a:t>endothermic transition </a:t>
            </a:r>
            <a:r>
              <a:rPr lang="en-GB" b="1" dirty="0"/>
              <a:t>between 70° and 90°C. The </a:t>
            </a:r>
            <a:r>
              <a:rPr lang="en-GB" b="1" dirty="0" smtClean="0"/>
              <a:t>second endotherm </a:t>
            </a:r>
            <a:r>
              <a:rPr lang="en-GB" b="1" dirty="0"/>
              <a:t>at </a:t>
            </a:r>
            <a:r>
              <a:rPr lang="en-GB" b="1" dirty="0" smtClean="0"/>
              <a:t>155°C corresponds </a:t>
            </a:r>
            <a:r>
              <a:rPr lang="en-GB" b="1" dirty="0"/>
              <a:t>to the </a:t>
            </a:r>
            <a:r>
              <a:rPr lang="en-GB" b="1" dirty="0" smtClean="0"/>
              <a:t>melting process</a:t>
            </a:r>
            <a:r>
              <a:rPr lang="en-GB" b="1" dirty="0"/>
              <a:t>, with the accompanying weight loss </a:t>
            </a:r>
            <a:r>
              <a:rPr lang="en-GB" b="1" dirty="0" smtClean="0"/>
              <a:t>due to </a:t>
            </a:r>
            <a:r>
              <a:rPr lang="en-GB" b="1" dirty="0"/>
              <a:t>vaporization of acetic acid as well as to </a:t>
            </a:r>
            <a:r>
              <a:rPr lang="en-GB" b="1" dirty="0" smtClean="0"/>
              <a:t>decomposition.</a:t>
            </a:r>
          </a:p>
          <a:p>
            <a:pPr algn="just"/>
            <a:r>
              <a:rPr lang="en-GB" b="1" dirty="0"/>
              <a:t>TGA and DSC analysis can also be used </a:t>
            </a:r>
            <a:r>
              <a:rPr lang="en-GB" b="1" dirty="0" smtClean="0"/>
              <a:t>to quantitate </a:t>
            </a:r>
            <a:r>
              <a:rPr lang="en-GB" b="1" dirty="0" smtClean="0"/>
              <a:t>the presence </a:t>
            </a:r>
            <a:r>
              <a:rPr lang="en-GB" b="1" dirty="0"/>
              <a:t>of a solvated species</a:t>
            </a:r>
          </a:p>
          <a:p>
            <a:pPr algn="just"/>
            <a:r>
              <a:rPr lang="en-GB" b="1" dirty="0" smtClean="0"/>
              <a:t>within </a:t>
            </a:r>
            <a:r>
              <a:rPr lang="en-GB" b="1" dirty="0"/>
              <a:t>a bulk drug sample. For the above </a:t>
            </a:r>
            <a:r>
              <a:rPr lang="en-GB" b="1" dirty="0" smtClean="0"/>
              <a:t>example, 10</a:t>
            </a:r>
            <a:r>
              <a:rPr lang="en-GB" b="1" dirty="0"/>
              <a:t>% of the </a:t>
            </a:r>
            <a:r>
              <a:rPr lang="en-GB" b="1" dirty="0" err="1"/>
              <a:t>dihydrate</a:t>
            </a:r>
            <a:r>
              <a:rPr lang="en-GB" b="1" dirty="0"/>
              <a:t> form was easily </a:t>
            </a:r>
            <a:r>
              <a:rPr lang="en-GB" b="1" dirty="0" smtClean="0"/>
              <a:t>detected by </a:t>
            </a:r>
            <a:r>
              <a:rPr lang="en-GB" b="1" dirty="0"/>
              <a:t>both </a:t>
            </a:r>
            <a:r>
              <a:rPr lang="en-GB" b="1" dirty="0" smtClean="0"/>
              <a:t>methods.</a:t>
            </a:r>
          </a:p>
          <a:p>
            <a:pPr algn="just"/>
            <a:r>
              <a:rPr lang="en-GB" b="1" dirty="0"/>
              <a:t>Degradation during </a:t>
            </a:r>
            <a:r>
              <a:rPr lang="en-GB" b="1" dirty="0" smtClean="0"/>
              <a:t>thermal analysis </a:t>
            </a:r>
            <a:r>
              <a:rPr lang="en-GB" b="1" dirty="0"/>
              <a:t>may provide misleading results, </a:t>
            </a:r>
            <a:r>
              <a:rPr lang="en-GB" b="1" dirty="0" smtClean="0"/>
              <a:t>but </a:t>
            </a:r>
            <a:r>
              <a:rPr lang="en-GB" b="1" dirty="0"/>
              <a:t>may be detected by high-performance </a:t>
            </a:r>
            <a:r>
              <a:rPr lang="en-GB" b="1" dirty="0" smtClean="0"/>
              <a:t>liquid chromatography </a:t>
            </a:r>
            <a:r>
              <a:rPr lang="en-GB" b="1" dirty="0"/>
              <a:t>(HPLC) analysis of </a:t>
            </a:r>
            <a:r>
              <a:rPr lang="en-GB" b="1" dirty="0" smtClean="0"/>
              <a:t>samples heated </a:t>
            </a:r>
            <a:r>
              <a:rPr lang="en-GB" b="1" dirty="0"/>
              <a:t>under representative conditions for </a:t>
            </a:r>
            <a:r>
              <a:rPr lang="en-GB" b="1" dirty="0" smtClean="0"/>
              <a:t>retention of </a:t>
            </a:r>
            <a:r>
              <a:rPr lang="en-GB" b="1" dirty="0"/>
              <a:t>drug or appearance of decay </a:t>
            </a:r>
            <a:r>
              <a:rPr lang="en-GB" b="1" dirty="0" smtClean="0"/>
              <a:t>produc</a:t>
            </a:r>
            <a:r>
              <a:rPr lang="en-GB" b="1" dirty="0" smtClean="0"/>
              <a:t>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96415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1013"/>
            <a:ext cx="8568952" cy="589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278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6672"/>
            <a:ext cx="6840759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63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Although each of these modification </a:t>
            </a:r>
            <a:r>
              <a:rPr lang="en-GB" b="1" dirty="0" smtClean="0"/>
              <a:t>approaches has </a:t>
            </a:r>
            <a:r>
              <a:rPr lang="en-GB" b="1" dirty="0"/>
              <a:t>proven beneficial, the salt and </a:t>
            </a:r>
            <a:r>
              <a:rPr lang="en-GB" b="1" dirty="0" err="1" smtClean="0"/>
              <a:t>prodrug</a:t>
            </a:r>
            <a:r>
              <a:rPr lang="en-GB" b="1" dirty="0"/>
              <a:t> </a:t>
            </a:r>
            <a:r>
              <a:rPr lang="en-GB" b="1" dirty="0" smtClean="0"/>
              <a:t>approaches </a:t>
            </a:r>
            <a:r>
              <a:rPr lang="en-GB" b="1" dirty="0"/>
              <a:t>are the most common. </a:t>
            </a:r>
            <a:r>
              <a:rPr lang="en-GB" b="1" dirty="0" smtClean="0"/>
              <a:t>Most salts </a:t>
            </a:r>
            <a:r>
              <a:rPr lang="en-GB" b="1" dirty="0"/>
              <a:t>of organic compounds are formed by </a:t>
            </a:r>
            <a:r>
              <a:rPr lang="en-GB" b="1" dirty="0" smtClean="0"/>
              <a:t>the removal of </a:t>
            </a:r>
            <a:r>
              <a:rPr lang="en-GB" b="1" dirty="0"/>
              <a:t>a </a:t>
            </a:r>
            <a:r>
              <a:rPr lang="en-GB" b="1" dirty="0" smtClean="0"/>
              <a:t>proton </a:t>
            </a:r>
            <a:r>
              <a:rPr lang="en-GB" b="1" dirty="0"/>
              <a:t>to </a:t>
            </a:r>
            <a:r>
              <a:rPr lang="en-GB" b="1" dirty="0" smtClean="0"/>
              <a:t>form </a:t>
            </a:r>
            <a:r>
              <a:rPr lang="en-GB" b="1" dirty="0"/>
              <a:t>an </a:t>
            </a:r>
            <a:r>
              <a:rPr lang="en-GB" b="1" dirty="0" smtClean="0"/>
              <a:t>ionized</a:t>
            </a:r>
            <a:r>
              <a:rPr lang="en-GB" b="1" dirty="0"/>
              <a:t> </a:t>
            </a:r>
            <a:r>
              <a:rPr lang="en-GB" b="1" dirty="0" smtClean="0"/>
              <a:t>drug molecule</a:t>
            </a:r>
            <a:r>
              <a:rPr lang="en-GB" b="1" dirty="0"/>
              <a:t>, which is then neutralized</a:t>
            </a:r>
          </a:p>
          <a:p>
            <a:pPr algn="just"/>
            <a:r>
              <a:rPr lang="en-GB" b="1" dirty="0"/>
              <a:t>w</a:t>
            </a:r>
            <a:r>
              <a:rPr lang="en-GB" b="1" dirty="0" smtClean="0"/>
              <a:t>ith </a:t>
            </a:r>
            <a:r>
              <a:rPr lang="en-GB" b="1" dirty="0"/>
              <a:t>a counter </a:t>
            </a:r>
            <a:r>
              <a:rPr lang="en-GB" b="1" dirty="0" smtClean="0"/>
              <a:t>ion. Ephedrine </a:t>
            </a:r>
            <a:r>
              <a:rPr lang="en-GB" b="1" dirty="0"/>
              <a:t>hydrochloride, </a:t>
            </a:r>
            <a:r>
              <a:rPr lang="en-GB" b="1" dirty="0" smtClean="0"/>
              <a:t>for example</a:t>
            </a:r>
            <a:r>
              <a:rPr lang="en-GB" b="1" dirty="0"/>
              <a:t>, is prepared by addition of a </a:t>
            </a:r>
            <a:r>
              <a:rPr lang="en-GB" b="1" dirty="0" smtClean="0"/>
              <a:t>proton to the basic secondary </a:t>
            </a:r>
            <a:r>
              <a:rPr lang="en-GB" b="1" dirty="0"/>
              <a:t>nitrogen atom on </a:t>
            </a:r>
            <a:r>
              <a:rPr lang="en-GB" b="1" dirty="0" smtClean="0"/>
              <a:t>ephedrine, resulting </a:t>
            </a:r>
            <a:r>
              <a:rPr lang="en-GB" b="1" dirty="0"/>
              <a:t>in a protonated drug </a:t>
            </a:r>
            <a:r>
              <a:rPr lang="en-GB" b="1" dirty="0" smtClean="0"/>
              <a:t>molecule (ephedrine-</a:t>
            </a:r>
            <a:r>
              <a:rPr lang="en-GB" b="1" dirty="0" err="1" smtClean="0"/>
              <a:t>HCl</a:t>
            </a:r>
            <a:r>
              <a:rPr lang="en-GB" b="1" dirty="0" smtClean="0"/>
              <a:t>), </a:t>
            </a:r>
            <a:r>
              <a:rPr lang="en-GB" b="1" dirty="0"/>
              <a:t>which is </a:t>
            </a:r>
            <a:r>
              <a:rPr lang="en-GB" b="1" dirty="0" smtClean="0"/>
              <a:t>neutr</a:t>
            </a:r>
            <a:r>
              <a:rPr lang="en-GB" b="1" dirty="0"/>
              <a:t>a</a:t>
            </a:r>
            <a:r>
              <a:rPr lang="en-GB" b="1" dirty="0" smtClean="0"/>
              <a:t>lized </a:t>
            </a:r>
            <a:r>
              <a:rPr lang="en-GB" b="1" dirty="0"/>
              <a:t>with </a:t>
            </a:r>
            <a:r>
              <a:rPr lang="en-GB" b="1" dirty="0" smtClean="0"/>
              <a:t>a chloride </a:t>
            </a:r>
            <a:r>
              <a:rPr lang="en-GB" b="1" dirty="0"/>
              <a:t>anion (ephedrine-</a:t>
            </a:r>
            <a:r>
              <a:rPr lang="en-GB" b="1" dirty="0" err="1"/>
              <a:t>HCl</a:t>
            </a:r>
            <a:r>
              <a:rPr lang="en-GB" b="1" dirty="0"/>
              <a:t>). In general, </a:t>
            </a:r>
            <a:r>
              <a:rPr lang="en-GB" b="1" dirty="0" smtClean="0"/>
              <a:t>organic salts </a:t>
            </a:r>
            <a:r>
              <a:rPr lang="en-GB" b="1" dirty="0"/>
              <a:t>are more water-soluble than the </a:t>
            </a:r>
            <a:r>
              <a:rPr lang="en-GB" b="1" dirty="0" smtClean="0"/>
              <a:t>corresponding un-ionized </a:t>
            </a:r>
            <a:r>
              <a:rPr lang="en-GB" b="1" dirty="0"/>
              <a:t>molecule, and </a:t>
            </a:r>
            <a:r>
              <a:rPr lang="en-GB" b="1" dirty="0" smtClean="0"/>
              <a:t>hence, offer </a:t>
            </a:r>
            <a:r>
              <a:rPr lang="en-GB" b="1" dirty="0"/>
              <a:t>a simple means of increasing </a:t>
            </a:r>
            <a:r>
              <a:rPr lang="en-GB" b="1" dirty="0" smtClean="0"/>
              <a:t>dissolution rate and improving bioavailability.</a:t>
            </a:r>
            <a:endParaRPr lang="en-GB" b="1" dirty="0"/>
          </a:p>
        </p:txBody>
      </p:sp>
      <p:pic>
        <p:nvPicPr>
          <p:cNvPr id="1026" name="Picture 2" descr="Ephedrine hydrochlori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22" y="321297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phedr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23671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842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/>
              <a:t>X-Ray</a:t>
            </a:r>
          </a:p>
          <a:p>
            <a:pPr algn="just"/>
            <a:r>
              <a:rPr lang="en-GB" b="1" dirty="0" smtClean="0"/>
              <a:t>An </a:t>
            </a:r>
            <a:r>
              <a:rPr lang="en-GB" b="1" dirty="0"/>
              <a:t>important technique for </a:t>
            </a:r>
            <a:r>
              <a:rPr lang="en-GB" b="1" dirty="0" smtClean="0"/>
              <a:t>establishing the batch-to-batch </a:t>
            </a:r>
            <a:r>
              <a:rPr lang="en-GB" b="1" dirty="0"/>
              <a:t>reproducibility of a </a:t>
            </a:r>
            <a:r>
              <a:rPr lang="en-GB" b="1" dirty="0" smtClean="0"/>
              <a:t>crystalline form </a:t>
            </a:r>
            <a:r>
              <a:rPr lang="en-GB" b="1" dirty="0"/>
              <a:t>is x-ray powder diffraction. </a:t>
            </a:r>
            <a:r>
              <a:rPr lang="en-GB" b="1" dirty="0" smtClean="0"/>
              <a:t>Random orientation </a:t>
            </a:r>
            <a:r>
              <a:rPr lang="en-GB" b="1" dirty="0"/>
              <a:t>of a crystal lattice in a powder </a:t>
            </a:r>
            <a:r>
              <a:rPr lang="en-GB" b="1" dirty="0" smtClean="0"/>
              <a:t>sample causes </a:t>
            </a:r>
            <a:r>
              <a:rPr lang="en-GB" b="1" dirty="0"/>
              <a:t>the x-rays to scatter in a </a:t>
            </a:r>
            <a:r>
              <a:rPr lang="en-GB" b="1" dirty="0" smtClean="0"/>
              <a:t>reproducible pattern </a:t>
            </a:r>
            <a:r>
              <a:rPr lang="en-GB" b="1" dirty="0"/>
              <a:t>of peak intensities at distinct angles </a:t>
            </a:r>
            <a:r>
              <a:rPr lang="en-GB" b="1" dirty="0" smtClean="0"/>
              <a:t>(Ɵ) </a:t>
            </a:r>
            <a:r>
              <a:rPr lang="en-GB" b="1" dirty="0" smtClean="0"/>
              <a:t>relative </a:t>
            </a:r>
            <a:r>
              <a:rPr lang="en-GB" b="1" dirty="0"/>
              <a:t>to the incident beam</a:t>
            </a:r>
          </a:p>
        </p:txBody>
      </p:sp>
    </p:spTree>
    <p:extLst>
      <p:ext uri="{BB962C8B-B14F-4D97-AF65-F5344CB8AC3E}">
        <p14:creationId xmlns:p14="http://schemas.microsoft.com/office/powerpoint/2010/main" val="853111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8263"/>
            <a:ext cx="88924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i="1" dirty="0"/>
              <a:t>Polymorphism</a:t>
            </a:r>
          </a:p>
          <a:p>
            <a:pPr algn="just"/>
            <a:r>
              <a:rPr lang="en-GB" b="1" dirty="0"/>
              <a:t>Polymorphs can be classified as one of </a:t>
            </a:r>
            <a:r>
              <a:rPr lang="en-GB" b="1" dirty="0" smtClean="0"/>
              <a:t>two types</a:t>
            </a:r>
            <a:r>
              <a:rPr lang="en-GB" b="1" dirty="0"/>
              <a:t>: </a:t>
            </a:r>
            <a:r>
              <a:rPr lang="en-GB" b="1" i="1" dirty="0" err="1" smtClean="0"/>
              <a:t>enatiotropic</a:t>
            </a:r>
            <a:r>
              <a:rPr lang="en-GB" b="1" i="1" dirty="0" smtClean="0"/>
              <a:t> </a:t>
            </a:r>
            <a:r>
              <a:rPr lang="en-GB" b="1" dirty="0"/>
              <a:t>(one polymorph can be </a:t>
            </a:r>
            <a:r>
              <a:rPr lang="en-GB" b="1" dirty="0" smtClean="0"/>
              <a:t>reversibly changed </a:t>
            </a:r>
            <a:r>
              <a:rPr lang="en-GB" b="1" dirty="0"/>
              <a:t>into another by varying </a:t>
            </a:r>
            <a:r>
              <a:rPr lang="en-GB" b="1" dirty="0" smtClean="0"/>
              <a:t>temperature or </a:t>
            </a:r>
            <a:r>
              <a:rPr lang="en-GB" b="1" dirty="0"/>
              <a:t>pressure, e.g., </a:t>
            </a:r>
            <a:r>
              <a:rPr lang="en-GB" b="1" dirty="0" err="1" smtClean="0"/>
              <a:t>sulfur</a:t>
            </a:r>
            <a:r>
              <a:rPr lang="en-GB" b="1" dirty="0" smtClean="0"/>
              <a:t> or </a:t>
            </a:r>
            <a:r>
              <a:rPr lang="en-GB" b="1" i="1" dirty="0" err="1" smtClean="0"/>
              <a:t>monotropic</a:t>
            </a:r>
            <a:r>
              <a:rPr lang="en-GB" b="1" i="1" dirty="0" smtClean="0"/>
              <a:t> </a:t>
            </a:r>
            <a:r>
              <a:rPr lang="en-GB" b="1" dirty="0" smtClean="0"/>
              <a:t>(one </a:t>
            </a:r>
            <a:r>
              <a:rPr lang="en-GB" b="1" dirty="0"/>
              <a:t>polymorphic form is unstable at all </a:t>
            </a:r>
            <a:r>
              <a:rPr lang="en-GB" b="1" dirty="0" smtClean="0"/>
              <a:t>temperatures and </a:t>
            </a:r>
            <a:r>
              <a:rPr lang="en-GB" b="1" dirty="0"/>
              <a:t>pressures, e.g., </a:t>
            </a:r>
            <a:r>
              <a:rPr lang="en-GB" b="1" dirty="0" err="1"/>
              <a:t>glyceryl</a:t>
            </a:r>
            <a:r>
              <a:rPr lang="en-GB" b="1" dirty="0"/>
              <a:t> stearates).</a:t>
            </a:r>
          </a:p>
          <a:p>
            <a:pPr algn="just"/>
            <a:r>
              <a:rPr lang="en-GB" b="1" dirty="0"/>
              <a:t>There is no general way of relating </a:t>
            </a:r>
            <a:r>
              <a:rPr lang="en-GB" b="1" dirty="0" err="1" smtClean="0"/>
              <a:t>enatiotrophy</a:t>
            </a:r>
            <a:r>
              <a:rPr lang="en-GB" b="1" dirty="0" smtClean="0"/>
              <a:t> and </a:t>
            </a:r>
            <a:r>
              <a:rPr lang="en-GB" b="1" dirty="0" err="1"/>
              <a:t>monotrophy</a:t>
            </a:r>
            <a:r>
              <a:rPr lang="en-GB" b="1" dirty="0"/>
              <a:t> to the properties of the </a:t>
            </a:r>
            <a:r>
              <a:rPr lang="en-GB" b="1" dirty="0" smtClean="0"/>
              <a:t>polymorphs, except </a:t>
            </a:r>
            <a:r>
              <a:rPr lang="en-GB" b="1" dirty="0"/>
              <a:t>by locating the transition </a:t>
            </a:r>
            <a:r>
              <a:rPr lang="en-GB" b="1" dirty="0" smtClean="0"/>
              <a:t>temperature or </a:t>
            </a:r>
            <a:r>
              <a:rPr lang="en-GB" b="1" dirty="0"/>
              <a:t>the lack of one. At a specified </a:t>
            </a:r>
            <a:r>
              <a:rPr lang="en-GB" b="1" dirty="0" smtClean="0"/>
              <a:t>pressure, usually </a:t>
            </a:r>
            <a:r>
              <a:rPr lang="en-GB" b="1" dirty="0"/>
              <a:t>1 atmosphere, the </a:t>
            </a:r>
            <a:r>
              <a:rPr lang="en-GB" b="1" dirty="0" smtClean="0"/>
              <a:t>temperature at which </a:t>
            </a:r>
            <a:r>
              <a:rPr lang="en-GB" b="1" dirty="0"/>
              <a:t>two </a:t>
            </a:r>
            <a:r>
              <a:rPr lang="en-GB" b="1" dirty="0" smtClean="0"/>
              <a:t>polymorphs </a:t>
            </a:r>
            <a:r>
              <a:rPr lang="en-GB" b="1" dirty="0"/>
              <a:t>have identical free </a:t>
            </a:r>
            <a:r>
              <a:rPr lang="en-GB" b="1" dirty="0" err="1" smtClean="0"/>
              <a:t>energjes</a:t>
            </a:r>
            <a:r>
              <a:rPr lang="en-GB" b="1" dirty="0" smtClean="0"/>
              <a:t> is </a:t>
            </a:r>
            <a:r>
              <a:rPr lang="en-GB" b="1" dirty="0"/>
              <a:t>the transition temperature, and at </a:t>
            </a:r>
            <a:r>
              <a:rPr lang="en-GB" b="1" dirty="0" smtClean="0"/>
              <a:t>that temperature</a:t>
            </a:r>
            <a:r>
              <a:rPr lang="en-GB" b="1" dirty="0"/>
              <a:t>, both forms can coexist and </a:t>
            </a:r>
            <a:r>
              <a:rPr lang="en-GB" b="1" dirty="0" smtClean="0"/>
              <a:t>have identical </a:t>
            </a:r>
            <a:r>
              <a:rPr lang="en-GB" b="1" dirty="0" err="1" smtClean="0"/>
              <a:t>solubilities</a:t>
            </a:r>
            <a:r>
              <a:rPr lang="en-GB" b="1" dirty="0" smtClean="0"/>
              <a:t> </a:t>
            </a:r>
            <a:r>
              <a:rPr lang="en-GB" b="1" dirty="0"/>
              <a:t>in any solvent as well </a:t>
            </a:r>
            <a:r>
              <a:rPr lang="en-GB" b="1" dirty="0" smtClean="0"/>
              <a:t>as identical </a:t>
            </a:r>
            <a:r>
              <a:rPr lang="en-GB" b="1" dirty="0" err="1"/>
              <a:t>vapor</a:t>
            </a:r>
            <a:r>
              <a:rPr lang="en-GB" b="1" dirty="0"/>
              <a:t> </a:t>
            </a:r>
            <a:r>
              <a:rPr lang="en-GB" b="1" dirty="0" smtClean="0"/>
              <a:t>pressures.</a:t>
            </a:r>
          </a:p>
          <a:p>
            <a:pPr algn="just"/>
            <a:r>
              <a:rPr lang="en-GB" b="1" dirty="0" smtClean="0"/>
              <a:t>Below </a:t>
            </a:r>
            <a:r>
              <a:rPr lang="en-GB" b="1" dirty="0"/>
              <a:t>the solid </a:t>
            </a:r>
            <a:r>
              <a:rPr lang="en-GB" b="1" dirty="0" smtClean="0"/>
              <a:t>melting temperatures</a:t>
            </a:r>
            <a:r>
              <a:rPr lang="en-GB" b="1" dirty="0"/>
              <a:t>, the polymorph with the </a:t>
            </a:r>
            <a:r>
              <a:rPr lang="en-GB" b="1" dirty="0" smtClean="0"/>
              <a:t>lower free energy, corresponding </a:t>
            </a:r>
            <a:r>
              <a:rPr lang="en-GB" b="1" dirty="0"/>
              <a:t>to the lower </a:t>
            </a:r>
            <a:r>
              <a:rPr lang="en-GB" b="1" dirty="0" smtClean="0"/>
              <a:t>solubility or </a:t>
            </a:r>
            <a:r>
              <a:rPr lang="en-GB" b="1" dirty="0" err="1"/>
              <a:t>vapor</a:t>
            </a:r>
            <a:r>
              <a:rPr lang="en-GB" b="1" dirty="0"/>
              <a:t> pressure, is the thermodynamically</a:t>
            </a:r>
          </a:p>
          <a:p>
            <a:pPr algn="just"/>
            <a:r>
              <a:rPr lang="en-GB" b="1" dirty="0"/>
              <a:t>stable form</a:t>
            </a:r>
            <a:r>
              <a:rPr lang="en-GB" b="1" dirty="0" smtClean="0"/>
              <a:t>.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During </a:t>
            </a:r>
            <a:r>
              <a:rPr lang="en-GB" b="1" dirty="0" err="1" smtClean="0"/>
              <a:t>prefomulation</a:t>
            </a:r>
            <a:r>
              <a:rPr lang="en-GB" b="1" dirty="0"/>
              <a:t>, it is </a:t>
            </a:r>
            <a:r>
              <a:rPr lang="en-GB" b="1" dirty="0" smtClean="0"/>
              <a:t>important identify </a:t>
            </a:r>
            <a:r>
              <a:rPr lang="en-GB" b="1" dirty="0"/>
              <a:t>the </a:t>
            </a:r>
            <a:r>
              <a:rPr lang="en-GB" b="1" dirty="0" err="1" smtClean="0"/>
              <a:t>polymomph</a:t>
            </a:r>
            <a:r>
              <a:rPr lang="en-GB" b="1" dirty="0" smtClean="0"/>
              <a:t> </a:t>
            </a:r>
            <a:r>
              <a:rPr lang="en-GB" b="1" dirty="0"/>
              <a:t>that is stable at </a:t>
            </a:r>
            <a:r>
              <a:rPr lang="en-GB" b="1" dirty="0" smtClean="0"/>
              <a:t>room temperature</a:t>
            </a:r>
            <a:r>
              <a:rPr lang="en-GB" b="1" dirty="0"/>
              <a:t> </a:t>
            </a:r>
            <a:r>
              <a:rPr lang="en-GB" b="1" dirty="0" smtClean="0"/>
              <a:t>and </a:t>
            </a:r>
            <a:r>
              <a:rPr lang="en-GB" b="1" dirty="0"/>
              <a:t>to determine </a:t>
            </a:r>
            <a:r>
              <a:rPr lang="en-GB" b="1" dirty="0" smtClean="0"/>
              <a:t>whether </a:t>
            </a:r>
            <a:r>
              <a:rPr lang="en-GB" b="1" dirty="0" err="1" smtClean="0"/>
              <a:t>polymerphic</a:t>
            </a:r>
            <a:r>
              <a:rPr lang="en-GB" b="1" dirty="0" smtClean="0"/>
              <a:t> transitions </a:t>
            </a:r>
            <a:r>
              <a:rPr lang="en-GB" b="1" dirty="0"/>
              <a:t>are possible within the </a:t>
            </a:r>
            <a:r>
              <a:rPr lang="en-GB" b="1" dirty="0" smtClean="0"/>
              <a:t>temperature range </a:t>
            </a:r>
            <a:r>
              <a:rPr lang="en-GB" b="1" dirty="0"/>
              <a:t>used for </a:t>
            </a:r>
            <a:r>
              <a:rPr lang="en-GB" b="1" dirty="0" smtClean="0"/>
              <a:t>stability </a:t>
            </a:r>
            <a:r>
              <a:rPr lang="en-GB" b="1" dirty="0"/>
              <a:t>studies and </a:t>
            </a:r>
            <a:r>
              <a:rPr lang="en-GB" b="1" dirty="0" smtClean="0"/>
              <a:t>during processing</a:t>
            </a:r>
            <a:r>
              <a:rPr lang="en-GB" b="1" dirty="0"/>
              <a:t> </a:t>
            </a:r>
            <a:r>
              <a:rPr lang="en-GB" b="1" dirty="0" smtClean="0"/>
              <a:t>(drying</a:t>
            </a:r>
            <a:r>
              <a:rPr lang="en-GB" b="1" dirty="0"/>
              <a:t>, </a:t>
            </a:r>
            <a:r>
              <a:rPr lang="en-GB" b="1" dirty="0"/>
              <a:t>m</a:t>
            </a:r>
            <a:r>
              <a:rPr lang="en-GB" b="1" dirty="0" smtClean="0"/>
              <a:t>illing</a:t>
            </a:r>
            <a:r>
              <a:rPr lang="en-GB" b="1" dirty="0"/>
              <a:t>, etc.). </a:t>
            </a:r>
            <a:endParaRPr lang="en-GB" b="1" dirty="0" smtClean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407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24" y="116632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smtClean="0"/>
              <a:t>A free </a:t>
            </a:r>
            <a:r>
              <a:rPr lang="en-GB" b="1" dirty="0"/>
              <a:t>energy-temperature curve at 1 </a:t>
            </a:r>
            <a:r>
              <a:rPr lang="en-GB" b="1" dirty="0" smtClean="0"/>
              <a:t>atmosphere should </a:t>
            </a:r>
            <a:r>
              <a:rPr lang="en-GB" b="1" dirty="0"/>
              <a:t>be </a:t>
            </a:r>
            <a:r>
              <a:rPr lang="en-GB" b="1" dirty="0" smtClean="0"/>
              <a:t>constructed </a:t>
            </a:r>
            <a:r>
              <a:rPr lang="en-GB" b="1" dirty="0"/>
              <a:t>since temperature is </a:t>
            </a:r>
            <a:r>
              <a:rPr lang="en-GB" b="1" dirty="0" smtClean="0"/>
              <a:t>usually a </a:t>
            </a:r>
            <a:r>
              <a:rPr lang="en-GB" b="1" dirty="0"/>
              <a:t>more critical variable than pressure </a:t>
            </a:r>
            <a:r>
              <a:rPr lang="en-GB" b="1" dirty="0" smtClean="0"/>
              <a:t>in pharmaceutics</a:t>
            </a:r>
            <a:r>
              <a:rPr lang="en-GB" b="1" dirty="0"/>
              <a:t>. As previously discussed, </a:t>
            </a:r>
            <a:r>
              <a:rPr lang="en-GB" b="1" dirty="0" smtClean="0"/>
              <a:t>chloramphenicol </a:t>
            </a:r>
            <a:r>
              <a:rPr lang="en-GB" b="1" dirty="0" err="1" smtClean="0"/>
              <a:t>palmitate</a:t>
            </a:r>
            <a:r>
              <a:rPr lang="en-GB" b="1" dirty="0" smtClean="0"/>
              <a:t> </a:t>
            </a:r>
            <a:r>
              <a:rPr lang="en-GB" b="1" dirty="0"/>
              <a:t>has three known </a:t>
            </a:r>
            <a:r>
              <a:rPr lang="en-GB" b="1" dirty="0" smtClean="0"/>
              <a:t>polymorphic forms</a:t>
            </a:r>
            <a:r>
              <a:rPr lang="en-GB" b="1" dirty="0"/>
              <a:t>, which are thermodynamically </a:t>
            </a:r>
            <a:r>
              <a:rPr lang="en-GB" b="1" dirty="0" smtClean="0"/>
              <a:t>described by </a:t>
            </a:r>
            <a:r>
              <a:rPr lang="en-GB" b="1" dirty="0"/>
              <a:t>a </a:t>
            </a:r>
            <a:r>
              <a:rPr lang="en-GB" b="1" dirty="0" err="1"/>
              <a:t>van't</a:t>
            </a:r>
            <a:r>
              <a:rPr lang="en-GB" b="1" dirty="0"/>
              <a:t> Hoff plot of free energy (</a:t>
            </a:r>
            <a:r>
              <a:rPr lang="en-GB" b="1" dirty="0" smtClean="0"/>
              <a:t>as determined </a:t>
            </a:r>
            <a:r>
              <a:rPr lang="en-GB" b="1" dirty="0"/>
              <a:t>from solubility measurements) </a:t>
            </a:r>
            <a:r>
              <a:rPr lang="en-GB" b="1" dirty="0" smtClean="0"/>
              <a:t>versus temperature </a:t>
            </a:r>
            <a:r>
              <a:rPr lang="en-GB" b="1" dirty="0"/>
              <a:t>(Fig. 8-14). Transition </a:t>
            </a:r>
            <a:r>
              <a:rPr lang="en-GB" b="1" dirty="0" smtClean="0"/>
              <a:t>temperatures are </a:t>
            </a:r>
            <a:r>
              <a:rPr lang="en-GB" b="1" dirty="0"/>
              <a:t>shown by intersection of the </a:t>
            </a:r>
            <a:r>
              <a:rPr lang="en-GB" b="1" dirty="0" smtClean="0"/>
              <a:t>extrapolated lines</a:t>
            </a:r>
            <a:r>
              <a:rPr lang="en-GB" b="1" dirty="0"/>
              <a:t>; </a:t>
            </a:r>
            <a:r>
              <a:rPr lang="en-GB" b="1" dirty="0" smtClean="0"/>
              <a:t>50°C  for forms </a:t>
            </a:r>
            <a:r>
              <a:rPr lang="en-GB" b="1" dirty="0"/>
              <a:t>A and C, and </a:t>
            </a:r>
            <a:r>
              <a:rPr lang="en-GB" b="1" dirty="0" smtClean="0"/>
              <a:t>88°C for forms </a:t>
            </a:r>
            <a:r>
              <a:rPr lang="en-GB" b="1" dirty="0"/>
              <a:t>A and B. Form A </a:t>
            </a:r>
            <a:r>
              <a:rPr lang="en-GB" b="1" dirty="0" smtClean="0"/>
              <a:t>is the </a:t>
            </a:r>
            <a:r>
              <a:rPr lang="en-GB" b="1" dirty="0"/>
              <a:t>stable form at </a:t>
            </a:r>
            <a:r>
              <a:rPr lang="en-GB" b="1" dirty="0" err="1" smtClean="0"/>
              <a:t>termperatures</a:t>
            </a:r>
            <a:r>
              <a:rPr lang="en-GB" b="1" dirty="0" smtClean="0"/>
              <a:t> </a:t>
            </a:r>
            <a:r>
              <a:rPr lang="en-GB" b="1" dirty="0"/>
              <a:t>less than </a:t>
            </a:r>
            <a:r>
              <a:rPr lang="en-GB" b="1" dirty="0" smtClean="0"/>
              <a:t>50°C. Transition </a:t>
            </a:r>
            <a:r>
              <a:rPr lang="en-GB" b="1" dirty="0"/>
              <a:t>temperatures obtained by </a:t>
            </a:r>
            <a:r>
              <a:rPr lang="en-GB" b="1" dirty="0" smtClean="0"/>
              <a:t>extrapolation of </a:t>
            </a:r>
            <a:r>
              <a:rPr lang="en-GB" b="1" dirty="0" err="1"/>
              <a:t>van't</a:t>
            </a:r>
            <a:r>
              <a:rPr lang="en-GB" b="1" dirty="0"/>
              <a:t> Hoff plots are susceptible to </a:t>
            </a:r>
            <a:r>
              <a:rPr lang="en-GB" b="1" dirty="0" smtClean="0"/>
              <a:t>large errors</a:t>
            </a:r>
            <a:r>
              <a:rPr lang="en-GB" b="1" dirty="0"/>
              <a:t>. </a:t>
            </a:r>
            <a:endParaRPr lang="en-GB" b="1" dirty="0" smtClean="0"/>
          </a:p>
          <a:p>
            <a:pPr algn="just"/>
            <a:r>
              <a:rPr lang="en-GB" b="1" dirty="0" smtClean="0"/>
              <a:t>Direct </a:t>
            </a:r>
            <a:r>
              <a:rPr lang="en-GB" b="1" dirty="0"/>
              <a:t>measurements of transitions </a:t>
            </a:r>
            <a:r>
              <a:rPr lang="en-GB" b="1" dirty="0" smtClean="0"/>
              <a:t>are preferred </a:t>
            </a:r>
            <a:r>
              <a:rPr lang="en-GB" b="1" dirty="0"/>
              <a:t>to support the extrapolated </a:t>
            </a:r>
            <a:r>
              <a:rPr lang="en-GB" b="1" dirty="0" smtClean="0"/>
              <a:t>intersection points </a:t>
            </a:r>
            <a:r>
              <a:rPr lang="en-GB" b="1" dirty="0"/>
              <a:t>in the solubility-temperature </a:t>
            </a:r>
            <a:r>
              <a:rPr lang="en-GB" b="1" dirty="0" smtClean="0"/>
              <a:t>diagrams. The </a:t>
            </a:r>
            <a:r>
              <a:rPr lang="en-GB" b="1" dirty="0"/>
              <a:t>most direct means for </a:t>
            </a:r>
            <a:r>
              <a:rPr lang="en-GB" b="1" dirty="0" smtClean="0"/>
              <a:t>determining transition </a:t>
            </a:r>
            <a:r>
              <a:rPr lang="en-GB" b="1" dirty="0"/>
              <a:t>temperatures is microscopic </a:t>
            </a:r>
            <a:r>
              <a:rPr lang="en-GB" b="1" dirty="0" smtClean="0"/>
              <a:t>observation of </a:t>
            </a:r>
            <a:r>
              <a:rPr lang="en-GB" b="1" dirty="0"/>
              <a:t>samples held at constant </a:t>
            </a:r>
            <a:r>
              <a:rPr lang="en-GB" b="1" dirty="0" smtClean="0"/>
              <a:t>temperatures. Unfortunately</a:t>
            </a:r>
            <a:r>
              <a:rPr lang="en-GB" b="1" dirty="0"/>
              <a:t>, these solid-solid or </a:t>
            </a:r>
            <a:r>
              <a:rPr lang="en-GB" b="1" dirty="0" smtClean="0"/>
              <a:t>solid-</a:t>
            </a:r>
            <a:r>
              <a:rPr lang="en-GB" b="1" dirty="0" err="1" smtClean="0"/>
              <a:t>vapor</a:t>
            </a:r>
            <a:r>
              <a:rPr lang="en-GB" b="1" dirty="0" smtClean="0"/>
              <a:t> solid transitions </a:t>
            </a:r>
            <a:r>
              <a:rPr lang="en-GB" b="1" dirty="0"/>
              <a:t>usually occur slowly, owing </a:t>
            </a:r>
            <a:r>
              <a:rPr lang="en-GB" b="1" dirty="0" smtClean="0"/>
              <a:t>to large </a:t>
            </a:r>
            <a:r>
              <a:rPr lang="en-GB" b="1" dirty="0"/>
              <a:t>activation energies and slow nucleation. </a:t>
            </a:r>
            <a:r>
              <a:rPr lang="en-GB" b="1" dirty="0" smtClean="0"/>
              <a:t>To facilitate </a:t>
            </a:r>
            <a:r>
              <a:rPr lang="en-GB" b="1" dirty="0"/>
              <a:t>the conversion rate, a single </a:t>
            </a:r>
            <a:r>
              <a:rPr lang="en-GB" b="1" dirty="0" smtClean="0"/>
              <a:t>polymorph or </a:t>
            </a:r>
            <a:r>
              <a:rPr lang="en-GB" b="1" dirty="0"/>
              <a:t>a mixture of forms can be granulated in </a:t>
            </a:r>
            <a:r>
              <a:rPr lang="en-GB" b="1" dirty="0" smtClean="0"/>
              <a:t>a "bridging</a:t>
            </a:r>
            <a:r>
              <a:rPr lang="en-GB" b="1" dirty="0"/>
              <a:t>" solvent at various temperatures. </a:t>
            </a:r>
            <a:r>
              <a:rPr lang="en-GB" b="1" dirty="0" smtClean="0"/>
              <a:t>The drug </a:t>
            </a:r>
            <a:r>
              <a:rPr lang="en-GB" b="1" dirty="0"/>
              <a:t>should be only sparingly soluble in </a:t>
            </a:r>
            <a:r>
              <a:rPr lang="en-GB" b="1" dirty="0" smtClean="0"/>
              <a:t>the bridging </a:t>
            </a:r>
            <a:r>
              <a:rPr lang="en-GB" b="1" dirty="0"/>
              <a:t>solvent, and solvate formation </a:t>
            </a:r>
            <a:r>
              <a:rPr lang="en-GB" b="1" dirty="0" smtClean="0"/>
              <a:t>should not </a:t>
            </a:r>
            <a:r>
              <a:rPr lang="en-GB" b="1" dirty="0"/>
              <a:t>occur. These experiments can be </a:t>
            </a:r>
            <a:r>
              <a:rPr lang="en-GB" b="1" dirty="0" smtClean="0"/>
              <a:t>conducted quickly </a:t>
            </a:r>
            <a:r>
              <a:rPr lang="en-GB" b="1" dirty="0"/>
              <a:t>with a polarizing microscope, or </a:t>
            </a:r>
            <a:r>
              <a:rPr lang="en-GB" b="1" dirty="0" smtClean="0"/>
              <a:t>samples can </a:t>
            </a:r>
            <a:r>
              <a:rPr lang="en-GB" b="1" dirty="0"/>
              <a:t>be stored in sealed containers at </a:t>
            </a:r>
            <a:r>
              <a:rPr lang="en-GB" b="1" dirty="0" smtClean="0"/>
              <a:t>controlled temperatures </a:t>
            </a:r>
            <a:r>
              <a:rPr lang="en-GB" b="1" dirty="0"/>
              <a:t>and periodically examined </a:t>
            </a:r>
            <a:r>
              <a:rPr lang="en-GB" b="1" dirty="0" smtClean="0"/>
              <a:t>by other </a:t>
            </a:r>
            <a:r>
              <a:rPr lang="en-GB" b="1" dirty="0"/>
              <a:t>suitable analytic methods.</a:t>
            </a:r>
          </a:p>
        </p:txBody>
      </p:sp>
    </p:spTree>
    <p:extLst>
      <p:ext uri="{BB962C8B-B14F-4D97-AF65-F5344CB8AC3E}">
        <p14:creationId xmlns:p14="http://schemas.microsoft.com/office/powerpoint/2010/main" val="245775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768752" cy="479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104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5846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i="1" dirty="0" err="1"/>
              <a:t>Hygroscopicity</a:t>
            </a:r>
            <a:endParaRPr lang="en-GB" sz="2400" b="1" i="1" dirty="0"/>
          </a:p>
          <a:p>
            <a:pPr algn="just"/>
            <a:r>
              <a:rPr lang="en-GB" b="1" dirty="0"/>
              <a:t>Many drug substances, particularly </a:t>
            </a:r>
            <a:r>
              <a:rPr lang="en-GB" b="1" dirty="0" smtClean="0"/>
              <a:t>water-soluble salt </a:t>
            </a:r>
            <a:r>
              <a:rPr lang="en-GB" b="1" dirty="0"/>
              <a:t>forms, </a:t>
            </a:r>
            <a:r>
              <a:rPr lang="en-GB" b="1" dirty="0"/>
              <a:t>h</a:t>
            </a:r>
            <a:r>
              <a:rPr lang="en-GB" b="1" dirty="0" smtClean="0"/>
              <a:t>ave </a:t>
            </a:r>
            <a:r>
              <a:rPr lang="en-GB" b="1" dirty="0"/>
              <a:t>a tendency to adsorb </a:t>
            </a:r>
            <a:r>
              <a:rPr lang="en-GB" b="1" dirty="0" smtClean="0"/>
              <a:t>atmospheric </a:t>
            </a:r>
            <a:r>
              <a:rPr lang="en-GB" b="1" dirty="0" smtClean="0"/>
              <a:t>moisture. </a:t>
            </a:r>
            <a:r>
              <a:rPr lang="en-GB" b="1" dirty="0"/>
              <a:t>Adsorption and </a:t>
            </a:r>
            <a:r>
              <a:rPr lang="en-GB" b="1" dirty="0" smtClean="0"/>
              <a:t>equilibrium </a:t>
            </a:r>
            <a:r>
              <a:rPr lang="en-GB" b="1" dirty="0" smtClean="0"/>
              <a:t>moisture </a:t>
            </a:r>
            <a:r>
              <a:rPr lang="en-GB" b="1" dirty="0"/>
              <a:t>content can depend </a:t>
            </a:r>
            <a:r>
              <a:rPr lang="en-GB" b="1" dirty="0" smtClean="0"/>
              <a:t>upon </a:t>
            </a:r>
            <a:r>
              <a:rPr lang="en-GB" b="1" dirty="0"/>
              <a:t>the</a:t>
            </a:r>
          </a:p>
          <a:p>
            <a:pPr algn="just"/>
            <a:r>
              <a:rPr lang="en-GB" b="1" dirty="0" smtClean="0"/>
              <a:t>Atmospheric humidity, </a:t>
            </a:r>
            <a:r>
              <a:rPr lang="en-GB" b="1" dirty="0"/>
              <a:t>temperature </a:t>
            </a:r>
            <a:r>
              <a:rPr lang="en-GB" b="1" dirty="0" smtClean="0"/>
              <a:t>surface</a:t>
            </a:r>
            <a:r>
              <a:rPr lang="en-GB" b="1" dirty="0"/>
              <a:t> </a:t>
            </a:r>
            <a:r>
              <a:rPr lang="en-GB" b="1" dirty="0" smtClean="0"/>
              <a:t>area</a:t>
            </a:r>
            <a:r>
              <a:rPr lang="en-GB" b="1" dirty="0"/>
              <a:t>, exposure, </a:t>
            </a:r>
            <a:r>
              <a:rPr lang="en-GB" b="1" dirty="0" smtClean="0"/>
              <a:t>and the  mechanism </a:t>
            </a:r>
            <a:r>
              <a:rPr lang="en-GB" b="1" dirty="0"/>
              <a:t>for </a:t>
            </a:r>
            <a:r>
              <a:rPr lang="en-GB" b="1" dirty="0" smtClean="0"/>
              <a:t>moisture uptake</a:t>
            </a:r>
            <a:r>
              <a:rPr lang="en-GB" b="1" dirty="0"/>
              <a:t>, as described by Van </a:t>
            </a:r>
            <a:r>
              <a:rPr lang="en-GB" b="1" dirty="0" err="1"/>
              <a:t>Campen</a:t>
            </a:r>
            <a:r>
              <a:rPr lang="en-GB" b="1" dirty="0"/>
              <a:t> and </a:t>
            </a:r>
            <a:r>
              <a:rPr lang="en-GB" b="1" dirty="0" err="1" smtClean="0"/>
              <a:t>coworkers</a:t>
            </a:r>
            <a:r>
              <a:rPr lang="en-GB" b="1" dirty="0" smtClean="0"/>
              <a:t>. Deliquescent </a:t>
            </a:r>
            <a:r>
              <a:rPr lang="en-GB" b="1" dirty="0"/>
              <a:t>materials adsorb </a:t>
            </a:r>
            <a:r>
              <a:rPr lang="en-GB" b="1" dirty="0" smtClean="0"/>
              <a:t>sufficient water </a:t>
            </a:r>
            <a:r>
              <a:rPr lang="en-GB" b="1" dirty="0"/>
              <a:t>to </a:t>
            </a:r>
            <a:r>
              <a:rPr lang="en-GB" b="1" dirty="0" smtClean="0"/>
              <a:t>dissolve completely, as </a:t>
            </a:r>
            <a:r>
              <a:rPr lang="en-GB" b="1" dirty="0"/>
              <a:t>is </a:t>
            </a:r>
            <a:r>
              <a:rPr lang="en-GB" b="1" dirty="0" smtClean="0"/>
              <a:t>observed with sodium </a:t>
            </a:r>
            <a:r>
              <a:rPr lang="en-GB" b="1" dirty="0"/>
              <a:t>chloride on a </a:t>
            </a:r>
            <a:r>
              <a:rPr lang="en-GB" b="1" dirty="0" smtClean="0"/>
              <a:t>humid day</a:t>
            </a:r>
            <a:r>
              <a:rPr lang="en-GB" b="1" dirty="0"/>
              <a:t>. </a:t>
            </a:r>
            <a:r>
              <a:rPr lang="en-GB" b="1" dirty="0" smtClean="0"/>
              <a:t>Other</a:t>
            </a:r>
            <a:r>
              <a:rPr lang="en-GB" b="1" dirty="0"/>
              <a:t> </a:t>
            </a:r>
            <a:r>
              <a:rPr lang="en-GB" b="1" dirty="0" smtClean="0"/>
              <a:t>hygroscopic </a:t>
            </a:r>
            <a:r>
              <a:rPr lang="en-GB" b="1" dirty="0"/>
              <a:t>substances adsorb water because </a:t>
            </a:r>
            <a:r>
              <a:rPr lang="en-GB" b="1" dirty="0" smtClean="0"/>
              <a:t>of hydrate </a:t>
            </a:r>
            <a:r>
              <a:rPr lang="en-GB" b="1" dirty="0"/>
              <a:t>formation or specific site </a:t>
            </a:r>
            <a:r>
              <a:rPr lang="en-GB" b="1" dirty="0" smtClean="0"/>
              <a:t>adsorption. With </a:t>
            </a:r>
            <a:r>
              <a:rPr lang="en-GB" b="1" dirty="0"/>
              <a:t>most hygroscopic materials, changes </a:t>
            </a:r>
            <a:r>
              <a:rPr lang="en-GB" b="1" dirty="0" smtClean="0"/>
              <a:t>in moisture </a:t>
            </a:r>
            <a:r>
              <a:rPr lang="en-GB" b="1" dirty="0"/>
              <a:t>level can greatly influence many </a:t>
            </a:r>
            <a:r>
              <a:rPr lang="en-GB" b="1" dirty="0" smtClean="0"/>
              <a:t>important parameters</a:t>
            </a:r>
            <a:r>
              <a:rPr lang="en-GB" b="1" dirty="0"/>
              <a:t>, such as chemical </a:t>
            </a:r>
            <a:r>
              <a:rPr lang="en-GB" b="1" dirty="0" smtClean="0"/>
              <a:t>stability, </a:t>
            </a:r>
            <a:r>
              <a:rPr lang="en-GB" b="1" dirty="0" err="1" smtClean="0"/>
              <a:t>flowability</a:t>
            </a:r>
            <a:r>
              <a:rPr lang="en-GB" b="1" dirty="0"/>
              <a:t>, and </a:t>
            </a:r>
            <a:r>
              <a:rPr lang="en-GB" b="1" dirty="0" err="1"/>
              <a:t>compactibility</a:t>
            </a:r>
            <a:r>
              <a:rPr lang="en-GB" b="1" dirty="0" smtClean="0"/>
              <a:t>.</a:t>
            </a:r>
          </a:p>
          <a:p>
            <a:pPr algn="just"/>
            <a:r>
              <a:rPr lang="en-GB" b="1" dirty="0" smtClean="0"/>
              <a:t>To </a:t>
            </a:r>
            <a:r>
              <a:rPr lang="en-GB" b="1" dirty="0"/>
              <a:t>test for </a:t>
            </a:r>
            <a:r>
              <a:rPr lang="en-GB" b="1" dirty="0" err="1"/>
              <a:t>hygroscopicity</a:t>
            </a:r>
            <a:r>
              <a:rPr lang="en-GB" b="1" dirty="0"/>
              <a:t>, samples of </a:t>
            </a:r>
            <a:r>
              <a:rPr lang="en-GB" b="1" dirty="0" smtClean="0"/>
              <a:t>bulk drug </a:t>
            </a:r>
            <a:r>
              <a:rPr lang="en-GB" b="1" dirty="0"/>
              <a:t>are placed in </a:t>
            </a:r>
            <a:r>
              <a:rPr lang="en-GB" b="1" dirty="0" smtClean="0"/>
              <a:t>open</a:t>
            </a:r>
            <a:r>
              <a:rPr lang="en-GB" b="1" i="1" dirty="0" smtClean="0"/>
              <a:t> </a:t>
            </a:r>
            <a:r>
              <a:rPr lang="en-GB" b="1" dirty="0"/>
              <a:t>containers with a thin</a:t>
            </a:r>
          </a:p>
          <a:p>
            <a:pPr algn="just"/>
            <a:r>
              <a:rPr lang="en-GB" b="1" dirty="0"/>
              <a:t>powder bed to assure maximum </a:t>
            </a:r>
            <a:r>
              <a:rPr lang="en-GB" b="1" dirty="0" err="1" smtClean="0"/>
              <a:t>atmosphoric</a:t>
            </a:r>
            <a:r>
              <a:rPr lang="en-GB" b="1" dirty="0" smtClean="0"/>
              <a:t> exposure</a:t>
            </a:r>
            <a:r>
              <a:rPr lang="en-GB" b="1" dirty="0"/>
              <a:t>. These samples are then exposed to </a:t>
            </a:r>
            <a:r>
              <a:rPr lang="en-GB" b="1" dirty="0" smtClean="0"/>
              <a:t>a range </a:t>
            </a:r>
            <a:r>
              <a:rPr lang="en-GB" b="1" dirty="0"/>
              <a:t>of controlled relative humidity </a:t>
            </a:r>
            <a:r>
              <a:rPr lang="en-GB" b="1" dirty="0" smtClean="0"/>
              <a:t>environments</a:t>
            </a:r>
            <a:r>
              <a:rPr lang="en-GB" b="1" dirty="0"/>
              <a:t> </a:t>
            </a:r>
            <a:r>
              <a:rPr lang="en-GB" b="1" dirty="0" smtClean="0"/>
              <a:t>prepared </a:t>
            </a:r>
            <a:r>
              <a:rPr lang="en-GB" b="1" dirty="0"/>
              <a:t>with saturated aqueous </a:t>
            </a:r>
            <a:r>
              <a:rPr lang="en-GB" b="1" dirty="0" smtClean="0"/>
              <a:t>salt </a:t>
            </a:r>
            <a:r>
              <a:rPr lang="en-GB" b="1" dirty="0" err="1" smtClean="0"/>
              <a:t>soluitions</a:t>
            </a:r>
            <a:r>
              <a:rPr lang="en-GB" b="1" dirty="0"/>
              <a:t>.</a:t>
            </a:r>
          </a:p>
          <a:p>
            <a:r>
              <a:rPr lang="en-GB" b="1" dirty="0" smtClean="0"/>
              <a:t>Moisture </a:t>
            </a:r>
            <a:r>
              <a:rPr lang="en-GB" b="1" dirty="0"/>
              <a:t>uptake should be </a:t>
            </a:r>
            <a:r>
              <a:rPr lang="en-GB" b="1" dirty="0" smtClean="0"/>
              <a:t>monitored </a:t>
            </a:r>
            <a:r>
              <a:rPr lang="en-GB" b="1" dirty="0"/>
              <a:t>at time points representative of handling (0 to 24</a:t>
            </a:r>
          </a:p>
          <a:p>
            <a:r>
              <a:rPr lang="en-GB" b="1" dirty="0"/>
              <a:t>hours) and storage (0 to 12 weeks). </a:t>
            </a:r>
            <a:r>
              <a:rPr lang="en-GB" b="1" dirty="0" smtClean="0"/>
              <a:t>Analytic methods </a:t>
            </a:r>
            <a:r>
              <a:rPr lang="en-GB" b="1" dirty="0"/>
              <a:t>for monitoring the moisture level (i.e.,</a:t>
            </a:r>
          </a:p>
          <a:p>
            <a:r>
              <a:rPr lang="en-GB" b="1" dirty="0" err="1"/>
              <a:t>gravimetry</a:t>
            </a:r>
            <a:r>
              <a:rPr lang="en-GB" b="1" dirty="0"/>
              <a:t>, TGA, </a:t>
            </a:r>
            <a:r>
              <a:rPr lang="en-GB" b="1" dirty="0" smtClean="0"/>
              <a:t>or gas chromatography</a:t>
            </a:r>
            <a:r>
              <a:rPr lang="en-GB" b="1" dirty="0"/>
              <a:t>) depend upon the desired </a:t>
            </a:r>
            <a:r>
              <a:rPr lang="en-GB" b="1" dirty="0" smtClean="0"/>
              <a:t>precision and </a:t>
            </a:r>
            <a:r>
              <a:rPr lang="en-GB" b="1" dirty="0"/>
              <a:t>the amount of moisture </a:t>
            </a:r>
            <a:r>
              <a:rPr lang="en-GB" b="1" dirty="0" smtClean="0"/>
              <a:t>adsorbed onto </a:t>
            </a:r>
            <a:r>
              <a:rPr lang="en-GB" b="1" dirty="0"/>
              <a:t>the drug sample.</a:t>
            </a:r>
          </a:p>
          <a:p>
            <a:r>
              <a:rPr lang="en-GB" b="1" dirty="0"/>
              <a:t>Normalized (mg H20/g sample) or </a:t>
            </a:r>
            <a:r>
              <a:rPr lang="en-GB" b="1" dirty="0" smtClean="0"/>
              <a:t>percentage- of-weight-gain </a:t>
            </a:r>
            <a:r>
              <a:rPr lang="en-GB" b="1" dirty="0"/>
              <a:t>data from these hygroscopic</a:t>
            </a:r>
          </a:p>
          <a:p>
            <a:r>
              <a:rPr lang="en-GB" b="1" dirty="0"/>
              <a:t>studies are plotted against time to justify </a:t>
            </a:r>
            <a:r>
              <a:rPr lang="en-GB" b="1" dirty="0" smtClean="0"/>
              <a:t>special handling </a:t>
            </a:r>
            <a:r>
              <a:rPr lang="en-GB" b="1" dirty="0"/>
              <a:t>procedures kinetically. A plot of </a:t>
            </a:r>
            <a:r>
              <a:rPr lang="en-GB" b="1" dirty="0" smtClean="0"/>
              <a:t>normalized equilibrium </a:t>
            </a:r>
            <a:r>
              <a:rPr lang="en-GB" b="1" dirty="0"/>
              <a:t>versus relative </a:t>
            </a:r>
            <a:r>
              <a:rPr lang="en-GB" b="1" dirty="0" smtClean="0"/>
              <a:t>humidity data </a:t>
            </a:r>
            <a:r>
              <a:rPr lang="en-GB" b="1" dirty="0"/>
              <a:t>may support the need for storage in a </a:t>
            </a:r>
            <a:r>
              <a:rPr lang="en-GB" b="1" dirty="0" smtClean="0"/>
              <a:t>low humidity environment </a:t>
            </a:r>
            <a:r>
              <a:rPr lang="en-GB" b="1" dirty="0"/>
              <a:t>or for special </a:t>
            </a:r>
            <a:r>
              <a:rPr lang="en-GB" b="1" dirty="0" smtClean="0"/>
              <a:t>packaging with </a:t>
            </a:r>
            <a:r>
              <a:rPr lang="en-GB" b="1" dirty="0"/>
              <a:t>a desiccant. As these studies proceed, </a:t>
            </a:r>
            <a:r>
              <a:rPr lang="en-GB" b="1" dirty="0" smtClean="0"/>
              <a:t>additional testing </a:t>
            </a:r>
            <a:r>
              <a:rPr lang="en-GB" b="1" dirty="0"/>
              <a:t>of powder flow, dissolution, or </a:t>
            </a:r>
            <a:r>
              <a:rPr lang="en-GB" b="1" dirty="0" smtClean="0"/>
              <a:t>stability of </a:t>
            </a:r>
            <a:r>
              <a:rPr lang="en-GB" b="1" dirty="0"/>
              <a:t>"wet" bulk may be warranted to lend </a:t>
            </a:r>
            <a:r>
              <a:rPr lang="en-GB" b="1" dirty="0" smtClean="0"/>
              <a:t>further support </a:t>
            </a:r>
            <a:r>
              <a:rPr lang="en-GB" b="1" dirty="0"/>
              <a:t>to the need for humidity controls.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35294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i="1" dirty="0"/>
              <a:t>Fine Particle Characterization</a:t>
            </a:r>
          </a:p>
          <a:p>
            <a:pPr algn="just"/>
            <a:r>
              <a:rPr lang="en-GB" b="1" dirty="0"/>
              <a:t>Bulk flow, </a:t>
            </a:r>
            <a:r>
              <a:rPr lang="en-GB" b="1" dirty="0" smtClean="0"/>
              <a:t>formulation </a:t>
            </a:r>
            <a:r>
              <a:rPr lang="en-GB" b="1" dirty="0"/>
              <a:t>homogeneity, </a:t>
            </a:r>
            <a:r>
              <a:rPr lang="en-GB" b="1" dirty="0" smtClean="0"/>
              <a:t>and surface area </a:t>
            </a:r>
            <a:r>
              <a:rPr lang="en-GB" b="1" dirty="0"/>
              <a:t>controlled processes </a:t>
            </a:r>
            <a:r>
              <a:rPr lang="en-GB" b="1" dirty="0" smtClean="0"/>
              <a:t>such as dissolution</a:t>
            </a:r>
            <a:endParaRPr lang="en-GB" b="1" dirty="0"/>
          </a:p>
          <a:p>
            <a:pPr algn="just"/>
            <a:r>
              <a:rPr lang="en-GB" b="1" dirty="0" smtClean="0"/>
              <a:t>Chemical reactivity </a:t>
            </a:r>
            <a:r>
              <a:rPr lang="en-GB" b="1" dirty="0"/>
              <a:t>are directly </a:t>
            </a:r>
            <a:r>
              <a:rPr lang="en-GB" b="1" dirty="0" smtClean="0"/>
              <a:t>affected by </a:t>
            </a:r>
            <a:r>
              <a:rPr lang="en-GB" b="1" dirty="0"/>
              <a:t>size, shape, and </a:t>
            </a:r>
            <a:r>
              <a:rPr lang="en-GB" b="1" dirty="0" smtClean="0"/>
              <a:t>surface </a:t>
            </a:r>
            <a:r>
              <a:rPr lang="en-GB" b="1" dirty="0"/>
              <a:t>morphology of the</a:t>
            </a:r>
          </a:p>
          <a:p>
            <a:pPr algn="just"/>
            <a:r>
              <a:rPr lang="en-GB" b="1" dirty="0"/>
              <a:t>drug particles. In general, each new drug </a:t>
            </a:r>
            <a:r>
              <a:rPr lang="en-GB" b="1" dirty="0" smtClean="0"/>
              <a:t>candidate</a:t>
            </a:r>
            <a:r>
              <a:rPr lang="en-GB" b="1" dirty="0"/>
              <a:t> </a:t>
            </a:r>
            <a:r>
              <a:rPr lang="en-GB" b="1" dirty="0" smtClean="0"/>
              <a:t>should </a:t>
            </a:r>
            <a:r>
              <a:rPr lang="en-GB" b="1" dirty="0"/>
              <a:t>be tested during </a:t>
            </a:r>
            <a:r>
              <a:rPr lang="en-GB" b="1" dirty="0" err="1"/>
              <a:t>preformulation</a:t>
            </a:r>
            <a:endParaRPr lang="en-GB" b="1" dirty="0"/>
          </a:p>
          <a:p>
            <a:pPr algn="just"/>
            <a:r>
              <a:rPr lang="en-GB" b="1" dirty="0"/>
              <a:t>with the smallest particle size as is practical </a:t>
            </a:r>
            <a:r>
              <a:rPr lang="en-GB" b="1" dirty="0" smtClean="0"/>
              <a:t>to facilitate </a:t>
            </a:r>
            <a:r>
              <a:rPr lang="en-GB" b="1" dirty="0"/>
              <a:t>preparation of homogeneous samples</a:t>
            </a:r>
          </a:p>
          <a:p>
            <a:pPr algn="just"/>
            <a:r>
              <a:rPr lang="en-GB" b="1" dirty="0"/>
              <a:t>and maximize the drug's surface area for interactions</a:t>
            </a:r>
            <a:r>
              <a:rPr lang="en-GB" b="1" dirty="0" smtClean="0"/>
              <a:t>.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In conjunction with light microscopy, </a:t>
            </a:r>
            <a:r>
              <a:rPr lang="en-GB" b="1" dirty="0" smtClean="0"/>
              <a:t>stream counting </a:t>
            </a:r>
            <a:r>
              <a:rPr lang="en-GB" b="1" dirty="0"/>
              <a:t>devices, such as the Coulter counter</a:t>
            </a:r>
          </a:p>
          <a:p>
            <a:pPr algn="just"/>
            <a:r>
              <a:rPr lang="en-GB" b="1" dirty="0"/>
              <a:t>&amp; and HIAC </a:t>
            </a:r>
            <a:r>
              <a:rPr lang="en-GB" b="1" dirty="0" smtClean="0"/>
              <a:t>counter </a:t>
            </a:r>
            <a:r>
              <a:rPr lang="en-GB" b="1" dirty="0"/>
              <a:t>often provide a </a:t>
            </a:r>
            <a:r>
              <a:rPr lang="en-GB" b="1" dirty="0" smtClean="0"/>
              <a:t>convenient </a:t>
            </a:r>
            <a:r>
              <a:rPr lang="en-GB" b="1" dirty="0"/>
              <a:t>method for characterizing the size distribution</a:t>
            </a:r>
          </a:p>
          <a:p>
            <a:pPr algn="just"/>
            <a:r>
              <a:rPr lang="en-GB" b="1" dirty="0" smtClean="0"/>
              <a:t> </a:t>
            </a:r>
            <a:r>
              <a:rPr lang="en-GB" b="1" dirty="0"/>
              <a:t>of a compound. Samples are prepared for </a:t>
            </a:r>
            <a:r>
              <a:rPr lang="en-GB" b="1" dirty="0" smtClean="0"/>
              <a:t>analysis by </a:t>
            </a:r>
            <a:r>
              <a:rPr lang="en-GB" b="1" dirty="0"/>
              <a:t>the Coulter counter by dispersing the </a:t>
            </a:r>
            <a:r>
              <a:rPr lang="en-GB" b="1" dirty="0" smtClean="0"/>
              <a:t>material in </a:t>
            </a:r>
            <a:r>
              <a:rPr lang="en-GB" b="1" dirty="0"/>
              <a:t>a conducting medium such as </a:t>
            </a:r>
            <a:r>
              <a:rPr lang="en-GB" b="1" dirty="0" smtClean="0"/>
              <a:t>isotonic saline </a:t>
            </a:r>
            <a:r>
              <a:rPr lang="en-GB" b="1" dirty="0"/>
              <a:t>with the aid of ultrasound and a few </a:t>
            </a:r>
            <a:r>
              <a:rPr lang="en-GB" b="1" dirty="0" smtClean="0"/>
              <a:t>drops of surfactant</a:t>
            </a:r>
            <a:r>
              <a:rPr lang="en-GB" b="1" dirty="0"/>
              <a:t>. A known volume (0.5 to 2 ml) </a:t>
            </a:r>
            <a:r>
              <a:rPr lang="en-GB" b="1" dirty="0" smtClean="0"/>
              <a:t>of this </a:t>
            </a:r>
            <a:r>
              <a:rPr lang="en-GB" b="1" dirty="0"/>
              <a:t>suspension is then drawn into a tube</a:t>
            </a:r>
          </a:p>
          <a:p>
            <a:pPr algn="just"/>
            <a:r>
              <a:rPr lang="en-GB" b="1" dirty="0"/>
              <a:t>through a small aperture (0.4 to 800 microns </a:t>
            </a:r>
            <a:r>
              <a:rPr lang="en-GB" b="1" dirty="0" smtClean="0"/>
              <a:t>in diameter</a:t>
            </a:r>
            <a:r>
              <a:rPr lang="en-GB" b="1" dirty="0"/>
              <a:t>), across which a voltage is applied. </a:t>
            </a:r>
            <a:r>
              <a:rPr lang="en-GB" b="1" dirty="0" smtClean="0"/>
              <a:t>As each </a:t>
            </a:r>
            <a:r>
              <a:rPr lang="en-GB" b="1" dirty="0"/>
              <a:t>particle passes through the hole, it ·</a:t>
            </a:r>
            <a:r>
              <a:rPr lang="en-GB" b="1" dirty="0" smtClean="0"/>
              <a:t>is counted </a:t>
            </a:r>
            <a:r>
              <a:rPr lang="en-GB" b="1" dirty="0"/>
              <a:t>and sized according to the </a:t>
            </a:r>
            <a:r>
              <a:rPr lang="en-GB" b="1" dirty="0" smtClean="0"/>
              <a:t>resistance </a:t>
            </a:r>
          </a:p>
          <a:p>
            <a:pPr algn="just"/>
            <a:r>
              <a:rPr lang="en-GB" b="1" dirty="0"/>
              <a:t>generated by displacing that particle's volume </a:t>
            </a:r>
            <a:r>
              <a:rPr lang="en-GB" b="1" dirty="0" smtClean="0"/>
              <a:t>of conducting </a:t>
            </a:r>
            <a:r>
              <a:rPr lang="en-GB" b="1" dirty="0"/>
              <a:t>medium. Given that the </a:t>
            </a:r>
            <a:r>
              <a:rPr lang="en-GB" b="1" dirty="0" smtClean="0"/>
              <a:t>instrument has </a:t>
            </a:r>
            <a:r>
              <a:rPr lang="en-GB" b="1" dirty="0"/>
              <a:t>been calibrated with standard spheres, </a:t>
            </a:r>
            <a:r>
              <a:rPr lang="en-GB" b="1" dirty="0" smtClean="0"/>
              <a:t>the counter </a:t>
            </a:r>
            <a:r>
              <a:rPr lang="en-GB" b="1" dirty="0"/>
              <a:t>provides a histogram output (</a:t>
            </a:r>
            <a:r>
              <a:rPr lang="en-GB" b="1" dirty="0" smtClean="0"/>
              <a:t>frequency versus </a:t>
            </a:r>
            <a:r>
              <a:rPr lang="en-GB" b="1" dirty="0"/>
              <a:t>size) within the limits of that </a:t>
            </a:r>
            <a:r>
              <a:rPr lang="en-GB" b="1" dirty="0" smtClean="0"/>
              <a:t>particular aperture </a:t>
            </a:r>
            <a:r>
              <a:rPr lang="en-GB" b="1" dirty="0"/>
              <a:t>tube. Several different sizes of </a:t>
            </a:r>
            <a:r>
              <a:rPr lang="en-GB" b="1" dirty="0" smtClean="0"/>
              <a:t>aperture tubes </a:t>
            </a:r>
            <a:r>
              <a:rPr lang="en-GB" b="1" dirty="0"/>
              <a:t>should be used to assure accurate </a:t>
            </a:r>
            <a:r>
              <a:rPr lang="en-GB" b="1" dirty="0" smtClean="0"/>
              <a:t>counting of </a:t>
            </a:r>
            <a:r>
              <a:rPr lang="en-GB" b="1" dirty="0"/>
              <a:t>single particles. Other stream counters </a:t>
            </a:r>
            <a:r>
              <a:rPr lang="en-GB" b="1" dirty="0" smtClean="0"/>
              <a:t>are based </a:t>
            </a:r>
            <a:r>
              <a:rPr lang="en-GB" b="1" dirty="0"/>
              <a:t>on the principles of light blockage or </a:t>
            </a:r>
            <a:r>
              <a:rPr lang="en-GB" b="1" dirty="0" smtClean="0"/>
              <a:t>laser light </a:t>
            </a:r>
            <a:r>
              <a:rPr lang="en-GB" b="1" dirty="0"/>
              <a:t>scattering for sizing each </a:t>
            </a:r>
            <a:r>
              <a:rPr lang="en-GB" b="1" dirty="0" smtClean="0"/>
              <a:t>particle.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4767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4" y="476672"/>
            <a:ext cx="8892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While salt formation is limited to </a:t>
            </a:r>
            <a:r>
              <a:rPr lang="en-GB" b="1" dirty="0" smtClean="0"/>
              <a:t>molecules  </a:t>
            </a:r>
            <a:r>
              <a:rPr lang="en-GB" b="1" dirty="0"/>
              <a:t>with </a:t>
            </a:r>
            <a:r>
              <a:rPr lang="en-GB" b="1" dirty="0" err="1" smtClean="0"/>
              <a:t>ionizable</a:t>
            </a:r>
            <a:r>
              <a:rPr lang="en-GB" b="1" dirty="0" smtClean="0"/>
              <a:t> </a:t>
            </a:r>
            <a:r>
              <a:rPr lang="en-GB" b="1" dirty="0"/>
              <a:t>groups, </a:t>
            </a:r>
            <a:r>
              <a:rPr lang="en-GB" b="1" dirty="0" err="1" smtClean="0"/>
              <a:t>prodrugs</a:t>
            </a:r>
            <a:r>
              <a:rPr lang="en-GB" b="1" dirty="0" smtClean="0"/>
              <a:t> </a:t>
            </a:r>
            <a:r>
              <a:rPr lang="en-GB" b="1" dirty="0"/>
              <a:t>may be formed</a:t>
            </a:r>
          </a:p>
          <a:p>
            <a:pPr algn="just"/>
            <a:r>
              <a:rPr lang="en-GB" b="1" dirty="0" smtClean="0"/>
              <a:t>With </a:t>
            </a:r>
            <a:r>
              <a:rPr lang="en-GB" b="1" dirty="0"/>
              <a:t>any organic molecule </a:t>
            </a:r>
            <a:r>
              <a:rPr lang="en-GB" b="1" dirty="0" smtClean="0"/>
              <a:t>having </a:t>
            </a:r>
            <a:r>
              <a:rPr lang="en-GB" b="1" dirty="0"/>
              <a:t>a </a:t>
            </a:r>
            <a:r>
              <a:rPr lang="en-GB" b="1" dirty="0" smtClean="0"/>
              <a:t>chemically reactive </a:t>
            </a:r>
            <a:r>
              <a:rPr lang="en-GB" b="1" dirty="0"/>
              <a:t>functional group. </a:t>
            </a:r>
            <a:endParaRPr lang="en-GB" b="1" dirty="0" smtClean="0"/>
          </a:p>
          <a:p>
            <a:pPr algn="just"/>
            <a:r>
              <a:rPr lang="en-GB" b="1" dirty="0" err="1" smtClean="0"/>
              <a:t>Prodrugs</a:t>
            </a:r>
            <a:r>
              <a:rPr lang="en-GB" b="1" dirty="0" smtClean="0"/>
              <a:t> </a:t>
            </a:r>
            <a:r>
              <a:rPr lang="en-GB" b="1" dirty="0"/>
              <a:t>are </a:t>
            </a:r>
            <a:r>
              <a:rPr lang="en-GB" b="1" dirty="0" smtClean="0"/>
              <a:t>synthetic derivatives </a:t>
            </a:r>
            <a:r>
              <a:rPr lang="en-GB" b="1" dirty="0"/>
              <a:t>(e.g., esters and amides) </a:t>
            </a:r>
            <a:r>
              <a:rPr lang="en-GB" b="1" dirty="0" smtClean="0"/>
              <a:t>of drug </a:t>
            </a:r>
            <a:r>
              <a:rPr lang="en-GB" b="1" dirty="0"/>
              <a:t>molecules that may have intrinsic </a:t>
            </a:r>
            <a:r>
              <a:rPr lang="en-GB" b="1" dirty="0" smtClean="0"/>
              <a:t>pharmacologic activity </a:t>
            </a:r>
            <a:r>
              <a:rPr lang="en-GB" b="1" dirty="0"/>
              <a:t>but usually must undergo </a:t>
            </a:r>
            <a:r>
              <a:rPr lang="en-GB" b="1" dirty="0" smtClean="0"/>
              <a:t>some transformation </a:t>
            </a:r>
            <a:r>
              <a:rPr lang="en-GB" b="1" dirty="0"/>
              <a:t>in vivo to liberate the active </a:t>
            </a:r>
            <a:r>
              <a:rPr lang="en-GB" b="1" dirty="0" smtClean="0"/>
              <a:t>drug molecule</a:t>
            </a:r>
            <a:r>
              <a:rPr lang="en-GB" b="1" dirty="0"/>
              <a:t>. </a:t>
            </a:r>
            <a:endParaRPr lang="en-GB" b="1" dirty="0" smtClean="0"/>
          </a:p>
          <a:p>
            <a:pPr algn="just"/>
            <a:endParaRPr lang="en-GB" b="1" dirty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  <a:p>
            <a:pPr algn="just"/>
            <a:endParaRPr lang="en-GB" b="1" dirty="0" smtClean="0"/>
          </a:p>
          <a:p>
            <a:pPr algn="just"/>
            <a:endParaRPr lang="en-GB" b="1" dirty="0" smtClean="0"/>
          </a:p>
          <a:p>
            <a:pPr algn="just"/>
            <a:endParaRPr lang="en-GB" b="1" dirty="0" smtClean="0"/>
          </a:p>
          <a:p>
            <a:pPr algn="just"/>
            <a:r>
              <a:rPr lang="en-GB" b="1" dirty="0" smtClean="0"/>
              <a:t>Through </a:t>
            </a:r>
            <a:r>
              <a:rPr lang="en-GB" b="1" dirty="0"/>
              <a:t>the formation of a </a:t>
            </a:r>
            <a:r>
              <a:rPr lang="en-GB" b="1" dirty="0" err="1"/>
              <a:t>prodrug</a:t>
            </a:r>
            <a:r>
              <a:rPr lang="en-GB" b="1" dirty="0"/>
              <a:t>, </a:t>
            </a:r>
            <a:r>
              <a:rPr lang="en-GB" b="1" dirty="0" smtClean="0"/>
              <a:t>a variety </a:t>
            </a:r>
            <a:r>
              <a:rPr lang="en-GB" b="1" dirty="0"/>
              <a:t>of </a:t>
            </a:r>
            <a:r>
              <a:rPr lang="en-GB" b="1" dirty="0" smtClean="0"/>
              <a:t>side </a:t>
            </a:r>
            <a:r>
              <a:rPr lang="en-GB" b="1" dirty="0"/>
              <a:t>chains or functional groups </a:t>
            </a:r>
            <a:r>
              <a:rPr lang="en-GB" b="1" dirty="0" smtClean="0"/>
              <a:t>may be </a:t>
            </a:r>
            <a:r>
              <a:rPr lang="en-GB" b="1" dirty="0"/>
              <a:t>added to improve the </a:t>
            </a:r>
            <a:r>
              <a:rPr lang="en-GB" b="1" dirty="0" smtClean="0"/>
              <a:t>biologic </a:t>
            </a:r>
            <a:r>
              <a:rPr lang="en-GB" b="1" dirty="0"/>
              <a:t>and/or </a:t>
            </a:r>
            <a:r>
              <a:rPr lang="en-GB" b="1" dirty="0" smtClean="0"/>
              <a:t>pharmaceutical properties </a:t>
            </a:r>
            <a:r>
              <a:rPr lang="en-GB" b="1" dirty="0"/>
              <a:t>of a </a:t>
            </a:r>
            <a:r>
              <a:rPr lang="en-GB" b="1" dirty="0" smtClean="0"/>
              <a:t>compound. Some </a:t>
            </a:r>
            <a:r>
              <a:rPr lang="en-GB" b="1" dirty="0"/>
              <a:t>of </a:t>
            </a:r>
            <a:r>
              <a:rPr lang="en-GB" b="1" dirty="0" smtClean="0"/>
              <a:t>the biologic </a:t>
            </a:r>
            <a:r>
              <a:rPr lang="en-GB" b="1" dirty="0"/>
              <a:t>response parameters that may be </a:t>
            </a:r>
            <a:r>
              <a:rPr lang="en-GB" b="1" dirty="0" smtClean="0"/>
              <a:t>altered by </a:t>
            </a:r>
            <a:r>
              <a:rPr lang="en-GB" b="1" dirty="0" err="1"/>
              <a:t>prodrug</a:t>
            </a:r>
            <a:r>
              <a:rPr lang="en-GB" b="1" dirty="0"/>
              <a:t> formation are absorption due to </a:t>
            </a:r>
            <a:r>
              <a:rPr lang="en-GB" b="1" dirty="0" smtClean="0"/>
              <a:t>increased </a:t>
            </a:r>
            <a:r>
              <a:rPr lang="en-GB" b="1" dirty="0" err="1" smtClean="0"/>
              <a:t>lipophilicity</a:t>
            </a:r>
            <a:r>
              <a:rPr lang="en-GB" b="1" dirty="0" smtClean="0"/>
              <a:t> </a:t>
            </a:r>
            <a:r>
              <a:rPr lang="en-GB" b="1" dirty="0"/>
              <a:t>or increased water </a:t>
            </a:r>
            <a:r>
              <a:rPr lang="en-GB" b="1" dirty="0" smtClean="0"/>
              <a:t>solubility, duration </a:t>
            </a:r>
            <a:r>
              <a:rPr lang="en-GB" b="1" dirty="0"/>
              <a:t>of action via blockade of a key </a:t>
            </a:r>
            <a:r>
              <a:rPr lang="en-GB" b="1" dirty="0" smtClean="0"/>
              <a:t>metabolic site</a:t>
            </a:r>
            <a:r>
              <a:rPr lang="en-GB" b="1" dirty="0"/>
              <a:t>, and distribution to organs due </a:t>
            </a:r>
            <a:r>
              <a:rPr lang="en-GB" b="1" dirty="0" smtClean="0"/>
              <a:t>to changes </a:t>
            </a:r>
            <a:r>
              <a:rPr lang="en-GB" b="1" dirty="0"/>
              <a:t>in </a:t>
            </a:r>
            <a:r>
              <a:rPr lang="en-GB" b="1" dirty="0" err="1" smtClean="0"/>
              <a:t>lipophilicity</a:t>
            </a:r>
            <a:r>
              <a:rPr lang="en-GB" b="1" dirty="0"/>
              <a:t>. </a:t>
            </a:r>
            <a:endParaRPr lang="en-GB" b="1" dirty="0" smtClean="0"/>
          </a:p>
          <a:p>
            <a:pPr algn="just"/>
            <a:endParaRPr lang="en-GB" b="1" dirty="0"/>
          </a:p>
          <a:p>
            <a:pPr algn="just"/>
            <a:r>
              <a:rPr lang="en-GB" b="1" dirty="0" smtClean="0"/>
              <a:t>Examples </a:t>
            </a:r>
            <a:r>
              <a:rPr lang="en-GB" b="1" dirty="0"/>
              <a:t>of </a:t>
            </a:r>
            <a:r>
              <a:rPr lang="en-GB" b="1" dirty="0" smtClean="0"/>
              <a:t>biologic improvements </a:t>
            </a:r>
            <a:r>
              <a:rPr lang="en-GB" b="1" dirty="0"/>
              <a:t>are abundant in the </a:t>
            </a:r>
            <a:r>
              <a:rPr lang="en-GB" b="1" dirty="0" err="1"/>
              <a:t>steriod</a:t>
            </a:r>
            <a:r>
              <a:rPr lang="en-GB" b="1" dirty="0"/>
              <a:t> </a:t>
            </a:r>
            <a:r>
              <a:rPr lang="en-GB" b="1" dirty="0" smtClean="0"/>
              <a:t>and prostaglandin </a:t>
            </a:r>
            <a:r>
              <a:rPr lang="en-GB" b="1" dirty="0" err="1"/>
              <a:t>prodrug</a:t>
            </a:r>
            <a:r>
              <a:rPr lang="en-GB" b="1" dirty="0"/>
              <a:t> </a:t>
            </a:r>
            <a:r>
              <a:rPr lang="en-GB" b="1" dirty="0" smtClean="0"/>
              <a:t>literature. Pharmaceutical improvements </a:t>
            </a:r>
            <a:r>
              <a:rPr lang="en-GB" b="1" dirty="0"/>
              <a:t>resulting from </a:t>
            </a:r>
            <a:r>
              <a:rPr lang="en-GB" b="1" dirty="0" err="1"/>
              <a:t>prodrug</a:t>
            </a:r>
            <a:r>
              <a:rPr lang="en-GB" b="1" dirty="0"/>
              <a:t> </a:t>
            </a:r>
            <a:r>
              <a:rPr lang="en-GB" b="1" dirty="0" smtClean="0"/>
              <a:t>formation include </a:t>
            </a:r>
            <a:r>
              <a:rPr lang="en-GB" b="1" dirty="0"/>
              <a:t>stabilization, an increase or </a:t>
            </a:r>
            <a:r>
              <a:rPr lang="en-GB" b="1" dirty="0" smtClean="0"/>
              <a:t>decrease in </a:t>
            </a:r>
            <a:r>
              <a:rPr lang="en-GB" b="1" dirty="0"/>
              <a:t>solubility, </a:t>
            </a:r>
            <a:r>
              <a:rPr lang="en-GB" b="1" dirty="0" err="1"/>
              <a:t>crystallinity</a:t>
            </a:r>
            <a:r>
              <a:rPr lang="en-GB" b="1" dirty="0"/>
              <a:t>, taste, </a:t>
            </a:r>
            <a:r>
              <a:rPr lang="en-GB" b="1" dirty="0" err="1"/>
              <a:t>odor</a:t>
            </a:r>
            <a:r>
              <a:rPr lang="en-GB" b="1" dirty="0"/>
              <a:t>, </a:t>
            </a:r>
            <a:r>
              <a:rPr lang="en-GB" b="1" dirty="0" smtClean="0"/>
              <a:t>and reduced </a:t>
            </a:r>
            <a:r>
              <a:rPr lang="en-GB" b="1" dirty="0"/>
              <a:t>pain on injection.</a:t>
            </a:r>
          </a:p>
        </p:txBody>
      </p:sp>
      <p:pic>
        <p:nvPicPr>
          <p:cNvPr id="2053" name="Picture 5" descr="https://upload.wikimedia.org/wikipedia/commons/thumb/3/34/Ester-general.svg/130px-Ester-general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12382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upload.wikimedia.org/wikipedia/commons/thumb/2/2e/Amide-general.png/800px-Amide-gener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02909"/>
            <a:ext cx="1269448" cy="118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55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544"/>
            <a:ext cx="8964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Erythromycin </a:t>
            </a:r>
            <a:r>
              <a:rPr lang="en-GB" b="1" dirty="0" err="1"/>
              <a:t>estolate</a:t>
            </a:r>
            <a:r>
              <a:rPr lang="en-GB" b="1" dirty="0"/>
              <a:t> is an example of a </a:t>
            </a:r>
            <a:r>
              <a:rPr lang="en-GB" b="1" dirty="0" err="1" smtClean="0"/>
              <a:t>prodrug</a:t>
            </a:r>
            <a:r>
              <a:rPr lang="en-GB" b="1" dirty="0" smtClean="0"/>
              <a:t> with </a:t>
            </a:r>
            <a:r>
              <a:rPr lang="en-GB" b="1" dirty="0"/>
              <a:t>improved pharmaceutical </a:t>
            </a:r>
            <a:r>
              <a:rPr lang="en-GB" b="1" dirty="0" smtClean="0"/>
              <a:t>properties . </a:t>
            </a:r>
            <a:endParaRPr lang="en-GB" b="1" dirty="0"/>
          </a:p>
          <a:p>
            <a:pPr algn="just"/>
            <a:r>
              <a:rPr lang="en-GB" b="1" dirty="0" smtClean="0"/>
              <a:t>In </a:t>
            </a:r>
            <a:r>
              <a:rPr lang="en-GB" b="1" dirty="0"/>
              <a:t>aqueous </a:t>
            </a:r>
            <a:r>
              <a:rPr lang="en-GB" b="1" dirty="0" smtClean="0"/>
              <a:t> solutions</a:t>
            </a:r>
            <a:r>
              <a:rPr lang="en-GB" b="1" dirty="0"/>
              <a:t>, </a:t>
            </a:r>
            <a:r>
              <a:rPr lang="en-GB" b="1" dirty="0" smtClean="0"/>
              <a:t>protonated erythromycin </a:t>
            </a:r>
            <a:r>
              <a:rPr lang="en-GB" b="1" dirty="0"/>
              <a:t>is water-soluble, has a bitter </a:t>
            </a:r>
            <a:r>
              <a:rPr lang="en-GB" b="1" dirty="0" smtClean="0"/>
              <a:t>taste, and </a:t>
            </a:r>
            <a:r>
              <a:rPr lang="en-GB" b="1" dirty="0"/>
              <a:t>is rapidly </a:t>
            </a:r>
            <a:r>
              <a:rPr lang="en-GB" b="1" dirty="0" err="1"/>
              <a:t>hydrolyzed</a:t>
            </a:r>
            <a:r>
              <a:rPr lang="en-GB" b="1" dirty="0"/>
              <a:t> in gastric </a:t>
            </a:r>
            <a:r>
              <a:rPr lang="en-GB" b="1" dirty="0" smtClean="0"/>
              <a:t>acid (t 10</a:t>
            </a:r>
            <a:r>
              <a:rPr lang="en-GB" b="1" dirty="0"/>
              <a:t>% = 9 sec) to yield inactive decay products</a:t>
            </a:r>
            <a:r>
              <a:rPr lang="en-GB" b="1" dirty="0" smtClean="0"/>
              <a:t>.</a:t>
            </a:r>
            <a:endParaRPr lang="en-GB" b="1" dirty="0" smtClean="0"/>
          </a:p>
          <a:p>
            <a:pPr algn="just"/>
            <a:r>
              <a:rPr lang="en-GB" b="1" dirty="0" smtClean="0"/>
              <a:t>To </a:t>
            </a:r>
            <a:r>
              <a:rPr lang="en-GB" b="1" dirty="0"/>
              <a:t>overcome this problem, the </a:t>
            </a:r>
            <a:r>
              <a:rPr lang="en-GB" b="1" dirty="0" smtClean="0"/>
              <a:t>water-insoluble lauryl </a:t>
            </a:r>
            <a:r>
              <a:rPr lang="en-GB" b="1" dirty="0" err="1"/>
              <a:t>sulfate</a:t>
            </a:r>
            <a:r>
              <a:rPr lang="en-GB" b="1" dirty="0"/>
              <a:t> salt of the propionate ester </a:t>
            </a:r>
            <a:r>
              <a:rPr lang="en-GB" b="1" dirty="0" err="1" smtClean="0"/>
              <a:t>prodrug</a:t>
            </a:r>
            <a:r>
              <a:rPr lang="en-GB" b="1" dirty="0" smtClean="0"/>
              <a:t> ( </a:t>
            </a:r>
            <a:r>
              <a:rPr lang="en-GB" b="1" dirty="0" err="1"/>
              <a:t>estolate</a:t>
            </a:r>
            <a:r>
              <a:rPr lang="en-GB" b="1" dirty="0"/>
              <a:t>) was formed for use in both </a:t>
            </a:r>
            <a:r>
              <a:rPr lang="en-GB" b="1" dirty="0" smtClean="0"/>
              <a:t>suspension and </a:t>
            </a:r>
            <a:r>
              <a:rPr lang="en-GB" b="1" dirty="0"/>
              <a:t>capsule dosage forms. </a:t>
            </a:r>
          </a:p>
          <a:p>
            <a:pPr algn="just"/>
            <a:r>
              <a:rPr lang="en-GB" b="1" dirty="0" smtClean="0"/>
              <a:t>Erythromycin propionate is </a:t>
            </a:r>
            <a:r>
              <a:rPr lang="en-GB" b="1" dirty="0"/>
              <a:t>inactive as an antimicrobial and </a:t>
            </a:r>
            <a:r>
              <a:rPr lang="en-GB" b="1" dirty="0" smtClean="0"/>
              <a:t>must undergo </a:t>
            </a:r>
            <a:r>
              <a:rPr lang="en-GB" b="1" dirty="0"/>
              <a:t>ester hydrolysis to yield bioactive erythromycin.</a:t>
            </a:r>
          </a:p>
          <a:p>
            <a:pPr algn="just"/>
            <a:r>
              <a:rPr lang="en-GB" b="1" dirty="0"/>
              <a:t>In an oral </a:t>
            </a:r>
            <a:r>
              <a:rPr lang="en-GB" b="1" dirty="0" err="1"/>
              <a:t>q.i.d</a:t>
            </a:r>
            <a:r>
              <a:rPr lang="en-GB" b="1" dirty="0"/>
              <a:t>. bioavailability </a:t>
            </a:r>
            <a:r>
              <a:rPr lang="en-GB" b="1" dirty="0" smtClean="0"/>
              <a:t>comparison between </a:t>
            </a:r>
            <a:r>
              <a:rPr lang="en-GB" b="1" dirty="0"/>
              <a:t>Upjohn's enteric coated tablet </a:t>
            </a:r>
            <a:r>
              <a:rPr lang="en-GB" b="1" dirty="0" smtClean="0"/>
              <a:t>formulation of </a:t>
            </a:r>
            <a:r>
              <a:rPr lang="en-GB" b="1" dirty="0"/>
              <a:t>erythromycin base </a:t>
            </a:r>
            <a:r>
              <a:rPr lang="en-GB" b="1" dirty="0" smtClean="0"/>
              <a:t>and capsule formulation of </a:t>
            </a:r>
            <a:r>
              <a:rPr lang="en-GB" b="1" dirty="0"/>
              <a:t>erythromycin </a:t>
            </a:r>
            <a:r>
              <a:rPr lang="en-GB" b="1" dirty="0" err="1"/>
              <a:t>estolate</a:t>
            </a:r>
            <a:r>
              <a:rPr lang="en-GB" b="1" dirty="0"/>
              <a:t> (Fig. 8-4), the </a:t>
            </a:r>
            <a:r>
              <a:rPr lang="en-GB" b="1" dirty="0" smtClean="0"/>
              <a:t>lipophilic ester </a:t>
            </a:r>
            <a:r>
              <a:rPr lang="en-GB" b="1" dirty="0" err="1"/>
              <a:t>prodrug</a:t>
            </a:r>
            <a:r>
              <a:rPr lang="en-GB" b="1" dirty="0"/>
              <a:t> was absorbed four times more </a:t>
            </a:r>
            <a:r>
              <a:rPr lang="en-GB" b="1" dirty="0" smtClean="0"/>
              <a:t>efficiently than </a:t>
            </a:r>
            <a:r>
              <a:rPr lang="en-GB" b="1" dirty="0"/>
              <a:t>the formulated free base, but </a:t>
            </a:r>
            <a:r>
              <a:rPr lang="en-GB" b="1" dirty="0" err="1" smtClean="0"/>
              <a:t>hydrolyzed</a:t>
            </a:r>
            <a:r>
              <a:rPr lang="en-GB" b="1" dirty="0" smtClean="0"/>
              <a:t> only </a:t>
            </a:r>
            <a:r>
              <a:rPr lang="en-GB" b="1" dirty="0"/>
              <a:t>24% in serum to produce </a:t>
            </a:r>
            <a:r>
              <a:rPr lang="en-GB" b="1" dirty="0" smtClean="0"/>
              <a:t>equivalent plasma </a:t>
            </a:r>
            <a:r>
              <a:rPr lang="en-GB" b="1" dirty="0"/>
              <a:t>levels of bioactive erythromycin </a:t>
            </a:r>
            <a:r>
              <a:rPr lang="en-GB" b="1" dirty="0" smtClean="0"/>
              <a:t>base</a:t>
            </a:r>
            <a:r>
              <a:rPr lang="en-GB" b="1" dirty="0" smtClean="0"/>
              <a:t>.</a:t>
            </a:r>
            <a:endParaRPr lang="en-GB" b="1" dirty="0" smtClean="0"/>
          </a:p>
          <a:p>
            <a:pPr algn="just"/>
            <a:r>
              <a:rPr lang="en-GB" b="1" dirty="0" smtClean="0"/>
              <a:t>Thus</a:t>
            </a:r>
            <a:r>
              <a:rPr lang="en-GB" b="1" dirty="0"/>
              <a:t>, a </a:t>
            </a:r>
            <a:r>
              <a:rPr lang="en-GB" b="1" dirty="0" err="1"/>
              <a:t>prodrug</a:t>
            </a:r>
            <a:r>
              <a:rPr lang="en-GB" b="1" dirty="0"/>
              <a:t> was used to overcome a </a:t>
            </a:r>
            <a:r>
              <a:rPr lang="en-GB" b="1" dirty="0" smtClean="0"/>
              <a:t>pharmaceutical formulation </a:t>
            </a:r>
            <a:r>
              <a:rPr lang="en-GB" b="1" dirty="0"/>
              <a:t>problem without </a:t>
            </a:r>
            <a:r>
              <a:rPr lang="en-GB" b="1" dirty="0" smtClean="0"/>
              <a:t>compromising bioavailability</a:t>
            </a:r>
            <a:r>
              <a:rPr lang="en-GB" b="1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17032"/>
            <a:ext cx="516255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03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167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To date, most </a:t>
            </a:r>
            <a:r>
              <a:rPr lang="en-GB" b="1" dirty="0" err="1"/>
              <a:t>prodrugs</a:t>
            </a:r>
            <a:r>
              <a:rPr lang="en-GB" b="1" dirty="0"/>
              <a:t> have been esters </a:t>
            </a:r>
            <a:r>
              <a:rPr lang="en-GB" b="1" dirty="0" smtClean="0"/>
              <a:t>or amides designed </a:t>
            </a:r>
            <a:r>
              <a:rPr lang="en-GB" b="1" dirty="0"/>
              <a:t>to </a:t>
            </a:r>
            <a:r>
              <a:rPr lang="en-GB" b="1" dirty="0" smtClean="0"/>
              <a:t>increase  </a:t>
            </a:r>
            <a:r>
              <a:rPr lang="en-GB" b="1" dirty="0" err="1" smtClean="0"/>
              <a:t>lipophilicity</a:t>
            </a:r>
            <a:r>
              <a:rPr lang="en-GB" b="1" dirty="0"/>
              <a:t>. </a:t>
            </a:r>
            <a:r>
              <a:rPr lang="en-GB" b="1" dirty="0" smtClean="0"/>
              <a:t>Unfortunately, </a:t>
            </a:r>
            <a:r>
              <a:rPr lang="en-GB" b="1" dirty="0"/>
              <a:t>this type </a:t>
            </a:r>
            <a:r>
              <a:rPr lang="en-GB" b="1" dirty="0" smtClean="0"/>
              <a:t>of </a:t>
            </a:r>
            <a:r>
              <a:rPr lang="en-GB" b="1" dirty="0"/>
              <a:t>modification </a:t>
            </a:r>
            <a:r>
              <a:rPr lang="en-GB" b="1" dirty="0" smtClean="0"/>
              <a:t>often decrease water </a:t>
            </a:r>
            <a:r>
              <a:rPr lang="en-GB" b="1" dirty="0"/>
              <a:t>solubility and thus decreases </a:t>
            </a:r>
            <a:r>
              <a:rPr lang="en-GB" b="1" dirty="0" smtClean="0"/>
              <a:t>the concentration </a:t>
            </a:r>
            <a:r>
              <a:rPr lang="en-GB" b="1" dirty="0"/>
              <a:t>gradient across the cell </a:t>
            </a:r>
            <a:r>
              <a:rPr lang="en-GB" b="1" dirty="0" smtClean="0"/>
              <a:t>membrane, </a:t>
            </a:r>
            <a:r>
              <a:rPr lang="en-GB" b="1" dirty="0"/>
              <a:t>which controls the rate of drug absorption.</a:t>
            </a:r>
          </a:p>
          <a:p>
            <a:pPr algn="just"/>
            <a:r>
              <a:rPr lang="en-GB" b="1" dirty="0"/>
              <a:t>This trade-off between </a:t>
            </a:r>
            <a:r>
              <a:rPr lang="en-GB" b="1" dirty="0" err="1"/>
              <a:t>lipophilicity</a:t>
            </a:r>
            <a:r>
              <a:rPr lang="en-GB" b="1" dirty="0"/>
              <a:t> </a:t>
            </a:r>
            <a:r>
              <a:rPr lang="en-GB" b="1" dirty="0" smtClean="0"/>
              <a:t>and concentration </a:t>
            </a:r>
            <a:r>
              <a:rPr lang="en-GB" b="1" dirty="0"/>
              <a:t>gradient is generally assumed to</a:t>
            </a:r>
          </a:p>
          <a:p>
            <a:pPr algn="just"/>
            <a:r>
              <a:rPr lang="en-GB" b="1" dirty="0"/>
              <a:t>result in a net improvement in absorption. </a:t>
            </a:r>
            <a:r>
              <a:rPr lang="en-GB" b="1" dirty="0" smtClean="0"/>
              <a:t>In 1980</a:t>
            </a:r>
            <a:r>
              <a:rPr lang="en-GB" b="1" dirty="0"/>
              <a:t>, </a:t>
            </a:r>
            <a:r>
              <a:rPr lang="en-GB" b="1" dirty="0" err="1"/>
              <a:t>Amidon</a:t>
            </a:r>
            <a:r>
              <a:rPr lang="en-GB" b="1" dirty="0"/>
              <a:t> suggested the making of </a:t>
            </a:r>
            <a:r>
              <a:rPr lang="en-GB" b="1" dirty="0" smtClean="0"/>
              <a:t>water</a:t>
            </a:r>
          </a:p>
          <a:p>
            <a:pPr algn="just"/>
            <a:r>
              <a:rPr lang="en-GB" b="1" dirty="0" smtClean="0"/>
              <a:t>soluble </a:t>
            </a:r>
            <a:r>
              <a:rPr lang="en-GB" b="1" dirty="0" err="1"/>
              <a:t>prodrugs</a:t>
            </a:r>
            <a:r>
              <a:rPr lang="en-GB" b="1" dirty="0"/>
              <a:t> by adding selected amino </a:t>
            </a:r>
            <a:r>
              <a:rPr lang="en-GB" b="1" dirty="0" smtClean="0"/>
              <a:t>acids that </a:t>
            </a:r>
            <a:r>
              <a:rPr lang="en-GB" b="1" dirty="0"/>
              <a:t>are substrates for enzymes </a:t>
            </a:r>
            <a:r>
              <a:rPr lang="en-GB" b="1" dirty="0" smtClean="0"/>
              <a:t>located </a:t>
            </a:r>
            <a:r>
              <a:rPr lang="en-GB" b="1" dirty="0"/>
              <a:t>in </a:t>
            </a:r>
            <a:r>
              <a:rPr lang="en-GB" b="1" dirty="0" smtClean="0"/>
              <a:t>the intestinal </a:t>
            </a:r>
            <a:r>
              <a:rPr lang="en-GB" b="1" dirty="0"/>
              <a:t>brush border</a:t>
            </a:r>
            <a:r>
              <a:rPr lang="en-GB" b="1" dirty="0" smtClean="0"/>
              <a:t>. </a:t>
            </a:r>
          </a:p>
          <a:p>
            <a:pPr algn="just"/>
            <a:r>
              <a:rPr lang="en-GB" b="1" dirty="0" smtClean="0"/>
              <a:t>Assuming </a:t>
            </a:r>
            <a:r>
              <a:rPr lang="en-GB" b="1" dirty="0"/>
              <a:t>that </a:t>
            </a:r>
            <a:r>
              <a:rPr lang="en-GB" b="1" dirty="0" smtClean="0"/>
              <a:t>enzyme cleavage </a:t>
            </a:r>
            <a:r>
              <a:rPr lang="en-GB" b="1" dirty="0"/>
              <a:t>was not rate-limiting, and that the </a:t>
            </a:r>
            <a:r>
              <a:rPr lang="en-GB" b="1" dirty="0" smtClean="0"/>
              <a:t>liberated drug </a:t>
            </a:r>
            <a:r>
              <a:rPr lang="en-GB" b="1" dirty="0"/>
              <a:t>molecule would remain in</a:t>
            </a:r>
            <a:r>
              <a:rPr lang="en-GB" b="1" i="1" dirty="0"/>
              <a:t> </a:t>
            </a:r>
            <a:r>
              <a:rPr lang="en-GB" b="1" dirty="0"/>
              <a:t>the </a:t>
            </a:r>
            <a:r>
              <a:rPr lang="en-GB" b="1" dirty="0" smtClean="0"/>
              <a:t>lipophilic membrane, then the resulting membrane transport </a:t>
            </a:r>
            <a:r>
              <a:rPr lang="en-GB" b="1" dirty="0"/>
              <a:t>of the parent compound should be </a:t>
            </a:r>
            <a:r>
              <a:rPr lang="en-GB" b="1" dirty="0" smtClean="0"/>
              <a:t>very rapid</a:t>
            </a:r>
            <a:r>
              <a:rPr lang="en-GB" b="1" dirty="0"/>
              <a:t>, owing to the large concentration </a:t>
            </a:r>
            <a:r>
              <a:rPr lang="en-GB" b="1" dirty="0" smtClean="0"/>
              <a:t>gradient of </a:t>
            </a:r>
            <a:r>
              <a:rPr lang="en-GB" b="1" dirty="0"/>
              <a:t>liberated drug across the membrane, as </a:t>
            </a:r>
            <a:r>
              <a:rPr lang="en-GB" b="1" dirty="0" smtClean="0"/>
              <a:t>illustrated in </a:t>
            </a:r>
            <a:r>
              <a:rPr lang="en-GB" b="1" dirty="0"/>
              <a:t>Figure 8-5. </a:t>
            </a:r>
            <a:endParaRPr lang="en-GB" b="1" dirty="0" smtClean="0"/>
          </a:p>
          <a:p>
            <a:pPr algn="just"/>
            <a:r>
              <a:rPr lang="en-GB" b="1" dirty="0" smtClean="0"/>
              <a:t>Using </a:t>
            </a:r>
            <a:r>
              <a:rPr lang="en-GB" b="1" dirty="0"/>
              <a:t>the lysine ester </a:t>
            </a:r>
            <a:r>
              <a:rPr lang="en-GB" b="1" dirty="0" err="1" smtClean="0"/>
              <a:t>prodrug</a:t>
            </a:r>
            <a:r>
              <a:rPr lang="en-GB" b="1" dirty="0" smtClean="0"/>
              <a:t>-of </a:t>
            </a:r>
            <a:r>
              <a:rPr lang="en-GB" b="1" dirty="0" err="1"/>
              <a:t>estrone</a:t>
            </a:r>
            <a:r>
              <a:rPr lang="en-GB" b="1" dirty="0"/>
              <a:t>, a potential increase of five </a:t>
            </a:r>
            <a:r>
              <a:rPr lang="en-GB" b="1" dirty="0" smtClean="0"/>
              <a:t>orders of </a:t>
            </a:r>
            <a:r>
              <a:rPr lang="en-GB" b="1" dirty="0"/>
              <a:t>magnitude in adsorption rate was </a:t>
            </a:r>
            <a:r>
              <a:rPr lang="en-GB" b="1" dirty="0" smtClean="0"/>
              <a:t>found  in </a:t>
            </a:r>
            <a:r>
              <a:rPr lang="en-GB" b="1" dirty="0"/>
              <a:t>v</a:t>
            </a:r>
            <a:r>
              <a:rPr lang="en-GB" b="1" dirty="0" smtClean="0"/>
              <a:t>ivo </a:t>
            </a:r>
            <a:r>
              <a:rPr lang="en-GB" b="1" dirty="0"/>
              <a:t>using perfused rat intestines.</a:t>
            </a:r>
          </a:p>
          <a:p>
            <a:pPr algn="just"/>
            <a:r>
              <a:rPr lang="en-GB" b="1" dirty="0"/>
              <a:t>Although any of the modifications </a:t>
            </a:r>
            <a:r>
              <a:rPr lang="en-GB" b="1" dirty="0" smtClean="0"/>
              <a:t>discussed may </a:t>
            </a:r>
            <a:r>
              <a:rPr lang="en-GB" b="1" dirty="0"/>
              <a:t>provide an increase in bioavailability,</a:t>
            </a:r>
          </a:p>
          <a:p>
            <a:pPr algn="just"/>
            <a:r>
              <a:rPr lang="en-GB" b="1" dirty="0"/>
              <a:t>chemical instability or a lack of synthetic </a:t>
            </a:r>
            <a:r>
              <a:rPr lang="en-GB" b="1" dirty="0" smtClean="0"/>
              <a:t>feasibility may </a:t>
            </a:r>
            <a:r>
              <a:rPr lang="en-GB" b="1" dirty="0"/>
              <a:t>prohibit the commercial </a:t>
            </a:r>
            <a:r>
              <a:rPr lang="en-GB" b="1" dirty="0" smtClean="0"/>
              <a:t>development of </a:t>
            </a:r>
            <a:r>
              <a:rPr lang="en-GB" b="1" dirty="0"/>
              <a:t>a modified drug molecule</a:t>
            </a:r>
            <a:r>
              <a:rPr lang="en-GB" b="1" dirty="0" smtClean="0"/>
              <a:t>.</a:t>
            </a:r>
          </a:p>
          <a:p>
            <a:pPr algn="just"/>
            <a:r>
              <a:rPr lang="en-GB" b="1" dirty="0" smtClean="0"/>
              <a:t>Whatever </a:t>
            </a:r>
            <a:r>
              <a:rPr lang="en-GB" b="1" dirty="0"/>
              <a:t>the </a:t>
            </a:r>
            <a:r>
              <a:rPr lang="en-GB" b="1" dirty="0" smtClean="0"/>
              <a:t>case, the </a:t>
            </a:r>
            <a:r>
              <a:rPr lang="en-GB" b="1" dirty="0"/>
              <a:t>molecular form of the drug advancing </a:t>
            </a:r>
            <a:r>
              <a:rPr lang="en-GB" b="1" dirty="0" smtClean="0"/>
              <a:t>from this </a:t>
            </a:r>
            <a:r>
              <a:rPr lang="en-GB" b="1" dirty="0"/>
              <a:t>preliminary evaluation should have a </a:t>
            </a:r>
            <a:r>
              <a:rPr lang="en-GB" b="1" dirty="0" smtClean="0"/>
              <a:t>substantial </a:t>
            </a:r>
            <a:r>
              <a:rPr lang="en-GB" b="1" dirty="0"/>
              <a:t>chance of successfully </a:t>
            </a:r>
            <a:r>
              <a:rPr lang="en-GB" b="1" dirty="0" smtClean="0"/>
              <a:t>progressing through </a:t>
            </a:r>
            <a:r>
              <a:rPr lang="en-GB" b="1" dirty="0"/>
              <a:t>the drug development process.</a:t>
            </a:r>
          </a:p>
        </p:txBody>
      </p:sp>
    </p:spTree>
    <p:extLst>
      <p:ext uri="{BB962C8B-B14F-4D97-AF65-F5344CB8AC3E}">
        <p14:creationId xmlns:p14="http://schemas.microsoft.com/office/powerpoint/2010/main" val="79336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9332"/>
            <a:ext cx="6480720" cy="507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29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656"/>
            <a:ext cx="4356125" cy="5817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10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16632"/>
            <a:ext cx="871296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i="1" dirty="0" err="1"/>
              <a:t>Crystallinity</a:t>
            </a:r>
            <a:r>
              <a:rPr lang="en-GB" sz="2400" b="1" i="1" dirty="0"/>
              <a:t> and Polymorphism</a:t>
            </a:r>
          </a:p>
          <a:p>
            <a:pPr algn="just"/>
            <a:r>
              <a:rPr lang="en-GB" b="1" dirty="0"/>
              <a:t>Crystal habit and the internal structure </a:t>
            </a:r>
            <a:r>
              <a:rPr lang="en-GB" b="1" dirty="0" smtClean="0"/>
              <a:t>of </a:t>
            </a:r>
            <a:r>
              <a:rPr lang="en-GB" b="1" dirty="0" smtClean="0"/>
              <a:t>a drug </a:t>
            </a:r>
            <a:r>
              <a:rPr lang="en-GB" b="1" dirty="0"/>
              <a:t>can affect bulk and physicochemical </a:t>
            </a:r>
            <a:r>
              <a:rPr lang="en-GB" b="1" dirty="0" smtClean="0"/>
              <a:t>properties, which </a:t>
            </a:r>
            <a:r>
              <a:rPr lang="en-GB" b="1" dirty="0"/>
              <a:t>range from </a:t>
            </a:r>
            <a:r>
              <a:rPr lang="en-GB" b="1" dirty="0" err="1"/>
              <a:t>flowability</a:t>
            </a:r>
            <a:r>
              <a:rPr lang="en-GB" b="1" dirty="0"/>
              <a:t> to </a:t>
            </a:r>
            <a:r>
              <a:rPr lang="en-GB" b="1" dirty="0" smtClean="0"/>
              <a:t>chemical stability</a:t>
            </a:r>
            <a:r>
              <a:rPr lang="en-GB" b="1" dirty="0"/>
              <a:t>. </a:t>
            </a:r>
            <a:r>
              <a:rPr lang="en-GB" b="1" i="1" dirty="0"/>
              <a:t>Habit </a:t>
            </a:r>
            <a:r>
              <a:rPr lang="en-GB" b="1" dirty="0"/>
              <a:t>is the description of </a:t>
            </a:r>
            <a:r>
              <a:rPr lang="en-GB" b="1" dirty="0" smtClean="0"/>
              <a:t>the outer appearance </a:t>
            </a:r>
            <a:r>
              <a:rPr lang="en-GB" b="1" dirty="0"/>
              <a:t>of a </a:t>
            </a:r>
            <a:r>
              <a:rPr lang="en-GB" b="1" dirty="0" smtClean="0"/>
              <a:t>crystal whereas  the internal </a:t>
            </a:r>
            <a:r>
              <a:rPr lang="en-GB" b="1" i="1" dirty="0" smtClean="0"/>
              <a:t>structure </a:t>
            </a:r>
            <a:r>
              <a:rPr lang="en-GB" b="1" dirty="0" smtClean="0"/>
              <a:t>is </a:t>
            </a:r>
            <a:r>
              <a:rPr lang="en-GB" b="1" dirty="0"/>
              <a:t>the </a:t>
            </a:r>
            <a:r>
              <a:rPr lang="en-GB" b="1" dirty="0" smtClean="0"/>
              <a:t>molecular </a:t>
            </a:r>
            <a:r>
              <a:rPr lang="en-GB" b="1" dirty="0" smtClean="0"/>
              <a:t>arrangement</a:t>
            </a:r>
            <a:r>
              <a:rPr lang="en-GB" b="1" dirty="0" smtClean="0"/>
              <a:t> </a:t>
            </a:r>
            <a:r>
              <a:rPr lang="en-GB" b="1" dirty="0" smtClean="0"/>
              <a:t>within </a:t>
            </a:r>
            <a:r>
              <a:rPr lang="en-GB" b="1" dirty="0" smtClean="0"/>
              <a:t>the solid. </a:t>
            </a:r>
            <a:r>
              <a:rPr lang="en-GB" b="1" dirty="0"/>
              <a:t>Several examples of different habits </a:t>
            </a:r>
            <a:r>
              <a:rPr lang="en-GB" b="1" dirty="0" smtClean="0"/>
              <a:t>of crystals </a:t>
            </a:r>
            <a:r>
              <a:rPr lang="en-GB" b="1" dirty="0"/>
              <a:t>are shown in Figure 8-7</a:t>
            </a:r>
            <a:r>
              <a:rPr lang="en-GB" b="1" dirty="0" smtClean="0"/>
              <a:t>.</a:t>
            </a:r>
          </a:p>
          <a:p>
            <a:pPr algn="just"/>
            <a:endParaRPr lang="en-GB" b="1" dirty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  <a:p>
            <a:pPr algn="just"/>
            <a:endParaRPr lang="en-GB" b="1" dirty="0" smtClean="0"/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The internal structure of a compound can </a:t>
            </a:r>
            <a:r>
              <a:rPr lang="en-GB" b="1" dirty="0" smtClean="0"/>
              <a:t>be classified </a:t>
            </a:r>
            <a:r>
              <a:rPr lang="en-GB" b="1" dirty="0"/>
              <a:t>in a variety of ways, as shown in </a:t>
            </a:r>
            <a:r>
              <a:rPr lang="en-GB" b="1" dirty="0" smtClean="0"/>
              <a:t>Figure8-8</a:t>
            </a:r>
            <a:r>
              <a:rPr lang="en-GB" b="1" dirty="0"/>
              <a:t>. The first major distinction is </a:t>
            </a:r>
            <a:r>
              <a:rPr lang="en-GB" b="1" dirty="0" smtClean="0"/>
              <a:t>whether the </a:t>
            </a:r>
            <a:r>
              <a:rPr lang="en-GB" b="1" dirty="0"/>
              <a:t>solid is crystalline or amorphous.  </a:t>
            </a:r>
            <a:r>
              <a:rPr lang="en-GB" b="1" dirty="0" smtClean="0"/>
              <a:t>Crystals are </a:t>
            </a:r>
            <a:r>
              <a:rPr lang="en-GB" b="1" dirty="0"/>
              <a:t>characterized </a:t>
            </a:r>
            <a:r>
              <a:rPr lang="en-GB" b="1" dirty="0" smtClean="0"/>
              <a:t>by repetitious spaces of constituent </a:t>
            </a:r>
            <a:r>
              <a:rPr lang="en-GB" b="1" dirty="0"/>
              <a:t>atoms or molecules in a </a:t>
            </a:r>
            <a:r>
              <a:rPr lang="en-GB" b="1" dirty="0" smtClean="0"/>
              <a:t>three-dimensional array</a:t>
            </a:r>
            <a:r>
              <a:rPr lang="en-GB" b="1" dirty="0"/>
              <a:t>, whereas amorphous forms </a:t>
            </a:r>
            <a:r>
              <a:rPr lang="en-GB" b="1" dirty="0" smtClean="0"/>
              <a:t>have atoms </a:t>
            </a:r>
            <a:r>
              <a:rPr lang="en-GB" b="1" dirty="0"/>
              <a:t>or molecules randomly placed as in a liquid.</a:t>
            </a:r>
          </a:p>
          <a:p>
            <a:r>
              <a:rPr lang="en-GB" b="1" dirty="0"/>
              <a:t>Amorphous forms are typically prepared </a:t>
            </a:r>
            <a:r>
              <a:rPr lang="en-GB" b="1" dirty="0" smtClean="0"/>
              <a:t>by rapid preci</a:t>
            </a:r>
            <a:r>
              <a:rPr lang="en-GB" b="1" dirty="0"/>
              <a:t>p</a:t>
            </a:r>
            <a:r>
              <a:rPr lang="en-GB" b="1" dirty="0" smtClean="0"/>
              <a:t>itation</a:t>
            </a:r>
            <a:r>
              <a:rPr lang="en-GB" b="1" dirty="0"/>
              <a:t>, </a:t>
            </a:r>
            <a:r>
              <a:rPr lang="en-GB" b="1" dirty="0" smtClean="0"/>
              <a:t>lyophilisation </a:t>
            </a:r>
            <a:r>
              <a:rPr lang="en-GB" b="1" dirty="0"/>
              <a:t>or </a:t>
            </a:r>
            <a:r>
              <a:rPr lang="en-GB" b="1" dirty="0" smtClean="0"/>
              <a:t>rapid cooling of liquid melts</a:t>
            </a:r>
            <a:r>
              <a:rPr lang="en-GB" b="1" dirty="0"/>
              <a:t>. </a:t>
            </a:r>
            <a:r>
              <a:rPr lang="en-GB" b="1" dirty="0" smtClean="0"/>
              <a:t>Since </a:t>
            </a:r>
            <a:r>
              <a:rPr lang="en-GB" b="1" dirty="0"/>
              <a:t>amorphous forms </a:t>
            </a:r>
            <a:r>
              <a:rPr lang="en-GB" b="1" dirty="0" smtClean="0"/>
              <a:t>are usually </a:t>
            </a:r>
            <a:r>
              <a:rPr lang="en-GB" b="1" dirty="0"/>
              <a:t>of higher thermodynamic energy </a:t>
            </a:r>
            <a:r>
              <a:rPr lang="en-GB" b="1" dirty="0" smtClean="0"/>
              <a:t>than corresponding </a:t>
            </a:r>
            <a:r>
              <a:rPr lang="en-GB" b="1" dirty="0"/>
              <a:t>crystalline forms, </a:t>
            </a:r>
            <a:r>
              <a:rPr lang="en-GB" b="1" dirty="0" err="1"/>
              <a:t>solubilities</a:t>
            </a:r>
            <a:r>
              <a:rPr lang="en-GB" b="1" dirty="0"/>
              <a:t> </a:t>
            </a:r>
            <a:r>
              <a:rPr lang="en-GB" b="1" dirty="0" smtClean="0"/>
              <a:t>as well </a:t>
            </a:r>
            <a:r>
              <a:rPr lang="en-GB" b="1" dirty="0"/>
              <a:t>as dissolution rates are generally greater.</a:t>
            </a:r>
          </a:p>
          <a:p>
            <a:r>
              <a:rPr lang="en-GB" b="1" dirty="0"/>
              <a:t>Upon storage, amorphous solids tend to revert </a:t>
            </a:r>
            <a:r>
              <a:rPr lang="en-GB" b="1" dirty="0" smtClean="0"/>
              <a:t>to more </a:t>
            </a:r>
            <a:r>
              <a:rPr lang="en-GB" b="1" dirty="0"/>
              <a:t>stable forms. This thermodynamic </a:t>
            </a:r>
            <a:r>
              <a:rPr lang="en-GB" b="1" dirty="0" smtClean="0"/>
              <a:t>instability, which </a:t>
            </a:r>
            <a:r>
              <a:rPr lang="en-GB" b="1" dirty="0"/>
              <a:t>can occur during bulk </a:t>
            </a:r>
            <a:r>
              <a:rPr lang="en-GB" b="1" dirty="0" smtClean="0"/>
              <a:t>processing.</a:t>
            </a:r>
            <a:endParaRPr lang="en-GB" b="1" dirty="0" smtClean="0"/>
          </a:p>
          <a:p>
            <a:pPr algn="just"/>
            <a:endParaRPr lang="en-GB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92" y="1700808"/>
            <a:ext cx="2880000" cy="215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59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166" y="332656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A crystalline compound may contain either </a:t>
            </a:r>
            <a:r>
              <a:rPr lang="en-GB" b="1" dirty="0" smtClean="0"/>
              <a:t>a stoichiometric </a:t>
            </a:r>
            <a:r>
              <a:rPr lang="en-GB" b="1" dirty="0"/>
              <a:t>or nonstoichiometric amount </a:t>
            </a:r>
            <a:r>
              <a:rPr lang="en-GB" b="1" dirty="0" smtClean="0"/>
              <a:t>of crystallization </a:t>
            </a:r>
            <a:r>
              <a:rPr lang="en-GB" b="1" dirty="0"/>
              <a:t>solvent. </a:t>
            </a:r>
            <a:endParaRPr lang="en-GB" b="1" dirty="0" smtClean="0"/>
          </a:p>
          <a:p>
            <a:pPr algn="just"/>
            <a:r>
              <a:rPr lang="en-GB" b="1" dirty="0" smtClean="0"/>
              <a:t> </a:t>
            </a:r>
            <a:r>
              <a:rPr lang="en-GB" b="1" dirty="0"/>
              <a:t>Nonstoichiometric </a:t>
            </a:r>
            <a:r>
              <a:rPr lang="en-GB" b="1" dirty="0" smtClean="0"/>
              <a:t>adducts, such </a:t>
            </a:r>
            <a:r>
              <a:rPr lang="en-GB" b="1" dirty="0"/>
              <a:t>as inclusions or </a:t>
            </a:r>
            <a:r>
              <a:rPr lang="en-GB" b="1" dirty="0" err="1"/>
              <a:t>clathrates</a:t>
            </a:r>
            <a:r>
              <a:rPr lang="en-GB" b="1" dirty="0"/>
              <a:t>, </a:t>
            </a:r>
            <a:r>
              <a:rPr lang="en-GB" b="1" dirty="0" smtClean="0"/>
              <a:t>involve entrapped </a:t>
            </a:r>
            <a:r>
              <a:rPr lang="en-GB" b="1" dirty="0"/>
              <a:t>solvent molecules within the </a:t>
            </a:r>
            <a:r>
              <a:rPr lang="en-GB" b="1" dirty="0" smtClean="0"/>
              <a:t>crystal lattice</a:t>
            </a:r>
            <a:r>
              <a:rPr lang="en-GB" b="1" dirty="0"/>
              <a:t>. Usually this adduct is undesirable, </a:t>
            </a:r>
            <a:r>
              <a:rPr lang="en-GB" b="1" dirty="0" smtClean="0"/>
              <a:t>owing to </a:t>
            </a:r>
            <a:r>
              <a:rPr lang="en-GB" b="1" dirty="0"/>
              <a:t>its lack of reproducibility, and should </a:t>
            </a:r>
            <a:r>
              <a:rPr lang="en-GB" b="1" dirty="0" smtClean="0"/>
              <a:t>be avoided </a:t>
            </a:r>
            <a:r>
              <a:rPr lang="en-GB" b="1" dirty="0"/>
              <a:t>for development. A stoichiometric </a:t>
            </a:r>
            <a:r>
              <a:rPr lang="en-GB" b="1" dirty="0" smtClean="0"/>
              <a:t>adduct, commonly </a:t>
            </a:r>
            <a:r>
              <a:rPr lang="en-GB" b="1" dirty="0"/>
              <a:t>referred to as a solvate, is a </a:t>
            </a:r>
            <a:r>
              <a:rPr lang="en-GB" b="1" dirty="0" smtClean="0"/>
              <a:t>molecular complex </a:t>
            </a:r>
            <a:r>
              <a:rPr lang="en-GB" b="1" dirty="0"/>
              <a:t>that has incorporated the </a:t>
            </a:r>
            <a:r>
              <a:rPr lang="en-GB" b="1" dirty="0" smtClean="0"/>
              <a:t>crystallizing solvent </a:t>
            </a:r>
            <a:r>
              <a:rPr lang="en-GB" b="1" dirty="0"/>
              <a:t>molecules into specific </a:t>
            </a:r>
            <a:r>
              <a:rPr lang="en-GB" b="1" dirty="0" smtClean="0"/>
              <a:t>sites within </a:t>
            </a:r>
            <a:r>
              <a:rPr lang="en-GB" b="1" dirty="0"/>
              <a:t>the crystal lattice. When the </a:t>
            </a:r>
            <a:r>
              <a:rPr lang="en-GB" b="1" dirty="0" smtClean="0"/>
              <a:t>incorporated solvent </a:t>
            </a:r>
            <a:r>
              <a:rPr lang="en-GB" b="1" dirty="0"/>
              <a:t>is water, the complex is called a </a:t>
            </a:r>
            <a:r>
              <a:rPr lang="en-GB" b="1" dirty="0" smtClean="0"/>
              <a:t>hydrate, and </a:t>
            </a:r>
            <a:r>
              <a:rPr lang="en-GB" b="1" dirty="0"/>
              <a:t>the </a:t>
            </a:r>
            <a:r>
              <a:rPr lang="en-GB" b="1" dirty="0" smtClean="0"/>
              <a:t>terms hemihydrate</a:t>
            </a:r>
            <a:r>
              <a:rPr lang="en-GB" b="1" dirty="0"/>
              <a:t>, </a:t>
            </a:r>
            <a:r>
              <a:rPr lang="en-GB" b="1" dirty="0" smtClean="0"/>
              <a:t>monohydrate</a:t>
            </a:r>
            <a:r>
              <a:rPr lang="en-GB" b="1" dirty="0"/>
              <a:t>, </a:t>
            </a:r>
            <a:r>
              <a:rPr lang="en-GB" b="1" dirty="0" smtClean="0"/>
              <a:t>and </a:t>
            </a:r>
            <a:r>
              <a:rPr lang="en-GB" b="1" dirty="0" err="1" smtClean="0"/>
              <a:t>dihydrate</a:t>
            </a:r>
            <a:r>
              <a:rPr lang="en-GB" b="1" dirty="0" smtClean="0"/>
              <a:t> describe </a:t>
            </a:r>
            <a:r>
              <a:rPr lang="en-GB" b="1" dirty="0"/>
              <a:t>hydrated forms with </a:t>
            </a:r>
            <a:r>
              <a:rPr lang="en-GB" b="1" dirty="0" smtClean="0"/>
              <a:t>molar equivalents </a:t>
            </a:r>
            <a:r>
              <a:rPr lang="en-GB" b="1" dirty="0"/>
              <a:t>of water corresponding to half, </a:t>
            </a:r>
            <a:r>
              <a:rPr lang="en-GB" b="1" dirty="0" smtClean="0"/>
              <a:t>one, and </a:t>
            </a:r>
            <a:r>
              <a:rPr lang="en-GB" b="1" dirty="0"/>
              <a:t>two. A compound not containing any </a:t>
            </a:r>
            <a:r>
              <a:rPr lang="en-GB" b="1" dirty="0" smtClean="0"/>
              <a:t>water within </a:t>
            </a:r>
            <a:r>
              <a:rPr lang="en-GB" b="1" dirty="0"/>
              <a:t>its crystal structure is termed </a:t>
            </a:r>
            <a:r>
              <a:rPr lang="en-GB" b="1" dirty="0" smtClean="0"/>
              <a:t>anhydrous. </a:t>
            </a:r>
            <a:endParaRPr lang="en-GB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954" y="3485945"/>
            <a:ext cx="3456000" cy="25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7032"/>
            <a:ext cx="19050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6584" y="5558468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</a:rPr>
              <a:t>Inclusion compound  host-gust </a:t>
            </a:r>
            <a:endParaRPr lang="en-GB" sz="1600" b="1" dirty="0">
              <a:solidFill>
                <a:prstClr val="black"/>
              </a:solidFill>
            </a:endParaRPr>
          </a:p>
        </p:txBody>
      </p:sp>
      <p:sp>
        <p:nvSpPr>
          <p:cNvPr id="5" name="AutoShape 6" descr="Complexation and enhancement of temozolomide solubility with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584" y="4417010"/>
            <a:ext cx="28194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573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3138</Words>
  <Application>Microsoft Office PowerPoint</Application>
  <PresentationFormat>On-screen Show (4:3)</PresentationFormat>
  <Paragraphs>108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2020-05-20T17:39:42Z</dcterms:created>
  <dcterms:modified xsi:type="dcterms:W3CDTF">2020-05-20T17:40:46Z</dcterms:modified>
</cp:coreProperties>
</file>