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5" r:id="rId27"/>
    <p:sldId id="284" r:id="rId28"/>
    <p:sldId id="282" r:id="rId29"/>
    <p:sldId id="283" r:id="rId30"/>
    <p:sldId id="287" r:id="rId31"/>
    <p:sldId id="286"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37E5-7F25-DB4D-9FC0-DDA583A897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48B07A-0BA2-F84B-B5E7-0465B514CF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FBB57B-E308-1241-B250-C5CA3DF4E029}"/>
              </a:ext>
            </a:extLst>
          </p:cNvPr>
          <p:cNvSpPr>
            <a:spLocks noGrp="1"/>
          </p:cNvSpPr>
          <p:nvPr>
            <p:ph type="dt" sz="half" idx="10"/>
          </p:nvPr>
        </p:nvSpPr>
        <p:spPr/>
        <p:txBody>
          <a:bodyPr/>
          <a:lstStyle/>
          <a:p>
            <a:fld id="{31F1B4E2-8B7A-F74D-B6E4-E4D7EFD581C0}" type="datetimeFigureOut">
              <a:rPr lang="en-US" smtClean="0"/>
              <a:t>12/18/19</a:t>
            </a:fld>
            <a:endParaRPr lang="en-US"/>
          </a:p>
        </p:txBody>
      </p:sp>
      <p:sp>
        <p:nvSpPr>
          <p:cNvPr id="5" name="Footer Placeholder 4">
            <a:extLst>
              <a:ext uri="{FF2B5EF4-FFF2-40B4-BE49-F238E27FC236}">
                <a16:creationId xmlns:a16="http://schemas.microsoft.com/office/drawing/2014/main" id="{7E4F3990-E54F-394F-960B-7422D66BC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106AA-7806-454E-9654-CA6B8CD309AA}"/>
              </a:ext>
            </a:extLst>
          </p:cNvPr>
          <p:cNvSpPr>
            <a:spLocks noGrp="1"/>
          </p:cNvSpPr>
          <p:nvPr>
            <p:ph type="sldNum" sz="quarter" idx="12"/>
          </p:nvPr>
        </p:nvSpPr>
        <p:spPr/>
        <p:txBody>
          <a:bodyPr/>
          <a:lstStyle/>
          <a:p>
            <a:fld id="{053DCB3F-F344-2848-90BB-C3C11AED07C2}" type="slidenum">
              <a:rPr lang="en-US" smtClean="0"/>
              <a:t>‹#›</a:t>
            </a:fld>
            <a:endParaRPr lang="en-US"/>
          </a:p>
        </p:txBody>
      </p:sp>
    </p:spTree>
    <p:extLst>
      <p:ext uri="{BB962C8B-B14F-4D97-AF65-F5344CB8AC3E}">
        <p14:creationId xmlns:p14="http://schemas.microsoft.com/office/powerpoint/2010/main" val="404864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002B-0FBB-1142-A521-7C67E8C4C3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0CD3BD-E7A3-E643-B32C-6E33C5937B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62C83-99B2-7744-AAEE-BD29487E46F6}"/>
              </a:ext>
            </a:extLst>
          </p:cNvPr>
          <p:cNvSpPr>
            <a:spLocks noGrp="1"/>
          </p:cNvSpPr>
          <p:nvPr>
            <p:ph type="dt" sz="half" idx="10"/>
          </p:nvPr>
        </p:nvSpPr>
        <p:spPr/>
        <p:txBody>
          <a:bodyPr/>
          <a:lstStyle/>
          <a:p>
            <a:fld id="{31F1B4E2-8B7A-F74D-B6E4-E4D7EFD581C0}" type="datetimeFigureOut">
              <a:rPr lang="en-US" smtClean="0"/>
              <a:t>12/18/19</a:t>
            </a:fld>
            <a:endParaRPr lang="en-US"/>
          </a:p>
        </p:txBody>
      </p:sp>
      <p:sp>
        <p:nvSpPr>
          <p:cNvPr id="5" name="Footer Placeholder 4">
            <a:extLst>
              <a:ext uri="{FF2B5EF4-FFF2-40B4-BE49-F238E27FC236}">
                <a16:creationId xmlns:a16="http://schemas.microsoft.com/office/drawing/2014/main" id="{C1CD6E94-557D-D442-ADAB-61481BBCC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BC63C-9DD9-7347-92B4-E1DE7225FA60}"/>
              </a:ext>
            </a:extLst>
          </p:cNvPr>
          <p:cNvSpPr>
            <a:spLocks noGrp="1"/>
          </p:cNvSpPr>
          <p:nvPr>
            <p:ph type="sldNum" sz="quarter" idx="12"/>
          </p:nvPr>
        </p:nvSpPr>
        <p:spPr/>
        <p:txBody>
          <a:bodyPr/>
          <a:lstStyle/>
          <a:p>
            <a:fld id="{053DCB3F-F344-2848-90BB-C3C11AED07C2}" type="slidenum">
              <a:rPr lang="en-US" smtClean="0"/>
              <a:t>‹#›</a:t>
            </a:fld>
            <a:endParaRPr lang="en-US"/>
          </a:p>
        </p:txBody>
      </p:sp>
    </p:spTree>
    <p:extLst>
      <p:ext uri="{BB962C8B-B14F-4D97-AF65-F5344CB8AC3E}">
        <p14:creationId xmlns:p14="http://schemas.microsoft.com/office/powerpoint/2010/main" val="341688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690487-6220-B04D-8D03-585E85EEEC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CF6229-15AF-184C-9A3E-F06D5496DA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49D92-6360-E14C-8A99-4C296482FC4C}"/>
              </a:ext>
            </a:extLst>
          </p:cNvPr>
          <p:cNvSpPr>
            <a:spLocks noGrp="1"/>
          </p:cNvSpPr>
          <p:nvPr>
            <p:ph type="dt" sz="half" idx="10"/>
          </p:nvPr>
        </p:nvSpPr>
        <p:spPr/>
        <p:txBody>
          <a:bodyPr/>
          <a:lstStyle/>
          <a:p>
            <a:fld id="{31F1B4E2-8B7A-F74D-B6E4-E4D7EFD581C0}" type="datetimeFigureOut">
              <a:rPr lang="en-US" smtClean="0"/>
              <a:t>12/18/19</a:t>
            </a:fld>
            <a:endParaRPr lang="en-US"/>
          </a:p>
        </p:txBody>
      </p:sp>
      <p:sp>
        <p:nvSpPr>
          <p:cNvPr id="5" name="Footer Placeholder 4">
            <a:extLst>
              <a:ext uri="{FF2B5EF4-FFF2-40B4-BE49-F238E27FC236}">
                <a16:creationId xmlns:a16="http://schemas.microsoft.com/office/drawing/2014/main" id="{6FB46E6B-502E-C642-894A-D5F71E22C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BE78F-5F41-9949-A8BF-D9AAB7C2635B}"/>
              </a:ext>
            </a:extLst>
          </p:cNvPr>
          <p:cNvSpPr>
            <a:spLocks noGrp="1"/>
          </p:cNvSpPr>
          <p:nvPr>
            <p:ph type="sldNum" sz="quarter" idx="12"/>
          </p:nvPr>
        </p:nvSpPr>
        <p:spPr/>
        <p:txBody>
          <a:bodyPr/>
          <a:lstStyle/>
          <a:p>
            <a:fld id="{053DCB3F-F344-2848-90BB-C3C11AED07C2}" type="slidenum">
              <a:rPr lang="en-US" smtClean="0"/>
              <a:t>‹#›</a:t>
            </a:fld>
            <a:endParaRPr lang="en-US"/>
          </a:p>
        </p:txBody>
      </p:sp>
    </p:spTree>
    <p:extLst>
      <p:ext uri="{BB962C8B-B14F-4D97-AF65-F5344CB8AC3E}">
        <p14:creationId xmlns:p14="http://schemas.microsoft.com/office/powerpoint/2010/main" val="423572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1554-F269-9940-A9AE-3E99A4DC1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2E381-9375-0042-9B9E-4F8FE67C07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ED8AD-31CF-9E4E-A399-71EED19279B9}"/>
              </a:ext>
            </a:extLst>
          </p:cNvPr>
          <p:cNvSpPr>
            <a:spLocks noGrp="1"/>
          </p:cNvSpPr>
          <p:nvPr>
            <p:ph type="dt" sz="half" idx="10"/>
          </p:nvPr>
        </p:nvSpPr>
        <p:spPr/>
        <p:txBody>
          <a:bodyPr/>
          <a:lstStyle/>
          <a:p>
            <a:fld id="{31F1B4E2-8B7A-F74D-B6E4-E4D7EFD581C0}" type="datetimeFigureOut">
              <a:rPr lang="en-US" smtClean="0"/>
              <a:t>12/18/19</a:t>
            </a:fld>
            <a:endParaRPr lang="en-US"/>
          </a:p>
        </p:txBody>
      </p:sp>
      <p:sp>
        <p:nvSpPr>
          <p:cNvPr id="5" name="Footer Placeholder 4">
            <a:extLst>
              <a:ext uri="{FF2B5EF4-FFF2-40B4-BE49-F238E27FC236}">
                <a16:creationId xmlns:a16="http://schemas.microsoft.com/office/drawing/2014/main" id="{CD2BEC29-82D7-CB48-933A-C7496BDA0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B75CF-CE94-9343-AB4E-1FBC1BF97ECA}"/>
              </a:ext>
            </a:extLst>
          </p:cNvPr>
          <p:cNvSpPr>
            <a:spLocks noGrp="1"/>
          </p:cNvSpPr>
          <p:nvPr>
            <p:ph type="sldNum" sz="quarter" idx="12"/>
          </p:nvPr>
        </p:nvSpPr>
        <p:spPr/>
        <p:txBody>
          <a:bodyPr/>
          <a:lstStyle/>
          <a:p>
            <a:fld id="{053DCB3F-F344-2848-90BB-C3C11AED07C2}" type="slidenum">
              <a:rPr lang="en-US" smtClean="0"/>
              <a:t>‹#›</a:t>
            </a:fld>
            <a:endParaRPr lang="en-US"/>
          </a:p>
        </p:txBody>
      </p:sp>
    </p:spTree>
    <p:extLst>
      <p:ext uri="{BB962C8B-B14F-4D97-AF65-F5344CB8AC3E}">
        <p14:creationId xmlns:p14="http://schemas.microsoft.com/office/powerpoint/2010/main" val="387957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F5FB-6F6D-7943-86E1-D4217A93A5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06CCC3-7D50-7345-86B2-8D0B2CFDD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0E7AB-F243-3147-B8AF-2816FAA7A9F6}"/>
              </a:ext>
            </a:extLst>
          </p:cNvPr>
          <p:cNvSpPr>
            <a:spLocks noGrp="1"/>
          </p:cNvSpPr>
          <p:nvPr>
            <p:ph type="dt" sz="half" idx="10"/>
          </p:nvPr>
        </p:nvSpPr>
        <p:spPr/>
        <p:txBody>
          <a:bodyPr/>
          <a:lstStyle/>
          <a:p>
            <a:fld id="{31F1B4E2-8B7A-F74D-B6E4-E4D7EFD581C0}" type="datetimeFigureOut">
              <a:rPr lang="en-US" smtClean="0"/>
              <a:t>12/18/19</a:t>
            </a:fld>
            <a:endParaRPr lang="en-US"/>
          </a:p>
        </p:txBody>
      </p:sp>
      <p:sp>
        <p:nvSpPr>
          <p:cNvPr id="5" name="Footer Placeholder 4">
            <a:extLst>
              <a:ext uri="{FF2B5EF4-FFF2-40B4-BE49-F238E27FC236}">
                <a16:creationId xmlns:a16="http://schemas.microsoft.com/office/drawing/2014/main" id="{84B85B5C-0B4A-114D-889B-B807A1EBC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99724-D3F6-4C4C-8068-54E936AF1872}"/>
              </a:ext>
            </a:extLst>
          </p:cNvPr>
          <p:cNvSpPr>
            <a:spLocks noGrp="1"/>
          </p:cNvSpPr>
          <p:nvPr>
            <p:ph type="sldNum" sz="quarter" idx="12"/>
          </p:nvPr>
        </p:nvSpPr>
        <p:spPr/>
        <p:txBody>
          <a:bodyPr/>
          <a:lstStyle/>
          <a:p>
            <a:fld id="{053DCB3F-F344-2848-90BB-C3C11AED07C2}" type="slidenum">
              <a:rPr lang="en-US" smtClean="0"/>
              <a:t>‹#›</a:t>
            </a:fld>
            <a:endParaRPr lang="en-US"/>
          </a:p>
        </p:txBody>
      </p:sp>
    </p:spTree>
    <p:extLst>
      <p:ext uri="{BB962C8B-B14F-4D97-AF65-F5344CB8AC3E}">
        <p14:creationId xmlns:p14="http://schemas.microsoft.com/office/powerpoint/2010/main" val="418696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4A6B0-A847-4E46-AEA2-9FD399E529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B27523-4EDA-D04B-A901-5DE448C437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E1BE8C-F7B5-A54C-881E-48250AE439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1B95AE-F009-8D4F-87AE-EB232CB03273}"/>
              </a:ext>
            </a:extLst>
          </p:cNvPr>
          <p:cNvSpPr>
            <a:spLocks noGrp="1"/>
          </p:cNvSpPr>
          <p:nvPr>
            <p:ph type="dt" sz="half" idx="10"/>
          </p:nvPr>
        </p:nvSpPr>
        <p:spPr/>
        <p:txBody>
          <a:bodyPr/>
          <a:lstStyle/>
          <a:p>
            <a:fld id="{31F1B4E2-8B7A-F74D-B6E4-E4D7EFD581C0}" type="datetimeFigureOut">
              <a:rPr lang="en-US" smtClean="0"/>
              <a:t>12/18/19</a:t>
            </a:fld>
            <a:endParaRPr lang="en-US"/>
          </a:p>
        </p:txBody>
      </p:sp>
      <p:sp>
        <p:nvSpPr>
          <p:cNvPr id="6" name="Footer Placeholder 5">
            <a:extLst>
              <a:ext uri="{FF2B5EF4-FFF2-40B4-BE49-F238E27FC236}">
                <a16:creationId xmlns:a16="http://schemas.microsoft.com/office/drawing/2014/main" id="{30C2DC9F-66CD-2749-8AE6-B73A68E37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5C2BD0-202C-E744-8340-F7E67FB6D940}"/>
              </a:ext>
            </a:extLst>
          </p:cNvPr>
          <p:cNvSpPr>
            <a:spLocks noGrp="1"/>
          </p:cNvSpPr>
          <p:nvPr>
            <p:ph type="sldNum" sz="quarter" idx="12"/>
          </p:nvPr>
        </p:nvSpPr>
        <p:spPr/>
        <p:txBody>
          <a:bodyPr/>
          <a:lstStyle/>
          <a:p>
            <a:fld id="{053DCB3F-F344-2848-90BB-C3C11AED07C2}" type="slidenum">
              <a:rPr lang="en-US" smtClean="0"/>
              <a:t>‹#›</a:t>
            </a:fld>
            <a:endParaRPr lang="en-US"/>
          </a:p>
        </p:txBody>
      </p:sp>
    </p:spTree>
    <p:extLst>
      <p:ext uri="{BB962C8B-B14F-4D97-AF65-F5344CB8AC3E}">
        <p14:creationId xmlns:p14="http://schemas.microsoft.com/office/powerpoint/2010/main" val="209694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88EF-5C5F-2244-B1E3-EA9479A73C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34EE39-997C-B543-B53B-E2640BA709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91800F-E2D3-B848-B723-BA42313C6C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6C1A9-81FE-F64E-BF6C-1165DDA739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C76DD-561F-4842-B735-713275057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209A9A-0F20-6342-B10B-5260016F55F3}"/>
              </a:ext>
            </a:extLst>
          </p:cNvPr>
          <p:cNvSpPr>
            <a:spLocks noGrp="1"/>
          </p:cNvSpPr>
          <p:nvPr>
            <p:ph type="dt" sz="half" idx="10"/>
          </p:nvPr>
        </p:nvSpPr>
        <p:spPr/>
        <p:txBody>
          <a:bodyPr/>
          <a:lstStyle/>
          <a:p>
            <a:fld id="{31F1B4E2-8B7A-F74D-B6E4-E4D7EFD581C0}" type="datetimeFigureOut">
              <a:rPr lang="en-US" smtClean="0"/>
              <a:t>12/18/19</a:t>
            </a:fld>
            <a:endParaRPr lang="en-US"/>
          </a:p>
        </p:txBody>
      </p:sp>
      <p:sp>
        <p:nvSpPr>
          <p:cNvPr id="8" name="Footer Placeholder 7">
            <a:extLst>
              <a:ext uri="{FF2B5EF4-FFF2-40B4-BE49-F238E27FC236}">
                <a16:creationId xmlns:a16="http://schemas.microsoft.com/office/drawing/2014/main" id="{0E30AD89-DD35-AD44-A165-BEE088EDAB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13896D-8A4E-0A49-9936-A031730CD1A3}"/>
              </a:ext>
            </a:extLst>
          </p:cNvPr>
          <p:cNvSpPr>
            <a:spLocks noGrp="1"/>
          </p:cNvSpPr>
          <p:nvPr>
            <p:ph type="sldNum" sz="quarter" idx="12"/>
          </p:nvPr>
        </p:nvSpPr>
        <p:spPr/>
        <p:txBody>
          <a:bodyPr/>
          <a:lstStyle/>
          <a:p>
            <a:fld id="{053DCB3F-F344-2848-90BB-C3C11AED07C2}" type="slidenum">
              <a:rPr lang="en-US" smtClean="0"/>
              <a:t>‹#›</a:t>
            </a:fld>
            <a:endParaRPr lang="en-US"/>
          </a:p>
        </p:txBody>
      </p:sp>
    </p:spTree>
    <p:extLst>
      <p:ext uri="{BB962C8B-B14F-4D97-AF65-F5344CB8AC3E}">
        <p14:creationId xmlns:p14="http://schemas.microsoft.com/office/powerpoint/2010/main" val="156308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62F6-4F0E-1842-983E-53C3039420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FFB45A-B044-2446-A896-785ECAB03E19}"/>
              </a:ext>
            </a:extLst>
          </p:cNvPr>
          <p:cNvSpPr>
            <a:spLocks noGrp="1"/>
          </p:cNvSpPr>
          <p:nvPr>
            <p:ph type="dt" sz="half" idx="10"/>
          </p:nvPr>
        </p:nvSpPr>
        <p:spPr/>
        <p:txBody>
          <a:bodyPr/>
          <a:lstStyle/>
          <a:p>
            <a:fld id="{31F1B4E2-8B7A-F74D-B6E4-E4D7EFD581C0}" type="datetimeFigureOut">
              <a:rPr lang="en-US" smtClean="0"/>
              <a:t>12/18/19</a:t>
            </a:fld>
            <a:endParaRPr lang="en-US"/>
          </a:p>
        </p:txBody>
      </p:sp>
      <p:sp>
        <p:nvSpPr>
          <p:cNvPr id="4" name="Footer Placeholder 3">
            <a:extLst>
              <a:ext uri="{FF2B5EF4-FFF2-40B4-BE49-F238E27FC236}">
                <a16:creationId xmlns:a16="http://schemas.microsoft.com/office/drawing/2014/main" id="{466AE867-81C3-3249-9BE9-0B68D70B70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5A80EA-7059-754F-B3A2-27F69AA060D8}"/>
              </a:ext>
            </a:extLst>
          </p:cNvPr>
          <p:cNvSpPr>
            <a:spLocks noGrp="1"/>
          </p:cNvSpPr>
          <p:nvPr>
            <p:ph type="sldNum" sz="quarter" idx="12"/>
          </p:nvPr>
        </p:nvSpPr>
        <p:spPr/>
        <p:txBody>
          <a:bodyPr/>
          <a:lstStyle/>
          <a:p>
            <a:fld id="{053DCB3F-F344-2848-90BB-C3C11AED07C2}" type="slidenum">
              <a:rPr lang="en-US" smtClean="0"/>
              <a:t>‹#›</a:t>
            </a:fld>
            <a:endParaRPr lang="en-US"/>
          </a:p>
        </p:txBody>
      </p:sp>
    </p:spTree>
    <p:extLst>
      <p:ext uri="{BB962C8B-B14F-4D97-AF65-F5344CB8AC3E}">
        <p14:creationId xmlns:p14="http://schemas.microsoft.com/office/powerpoint/2010/main" val="297268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17AA5-BCE0-5E4D-843C-9E2EC95CD322}"/>
              </a:ext>
            </a:extLst>
          </p:cNvPr>
          <p:cNvSpPr>
            <a:spLocks noGrp="1"/>
          </p:cNvSpPr>
          <p:nvPr>
            <p:ph type="dt" sz="half" idx="10"/>
          </p:nvPr>
        </p:nvSpPr>
        <p:spPr/>
        <p:txBody>
          <a:bodyPr/>
          <a:lstStyle/>
          <a:p>
            <a:fld id="{31F1B4E2-8B7A-F74D-B6E4-E4D7EFD581C0}" type="datetimeFigureOut">
              <a:rPr lang="en-US" smtClean="0"/>
              <a:t>12/18/19</a:t>
            </a:fld>
            <a:endParaRPr lang="en-US"/>
          </a:p>
        </p:txBody>
      </p:sp>
      <p:sp>
        <p:nvSpPr>
          <p:cNvPr id="3" name="Footer Placeholder 2">
            <a:extLst>
              <a:ext uri="{FF2B5EF4-FFF2-40B4-BE49-F238E27FC236}">
                <a16:creationId xmlns:a16="http://schemas.microsoft.com/office/drawing/2014/main" id="{8BB0DD14-B01A-9346-B8D5-A3C20E6BCC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83531D-FFFE-0943-A073-8D99C049F39F}"/>
              </a:ext>
            </a:extLst>
          </p:cNvPr>
          <p:cNvSpPr>
            <a:spLocks noGrp="1"/>
          </p:cNvSpPr>
          <p:nvPr>
            <p:ph type="sldNum" sz="quarter" idx="12"/>
          </p:nvPr>
        </p:nvSpPr>
        <p:spPr/>
        <p:txBody>
          <a:bodyPr/>
          <a:lstStyle/>
          <a:p>
            <a:fld id="{053DCB3F-F344-2848-90BB-C3C11AED07C2}" type="slidenum">
              <a:rPr lang="en-US" smtClean="0"/>
              <a:t>‹#›</a:t>
            </a:fld>
            <a:endParaRPr lang="en-US"/>
          </a:p>
        </p:txBody>
      </p:sp>
    </p:spTree>
    <p:extLst>
      <p:ext uri="{BB962C8B-B14F-4D97-AF65-F5344CB8AC3E}">
        <p14:creationId xmlns:p14="http://schemas.microsoft.com/office/powerpoint/2010/main" val="288247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FC49-BA14-844D-B8D5-9ECD2AF2D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C1ED71-D1CA-6A4F-9BD3-1FEEBBFC47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75CE24-463D-8346-BAD0-EA0D1F860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B014E-6F17-E249-B924-21BBF0790446}"/>
              </a:ext>
            </a:extLst>
          </p:cNvPr>
          <p:cNvSpPr>
            <a:spLocks noGrp="1"/>
          </p:cNvSpPr>
          <p:nvPr>
            <p:ph type="dt" sz="half" idx="10"/>
          </p:nvPr>
        </p:nvSpPr>
        <p:spPr/>
        <p:txBody>
          <a:bodyPr/>
          <a:lstStyle/>
          <a:p>
            <a:fld id="{31F1B4E2-8B7A-F74D-B6E4-E4D7EFD581C0}" type="datetimeFigureOut">
              <a:rPr lang="en-US" smtClean="0"/>
              <a:t>12/18/19</a:t>
            </a:fld>
            <a:endParaRPr lang="en-US"/>
          </a:p>
        </p:txBody>
      </p:sp>
      <p:sp>
        <p:nvSpPr>
          <p:cNvPr id="6" name="Footer Placeholder 5">
            <a:extLst>
              <a:ext uri="{FF2B5EF4-FFF2-40B4-BE49-F238E27FC236}">
                <a16:creationId xmlns:a16="http://schemas.microsoft.com/office/drawing/2014/main" id="{0D9EF6D5-F85D-9044-8566-3282F7083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35734-6C10-4D45-9773-F6EF77D9250E}"/>
              </a:ext>
            </a:extLst>
          </p:cNvPr>
          <p:cNvSpPr>
            <a:spLocks noGrp="1"/>
          </p:cNvSpPr>
          <p:nvPr>
            <p:ph type="sldNum" sz="quarter" idx="12"/>
          </p:nvPr>
        </p:nvSpPr>
        <p:spPr/>
        <p:txBody>
          <a:bodyPr/>
          <a:lstStyle/>
          <a:p>
            <a:fld id="{053DCB3F-F344-2848-90BB-C3C11AED07C2}" type="slidenum">
              <a:rPr lang="en-US" smtClean="0"/>
              <a:t>‹#›</a:t>
            </a:fld>
            <a:endParaRPr lang="en-US"/>
          </a:p>
        </p:txBody>
      </p:sp>
    </p:spTree>
    <p:extLst>
      <p:ext uri="{BB962C8B-B14F-4D97-AF65-F5344CB8AC3E}">
        <p14:creationId xmlns:p14="http://schemas.microsoft.com/office/powerpoint/2010/main" val="3680913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60F2-2268-044E-8580-1ED5CF6DB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64A073-65FC-3E41-AEAC-F02EB0FDE8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12928A-16B5-FE4D-BA0E-075CADB3C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36C88-6807-5F47-B4E2-26E0B8F45A0E}"/>
              </a:ext>
            </a:extLst>
          </p:cNvPr>
          <p:cNvSpPr>
            <a:spLocks noGrp="1"/>
          </p:cNvSpPr>
          <p:nvPr>
            <p:ph type="dt" sz="half" idx="10"/>
          </p:nvPr>
        </p:nvSpPr>
        <p:spPr/>
        <p:txBody>
          <a:bodyPr/>
          <a:lstStyle/>
          <a:p>
            <a:fld id="{31F1B4E2-8B7A-F74D-B6E4-E4D7EFD581C0}" type="datetimeFigureOut">
              <a:rPr lang="en-US" smtClean="0"/>
              <a:t>12/18/19</a:t>
            </a:fld>
            <a:endParaRPr lang="en-US"/>
          </a:p>
        </p:txBody>
      </p:sp>
      <p:sp>
        <p:nvSpPr>
          <p:cNvPr id="6" name="Footer Placeholder 5">
            <a:extLst>
              <a:ext uri="{FF2B5EF4-FFF2-40B4-BE49-F238E27FC236}">
                <a16:creationId xmlns:a16="http://schemas.microsoft.com/office/drawing/2014/main" id="{AA3413F5-F584-8141-A999-9C04F9E48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B7DA2-36AD-3345-8B5B-8B50B7CADB91}"/>
              </a:ext>
            </a:extLst>
          </p:cNvPr>
          <p:cNvSpPr>
            <a:spLocks noGrp="1"/>
          </p:cNvSpPr>
          <p:nvPr>
            <p:ph type="sldNum" sz="quarter" idx="12"/>
          </p:nvPr>
        </p:nvSpPr>
        <p:spPr/>
        <p:txBody>
          <a:bodyPr/>
          <a:lstStyle/>
          <a:p>
            <a:fld id="{053DCB3F-F344-2848-90BB-C3C11AED07C2}" type="slidenum">
              <a:rPr lang="en-US" smtClean="0"/>
              <a:t>‹#›</a:t>
            </a:fld>
            <a:endParaRPr lang="en-US"/>
          </a:p>
        </p:txBody>
      </p:sp>
    </p:spTree>
    <p:extLst>
      <p:ext uri="{BB962C8B-B14F-4D97-AF65-F5344CB8AC3E}">
        <p14:creationId xmlns:p14="http://schemas.microsoft.com/office/powerpoint/2010/main" val="81217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E771C6-C534-B648-BEB9-659DABF85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C08EA0-22F2-CB49-AE6E-72A69E9F3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1D469-E92F-AB4A-BBBE-392A2EA841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1B4E2-8B7A-F74D-B6E4-E4D7EFD581C0}" type="datetimeFigureOut">
              <a:rPr lang="en-US" smtClean="0"/>
              <a:t>12/18/19</a:t>
            </a:fld>
            <a:endParaRPr lang="en-US"/>
          </a:p>
        </p:txBody>
      </p:sp>
      <p:sp>
        <p:nvSpPr>
          <p:cNvPr id="5" name="Footer Placeholder 4">
            <a:extLst>
              <a:ext uri="{FF2B5EF4-FFF2-40B4-BE49-F238E27FC236}">
                <a16:creationId xmlns:a16="http://schemas.microsoft.com/office/drawing/2014/main" id="{2AF2D72D-8DAA-B540-8305-6733947389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68247-F727-8C4E-BE69-3521543EF6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DCB3F-F344-2848-90BB-C3C11AED07C2}" type="slidenum">
              <a:rPr lang="en-US" smtClean="0"/>
              <a:t>‹#›</a:t>
            </a:fld>
            <a:endParaRPr lang="en-US"/>
          </a:p>
        </p:txBody>
      </p:sp>
    </p:spTree>
    <p:extLst>
      <p:ext uri="{BB962C8B-B14F-4D97-AF65-F5344CB8AC3E}">
        <p14:creationId xmlns:p14="http://schemas.microsoft.com/office/powerpoint/2010/main" val="312155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0213-DDC8-C74B-AEB1-025DF3A7E442}"/>
              </a:ext>
            </a:extLst>
          </p:cNvPr>
          <p:cNvSpPr>
            <a:spLocks noGrp="1"/>
          </p:cNvSpPr>
          <p:nvPr>
            <p:ph type="ctrTitle"/>
          </p:nvPr>
        </p:nvSpPr>
        <p:spPr/>
        <p:txBody>
          <a:bodyPr>
            <a:normAutofit/>
          </a:bodyPr>
          <a:lstStyle/>
          <a:p>
            <a:r>
              <a:rPr lang="en-US" sz="8000" b="1" dirty="0">
                <a:solidFill>
                  <a:schemeClr val="accent6">
                    <a:lumMod val="75000"/>
                  </a:schemeClr>
                </a:solidFill>
                <a:latin typeface="Bernard MT Condensed" panose="020F0502020204030204" pitchFamily="34" charset="0"/>
              </a:rPr>
              <a:t>Hypertension</a:t>
            </a:r>
          </a:p>
        </p:txBody>
      </p:sp>
      <p:sp>
        <p:nvSpPr>
          <p:cNvPr id="3" name="Subtitle 2">
            <a:extLst>
              <a:ext uri="{FF2B5EF4-FFF2-40B4-BE49-F238E27FC236}">
                <a16:creationId xmlns:a16="http://schemas.microsoft.com/office/drawing/2014/main" id="{026574FB-2268-FB4D-9A2E-F02D949276EC}"/>
              </a:ext>
            </a:extLst>
          </p:cNvPr>
          <p:cNvSpPr>
            <a:spLocks noGrp="1"/>
          </p:cNvSpPr>
          <p:nvPr>
            <p:ph type="subTitle" idx="1"/>
          </p:nvPr>
        </p:nvSpPr>
        <p:spPr/>
        <p:txBody>
          <a:bodyPr>
            <a:normAutofit lnSpcReduction="10000"/>
          </a:bodyPr>
          <a:lstStyle/>
          <a:p>
            <a:pPr algn="l"/>
            <a:endParaRPr lang="en-US" sz="3200" b="1" dirty="0"/>
          </a:p>
          <a:p>
            <a:pPr algn="l"/>
            <a:endParaRPr lang="en-US" sz="3200" b="1" dirty="0"/>
          </a:p>
          <a:p>
            <a:pPr algn="l"/>
            <a:r>
              <a:rPr lang="en-US" sz="4000" b="1" dirty="0" err="1">
                <a:solidFill>
                  <a:srgbClr val="7030A0"/>
                </a:solidFill>
              </a:rPr>
              <a:t>Lec</a:t>
            </a:r>
            <a:r>
              <a:rPr lang="en-US" sz="4000" b="1" dirty="0">
                <a:solidFill>
                  <a:srgbClr val="7030A0"/>
                </a:solidFill>
              </a:rPr>
              <a:t>. Dr. Abeer A. Rashid</a:t>
            </a:r>
          </a:p>
        </p:txBody>
      </p:sp>
    </p:spTree>
    <p:extLst>
      <p:ext uri="{BB962C8B-B14F-4D97-AF65-F5344CB8AC3E}">
        <p14:creationId xmlns:p14="http://schemas.microsoft.com/office/powerpoint/2010/main" val="2693420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54C6-48DE-1C4E-A623-EC42AE3A1127}"/>
              </a:ext>
            </a:extLst>
          </p:cNvPr>
          <p:cNvSpPr>
            <a:spLocks noGrp="1"/>
          </p:cNvSpPr>
          <p:nvPr>
            <p:ph type="title"/>
          </p:nvPr>
        </p:nvSpPr>
        <p:spPr/>
        <p:txBody>
          <a:bodyPr/>
          <a:lstStyle/>
          <a:p>
            <a:r>
              <a:rPr lang="en-US" b="1" dirty="0"/>
              <a:t>Diagnosis of hypertension</a:t>
            </a:r>
          </a:p>
        </p:txBody>
      </p:sp>
      <p:sp>
        <p:nvSpPr>
          <p:cNvPr id="3" name="Content Placeholder 2">
            <a:extLst>
              <a:ext uri="{FF2B5EF4-FFF2-40B4-BE49-F238E27FC236}">
                <a16:creationId xmlns:a16="http://schemas.microsoft.com/office/drawing/2014/main" id="{63975C0D-95F9-EB4E-A1BC-53E735628F39}"/>
              </a:ext>
            </a:extLst>
          </p:cNvPr>
          <p:cNvSpPr>
            <a:spLocks noGrp="1"/>
          </p:cNvSpPr>
          <p:nvPr>
            <p:ph idx="1"/>
          </p:nvPr>
        </p:nvSpPr>
        <p:spPr/>
        <p:txBody>
          <a:bodyPr/>
          <a:lstStyle/>
          <a:p>
            <a:r>
              <a:rPr lang="en-US" dirty="0"/>
              <a:t>Blood  pressure  should  be  measured  using  a  well-maintained </a:t>
            </a:r>
            <a:r>
              <a:rPr lang="en-US" b="1" dirty="0">
                <a:solidFill>
                  <a:srgbClr val="C00000"/>
                </a:solidFill>
              </a:rPr>
              <a:t>sphygmomanometer</a:t>
            </a:r>
            <a:r>
              <a:rPr lang="en-US" dirty="0"/>
              <a:t>  of  validated  accuracy.  </a:t>
            </a:r>
          </a:p>
          <a:p>
            <a:r>
              <a:rPr lang="en-US" dirty="0"/>
              <a:t>Blood  pressure should  initially  be  measured  in  both  arms  and  the  arm  with the  </a:t>
            </a:r>
            <a:r>
              <a:rPr lang="en-US" b="1" dirty="0">
                <a:solidFill>
                  <a:srgbClr val="C00000"/>
                </a:solidFill>
              </a:rPr>
              <a:t>highest</a:t>
            </a:r>
            <a:r>
              <a:rPr lang="en-US" dirty="0"/>
              <a:t>  value  used  for  subsequent  readings.</a:t>
            </a:r>
          </a:p>
          <a:p>
            <a:r>
              <a:rPr lang="en-US" dirty="0"/>
              <a:t>  The  subject should  be  relaxed  and, at  least  at  the  first  presentation,  blood pressure  should  be  measured  in  </a:t>
            </a:r>
            <a:r>
              <a:rPr lang="en-US" b="1" dirty="0">
                <a:solidFill>
                  <a:srgbClr val="C00000"/>
                </a:solidFill>
              </a:rPr>
              <a:t>both</a:t>
            </a:r>
            <a:r>
              <a:rPr lang="en-US" dirty="0"/>
              <a:t>  the  sitting  and  the  standing  positions.  </a:t>
            </a:r>
          </a:p>
          <a:p>
            <a:r>
              <a:rPr lang="en-US" dirty="0"/>
              <a:t>An  </a:t>
            </a:r>
            <a:r>
              <a:rPr lang="en-US" b="1" dirty="0">
                <a:solidFill>
                  <a:srgbClr val="C00000"/>
                </a:solidFill>
              </a:rPr>
              <a:t>appropriate  sized  </a:t>
            </a:r>
            <a:r>
              <a:rPr lang="en-US" dirty="0"/>
              <a:t>cuff  should  be  used  since one  that  is  too  small  will  result  in  an  overestimation  of  the patient's  blood  pressure.  The  arm  should  be  supported  level with  the  heart</a:t>
            </a:r>
          </a:p>
        </p:txBody>
      </p:sp>
    </p:spTree>
    <p:extLst>
      <p:ext uri="{BB962C8B-B14F-4D97-AF65-F5344CB8AC3E}">
        <p14:creationId xmlns:p14="http://schemas.microsoft.com/office/powerpoint/2010/main" val="242890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783D-49FF-E94C-8748-423C09AB7855}"/>
              </a:ext>
            </a:extLst>
          </p:cNvPr>
          <p:cNvSpPr>
            <a:spLocks noGrp="1"/>
          </p:cNvSpPr>
          <p:nvPr>
            <p:ph type="title"/>
          </p:nvPr>
        </p:nvSpPr>
        <p:spPr/>
        <p:txBody>
          <a:bodyPr/>
          <a:lstStyle/>
          <a:p>
            <a:r>
              <a:rPr lang="en-US" b="1" dirty="0"/>
              <a:t>white  coat’  hypertension</a:t>
            </a:r>
          </a:p>
        </p:txBody>
      </p:sp>
      <p:sp>
        <p:nvSpPr>
          <p:cNvPr id="3" name="Content Placeholder 2">
            <a:extLst>
              <a:ext uri="{FF2B5EF4-FFF2-40B4-BE49-F238E27FC236}">
                <a16:creationId xmlns:a16="http://schemas.microsoft.com/office/drawing/2014/main" id="{361CE43B-8C1F-EE4F-8196-D491771E7679}"/>
              </a:ext>
            </a:extLst>
          </p:cNvPr>
          <p:cNvSpPr>
            <a:spLocks noGrp="1"/>
          </p:cNvSpPr>
          <p:nvPr>
            <p:ph idx="1"/>
          </p:nvPr>
        </p:nvSpPr>
        <p:spPr/>
        <p:txBody>
          <a:bodyPr>
            <a:normAutofit/>
          </a:bodyPr>
          <a:lstStyle/>
          <a:p>
            <a:r>
              <a:rPr lang="en-US" sz="3600" dirty="0"/>
              <a:t>Some  people  develop  excessive  and  unrepresentative  blood pressure  rises  </a:t>
            </a:r>
            <a:r>
              <a:rPr lang="en-US" sz="3600" b="1" dirty="0">
                <a:solidFill>
                  <a:srgbClr val="C00000"/>
                </a:solidFill>
              </a:rPr>
              <a:t>when  attending  the  doctor's  surgery</a:t>
            </a:r>
            <a:r>
              <a:rPr lang="en-US" sz="3600" dirty="0"/>
              <a:t>,  so-called ‘white  coat’  hypertension.</a:t>
            </a:r>
          </a:p>
          <a:p>
            <a:r>
              <a:rPr lang="en-US" sz="3600" dirty="0"/>
              <a:t>  These  patients  can  be  diagnosed if  they  use  a  blood  pressure  machine  themselves  at  home  or by  24-h  ambulatory  blood  pressure  monitoring.</a:t>
            </a:r>
          </a:p>
        </p:txBody>
      </p:sp>
    </p:spTree>
    <p:extLst>
      <p:ext uri="{BB962C8B-B14F-4D97-AF65-F5344CB8AC3E}">
        <p14:creationId xmlns:p14="http://schemas.microsoft.com/office/powerpoint/2010/main" val="422123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2540-411E-AB47-990E-442AFDB209A6}"/>
              </a:ext>
            </a:extLst>
          </p:cNvPr>
          <p:cNvSpPr>
            <a:spLocks noGrp="1"/>
          </p:cNvSpPr>
          <p:nvPr>
            <p:ph type="title"/>
          </p:nvPr>
        </p:nvSpPr>
        <p:spPr/>
        <p:txBody>
          <a:bodyPr>
            <a:normAutofit/>
          </a:bodyPr>
          <a:lstStyle/>
          <a:p>
            <a:r>
              <a:rPr lang="en-US" sz="6600" b="1" dirty="0">
                <a:solidFill>
                  <a:schemeClr val="accent1">
                    <a:lumMod val="50000"/>
                  </a:schemeClr>
                </a:solidFill>
              </a:rPr>
              <a:t>Treatment</a:t>
            </a:r>
          </a:p>
        </p:txBody>
      </p:sp>
    </p:spTree>
    <p:extLst>
      <p:ext uri="{BB962C8B-B14F-4D97-AF65-F5344CB8AC3E}">
        <p14:creationId xmlns:p14="http://schemas.microsoft.com/office/powerpoint/2010/main" val="304530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B900-0673-F148-AA05-06518F460667}"/>
              </a:ext>
            </a:extLst>
          </p:cNvPr>
          <p:cNvSpPr>
            <a:spLocks noGrp="1"/>
          </p:cNvSpPr>
          <p:nvPr>
            <p:ph type="title"/>
          </p:nvPr>
        </p:nvSpPr>
        <p:spPr/>
        <p:txBody>
          <a:bodyPr/>
          <a:lstStyle/>
          <a:p>
            <a:r>
              <a:rPr lang="en-US" b="1" dirty="0"/>
              <a:t>Non-pharmacological approaches</a:t>
            </a:r>
          </a:p>
        </p:txBody>
      </p:sp>
      <p:sp>
        <p:nvSpPr>
          <p:cNvPr id="3" name="Content Placeholder 2">
            <a:extLst>
              <a:ext uri="{FF2B5EF4-FFF2-40B4-BE49-F238E27FC236}">
                <a16:creationId xmlns:a16="http://schemas.microsoft.com/office/drawing/2014/main" id="{C90CE5FE-0025-7749-9C89-5E758AAA2753}"/>
              </a:ext>
            </a:extLst>
          </p:cNvPr>
          <p:cNvSpPr>
            <a:spLocks noGrp="1"/>
          </p:cNvSpPr>
          <p:nvPr>
            <p:ph idx="1"/>
          </p:nvPr>
        </p:nvSpPr>
        <p:spPr/>
        <p:txBody>
          <a:bodyPr>
            <a:normAutofit/>
          </a:bodyPr>
          <a:lstStyle/>
          <a:p>
            <a:r>
              <a:rPr lang="en-US" sz="3200" dirty="0"/>
              <a:t>Patients with  mild  hypertension  in  the  range  140–159/90–100 mmHg can  be  assessed  for  levels  of  risk  while  offered  lifestyle  advice. </a:t>
            </a:r>
          </a:p>
          <a:p>
            <a:r>
              <a:rPr lang="en-US" sz="3200" dirty="0"/>
              <a:t>1. Weight reduction</a:t>
            </a:r>
          </a:p>
          <a:p>
            <a:r>
              <a:rPr lang="en-US" sz="3200" dirty="0"/>
              <a:t>2. Adopt DASH eating plan</a:t>
            </a:r>
          </a:p>
          <a:p>
            <a:r>
              <a:rPr lang="en-US" sz="3200" dirty="0"/>
              <a:t>3. Reduce Na intake</a:t>
            </a:r>
          </a:p>
          <a:p>
            <a:r>
              <a:rPr lang="en-US" sz="3200" dirty="0"/>
              <a:t>4. Physical activity</a:t>
            </a:r>
          </a:p>
          <a:p>
            <a:r>
              <a:rPr lang="en-US" sz="3200" dirty="0"/>
              <a:t>5. Moderation of alcohol consumption</a:t>
            </a:r>
          </a:p>
          <a:p>
            <a:endParaRPr lang="en-US" sz="3200" dirty="0"/>
          </a:p>
          <a:p>
            <a:endParaRPr lang="en-US" sz="3200" dirty="0"/>
          </a:p>
        </p:txBody>
      </p:sp>
    </p:spTree>
    <p:extLst>
      <p:ext uri="{BB962C8B-B14F-4D97-AF65-F5344CB8AC3E}">
        <p14:creationId xmlns:p14="http://schemas.microsoft.com/office/powerpoint/2010/main" val="243195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5595052-F9A4-7F4C-9942-FF94D3197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49722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F103-5AC7-684F-8856-49064A81BFDC}"/>
              </a:ext>
            </a:extLst>
          </p:cNvPr>
          <p:cNvSpPr>
            <a:spLocks noGrp="1"/>
          </p:cNvSpPr>
          <p:nvPr>
            <p:ph type="title"/>
          </p:nvPr>
        </p:nvSpPr>
        <p:spPr/>
        <p:txBody>
          <a:bodyPr/>
          <a:lstStyle/>
          <a:p>
            <a:r>
              <a:rPr lang="en-US" b="1" dirty="0"/>
              <a:t>Blood pressure target</a:t>
            </a:r>
          </a:p>
        </p:txBody>
      </p:sp>
      <p:pic>
        <p:nvPicPr>
          <p:cNvPr id="4" name="Picture 4">
            <a:extLst>
              <a:ext uri="{FF2B5EF4-FFF2-40B4-BE49-F238E27FC236}">
                <a16:creationId xmlns:a16="http://schemas.microsoft.com/office/drawing/2014/main" id="{9908D69E-93C9-FB4D-92C9-8AB09F6C44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12192000" cy="5167312"/>
          </a:xfrm>
        </p:spPr>
      </p:pic>
    </p:spTree>
    <p:extLst>
      <p:ext uri="{BB962C8B-B14F-4D97-AF65-F5344CB8AC3E}">
        <p14:creationId xmlns:p14="http://schemas.microsoft.com/office/powerpoint/2010/main" val="1775049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5BAE-BB45-E749-B79D-B9B2C4E0E5EC}"/>
              </a:ext>
            </a:extLst>
          </p:cNvPr>
          <p:cNvSpPr>
            <a:spLocks noGrp="1"/>
          </p:cNvSpPr>
          <p:nvPr>
            <p:ph type="title"/>
          </p:nvPr>
        </p:nvSpPr>
        <p:spPr/>
        <p:txBody>
          <a:bodyPr/>
          <a:lstStyle/>
          <a:p>
            <a:r>
              <a:rPr lang="en-US" b="1" dirty="0"/>
              <a:t>Antihypertensive drug classes</a:t>
            </a:r>
          </a:p>
        </p:txBody>
      </p:sp>
      <p:sp>
        <p:nvSpPr>
          <p:cNvPr id="3" name="Content Placeholder 2">
            <a:extLst>
              <a:ext uri="{FF2B5EF4-FFF2-40B4-BE49-F238E27FC236}">
                <a16:creationId xmlns:a16="http://schemas.microsoft.com/office/drawing/2014/main" id="{BE73895B-5885-1049-AEC0-575EF8668DB4}"/>
              </a:ext>
            </a:extLst>
          </p:cNvPr>
          <p:cNvSpPr>
            <a:spLocks noGrp="1"/>
          </p:cNvSpPr>
          <p:nvPr>
            <p:ph idx="1"/>
          </p:nvPr>
        </p:nvSpPr>
        <p:spPr/>
        <p:txBody>
          <a:bodyPr/>
          <a:lstStyle/>
          <a:p>
            <a:r>
              <a:rPr lang="el-GR" dirty="0"/>
              <a:t>β-</a:t>
            </a:r>
            <a:r>
              <a:rPr lang="en-US" dirty="0" err="1"/>
              <a:t>Adrenoreceptor</a:t>
            </a:r>
            <a:r>
              <a:rPr lang="en-US" dirty="0"/>
              <a:t> antagonists</a:t>
            </a:r>
          </a:p>
          <a:p>
            <a:r>
              <a:rPr lang="en-US" dirty="0"/>
              <a:t>Diuretics</a:t>
            </a:r>
          </a:p>
          <a:p>
            <a:r>
              <a:rPr lang="en-US" dirty="0"/>
              <a:t>renin-angiotensin-aldosteroneantagonists</a:t>
            </a:r>
          </a:p>
          <a:p>
            <a:r>
              <a:rPr lang="en-US" dirty="0"/>
              <a:t>Calcium channel blockers</a:t>
            </a:r>
          </a:p>
          <a:p>
            <a:r>
              <a:rPr lang="el-GR" dirty="0"/>
              <a:t>α-</a:t>
            </a:r>
            <a:r>
              <a:rPr lang="en-US" dirty="0" err="1"/>
              <a:t>Adrenoreceptor</a:t>
            </a:r>
            <a:r>
              <a:rPr lang="en-US" dirty="0"/>
              <a:t> blockers</a:t>
            </a:r>
          </a:p>
          <a:p>
            <a:r>
              <a:rPr lang="en-US" dirty="0"/>
              <a:t>Centrally acting agents</a:t>
            </a:r>
          </a:p>
          <a:p>
            <a:r>
              <a:rPr lang="en-US" dirty="0"/>
              <a:t>Other agents</a:t>
            </a:r>
          </a:p>
        </p:txBody>
      </p:sp>
    </p:spTree>
    <p:extLst>
      <p:ext uri="{BB962C8B-B14F-4D97-AF65-F5344CB8AC3E}">
        <p14:creationId xmlns:p14="http://schemas.microsoft.com/office/powerpoint/2010/main" val="327795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050E-8CE6-1A4D-AD6A-E49ED331B2F3}"/>
              </a:ext>
            </a:extLst>
          </p:cNvPr>
          <p:cNvSpPr>
            <a:spLocks noGrp="1"/>
          </p:cNvSpPr>
          <p:nvPr>
            <p:ph type="title"/>
          </p:nvPr>
        </p:nvSpPr>
        <p:spPr/>
        <p:txBody>
          <a:bodyPr/>
          <a:lstStyle/>
          <a:p>
            <a:r>
              <a:rPr lang="el-GR" b="1" dirty="0"/>
              <a:t>β-</a:t>
            </a:r>
            <a:r>
              <a:rPr lang="en-US" b="1" dirty="0" err="1"/>
              <a:t>Adrenoreceptor</a:t>
            </a:r>
            <a:r>
              <a:rPr lang="en-US" b="1" dirty="0"/>
              <a:t> antagonists</a:t>
            </a:r>
            <a:br>
              <a:rPr lang="en-US" b="1" dirty="0"/>
            </a:br>
            <a:endParaRPr lang="en-US" b="1" dirty="0"/>
          </a:p>
        </p:txBody>
      </p:sp>
      <p:sp>
        <p:nvSpPr>
          <p:cNvPr id="3" name="Content Placeholder 2">
            <a:extLst>
              <a:ext uri="{FF2B5EF4-FFF2-40B4-BE49-F238E27FC236}">
                <a16:creationId xmlns:a16="http://schemas.microsoft.com/office/drawing/2014/main" id="{45E08F53-798C-9747-9663-2F5263E7B9EC}"/>
              </a:ext>
            </a:extLst>
          </p:cNvPr>
          <p:cNvSpPr>
            <a:spLocks noGrp="1"/>
          </p:cNvSpPr>
          <p:nvPr>
            <p:ph idx="1"/>
          </p:nvPr>
        </p:nvSpPr>
        <p:spPr/>
        <p:txBody>
          <a:bodyPr/>
          <a:lstStyle/>
          <a:p>
            <a:r>
              <a:rPr lang="el-GR" dirty="0"/>
              <a:t> β-</a:t>
            </a:r>
            <a:r>
              <a:rPr lang="en-US" dirty="0" err="1"/>
              <a:t>Adrenoreceptor</a:t>
            </a:r>
            <a:r>
              <a:rPr lang="en-US" dirty="0"/>
              <a:t> blockade reduces </a:t>
            </a:r>
            <a:r>
              <a:rPr lang="en-US" dirty="0" err="1"/>
              <a:t>car-diac</a:t>
            </a:r>
            <a:r>
              <a:rPr lang="en-US" dirty="0"/>
              <a:t> output in the short term and during exercise. They also reduce renin secretion by </a:t>
            </a:r>
            <a:r>
              <a:rPr lang="en-US" dirty="0" err="1"/>
              <a:t>antagonising</a:t>
            </a:r>
            <a:r>
              <a:rPr lang="en-US" dirty="0"/>
              <a:t> </a:t>
            </a:r>
            <a:r>
              <a:rPr lang="el-GR" dirty="0"/>
              <a:t>β-</a:t>
            </a:r>
            <a:r>
              <a:rPr lang="en-US" dirty="0"/>
              <a:t>receptors in the </a:t>
            </a:r>
            <a:r>
              <a:rPr lang="en-US" dirty="0" err="1"/>
              <a:t>juxta-glomerular</a:t>
            </a:r>
            <a:r>
              <a:rPr lang="en-US" dirty="0"/>
              <a:t> apparatus.</a:t>
            </a:r>
          </a:p>
          <a:p>
            <a:r>
              <a:rPr lang="en-US" dirty="0"/>
              <a:t>Selective </a:t>
            </a:r>
          </a:p>
          <a:p>
            <a:r>
              <a:rPr lang="en-US" dirty="0"/>
              <a:t>Non selective</a:t>
            </a:r>
          </a:p>
          <a:p>
            <a:r>
              <a:rPr lang="el-GR" dirty="0"/>
              <a:t>β-</a:t>
            </a:r>
            <a:r>
              <a:rPr lang="en-US" dirty="0"/>
              <a:t>Blockers  do  remain  most  suitable  for younger  hypertensives  who  have  another  indication for </a:t>
            </a:r>
            <a:r>
              <a:rPr lang="el-GR" dirty="0"/>
              <a:t>β-</a:t>
            </a:r>
            <a:r>
              <a:rPr lang="en-US" dirty="0"/>
              <a:t>blockade, such  as  coronary  heart  disease.  b-Blockers  are  also  effective  in  suppressing  atrial  fibrillation.</a:t>
            </a:r>
          </a:p>
          <a:p>
            <a:endParaRPr lang="en-US" dirty="0"/>
          </a:p>
        </p:txBody>
      </p:sp>
    </p:spTree>
    <p:extLst>
      <p:ext uri="{BB962C8B-B14F-4D97-AF65-F5344CB8AC3E}">
        <p14:creationId xmlns:p14="http://schemas.microsoft.com/office/powerpoint/2010/main" val="3839019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E161-95F8-454D-ABAD-F0E6E13B15E0}"/>
              </a:ext>
            </a:extLst>
          </p:cNvPr>
          <p:cNvSpPr>
            <a:spLocks noGrp="1"/>
          </p:cNvSpPr>
          <p:nvPr>
            <p:ph type="title"/>
          </p:nvPr>
        </p:nvSpPr>
        <p:spPr/>
        <p:txBody>
          <a:bodyPr/>
          <a:lstStyle/>
          <a:p>
            <a:r>
              <a:rPr lang="en-US" b="1" dirty="0"/>
              <a:t>Diuretics</a:t>
            </a:r>
          </a:p>
        </p:txBody>
      </p:sp>
      <p:sp>
        <p:nvSpPr>
          <p:cNvPr id="3" name="Content Placeholder 2">
            <a:extLst>
              <a:ext uri="{FF2B5EF4-FFF2-40B4-BE49-F238E27FC236}">
                <a16:creationId xmlns:a16="http://schemas.microsoft.com/office/drawing/2014/main" id="{78F9CDC3-3A08-5A42-8754-4F1851CEEED0}"/>
              </a:ext>
            </a:extLst>
          </p:cNvPr>
          <p:cNvSpPr>
            <a:spLocks noGrp="1"/>
          </p:cNvSpPr>
          <p:nvPr>
            <p:ph idx="1"/>
          </p:nvPr>
        </p:nvSpPr>
        <p:spPr/>
        <p:txBody>
          <a:bodyPr/>
          <a:lstStyle/>
          <a:p>
            <a:r>
              <a:rPr lang="en-US" b="1" dirty="0">
                <a:solidFill>
                  <a:srgbClr val="C00000"/>
                </a:solidFill>
              </a:rPr>
              <a:t>Thiazide </a:t>
            </a:r>
            <a:r>
              <a:rPr lang="en-US" b="1" dirty="0" err="1">
                <a:solidFill>
                  <a:srgbClr val="C00000"/>
                </a:solidFill>
              </a:rPr>
              <a:t>diuretcs</a:t>
            </a:r>
            <a:endParaRPr lang="en-US" b="1" dirty="0">
              <a:solidFill>
                <a:srgbClr val="C00000"/>
              </a:solidFill>
            </a:endParaRPr>
          </a:p>
          <a:p>
            <a:r>
              <a:rPr lang="en-US" dirty="0"/>
              <a:t>Initially,  they  reduce blood  pressure  by  reducing  circulating  blood  volume  but  in the  longer  term  they  reduce  total  peripheral  resistance,  suggesting a direct vasodilatory action.</a:t>
            </a:r>
          </a:p>
          <a:p>
            <a:r>
              <a:rPr lang="en-US" dirty="0"/>
              <a:t>Initially,  they  reduce blood  pressure  by  reducing  circulating  blood  volume  but  in the  longer  term  they  reduce  total  peripheral  resistance,  suggesting a direct vasodilatory action.</a:t>
            </a:r>
          </a:p>
          <a:p>
            <a:r>
              <a:rPr lang="en-US" dirty="0"/>
              <a:t>No ceiling effect</a:t>
            </a:r>
          </a:p>
          <a:p>
            <a:r>
              <a:rPr lang="en-US" dirty="0"/>
              <a:t>Not effective if </a:t>
            </a:r>
            <a:r>
              <a:rPr lang="en-US" dirty="0" err="1"/>
              <a:t>creatinin</a:t>
            </a:r>
            <a:r>
              <a:rPr lang="en-US"/>
              <a:t> clearance </a:t>
            </a:r>
            <a:r>
              <a:rPr lang="en-US" dirty="0"/>
              <a:t>is &lt; 30 mg/dl</a:t>
            </a:r>
          </a:p>
        </p:txBody>
      </p:sp>
    </p:spTree>
    <p:extLst>
      <p:ext uri="{BB962C8B-B14F-4D97-AF65-F5344CB8AC3E}">
        <p14:creationId xmlns:p14="http://schemas.microsoft.com/office/powerpoint/2010/main" val="48554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EADE-7F0F-CC40-9FE9-66B347F2F4A2}"/>
              </a:ext>
            </a:extLst>
          </p:cNvPr>
          <p:cNvSpPr>
            <a:spLocks noGrp="1"/>
          </p:cNvSpPr>
          <p:nvPr>
            <p:ph type="title"/>
          </p:nvPr>
        </p:nvSpPr>
        <p:spPr/>
        <p:txBody>
          <a:bodyPr/>
          <a:lstStyle/>
          <a:p>
            <a:r>
              <a:rPr lang="en-US" b="1" dirty="0">
                <a:solidFill>
                  <a:srgbClr val="C00000"/>
                </a:solidFill>
              </a:rPr>
              <a:t>Loop diuretics</a:t>
            </a:r>
          </a:p>
        </p:txBody>
      </p:sp>
      <p:sp>
        <p:nvSpPr>
          <p:cNvPr id="3" name="Content Placeholder 2">
            <a:extLst>
              <a:ext uri="{FF2B5EF4-FFF2-40B4-BE49-F238E27FC236}">
                <a16:creationId xmlns:a16="http://schemas.microsoft.com/office/drawing/2014/main" id="{1635161C-2784-4441-A111-2D6670D2CC13}"/>
              </a:ext>
            </a:extLst>
          </p:cNvPr>
          <p:cNvSpPr>
            <a:spLocks noGrp="1"/>
          </p:cNvSpPr>
          <p:nvPr>
            <p:ph idx="1"/>
          </p:nvPr>
        </p:nvSpPr>
        <p:spPr/>
        <p:txBody>
          <a:bodyPr/>
          <a:lstStyle/>
          <a:p>
            <a:r>
              <a:rPr lang="en-US" dirty="0"/>
              <a:t>Loop  diuretics  are  no  more  effective  at  lowering  blood pressure  than  thiazides  unless  renal  function  is  significantly impaired  or  the  patient  is  receiving  agents  that  inhibit  the renin–angiotensin  system.  They  are  also  a  suitable  choice  if heart failure is present.</a:t>
            </a:r>
          </a:p>
          <a:p>
            <a:r>
              <a:rPr lang="en-US" dirty="0"/>
              <a:t>Have ceiling effects</a:t>
            </a:r>
          </a:p>
          <a:p>
            <a:r>
              <a:rPr lang="en-US" dirty="0"/>
              <a:t>Used when </a:t>
            </a:r>
            <a:r>
              <a:rPr lang="en-US" dirty="0" err="1"/>
              <a:t>creatinin</a:t>
            </a:r>
            <a:r>
              <a:rPr lang="en-US" dirty="0"/>
              <a:t> </a:t>
            </a:r>
            <a:r>
              <a:rPr lang="en-US" dirty="0" err="1"/>
              <a:t>cl</a:t>
            </a:r>
            <a:r>
              <a:rPr lang="en-US" dirty="0"/>
              <a:t> &lt; 30 mg/dl</a:t>
            </a:r>
          </a:p>
        </p:txBody>
      </p:sp>
    </p:spTree>
    <p:extLst>
      <p:ext uri="{BB962C8B-B14F-4D97-AF65-F5344CB8AC3E}">
        <p14:creationId xmlns:p14="http://schemas.microsoft.com/office/powerpoint/2010/main" val="163956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D0C9-36E3-524B-81BC-95ADBCC4CE1C}"/>
              </a:ext>
            </a:extLst>
          </p:cNvPr>
          <p:cNvSpPr>
            <a:spLocks noGrp="1"/>
          </p:cNvSpPr>
          <p:nvPr>
            <p:ph type="title"/>
          </p:nvPr>
        </p:nvSpPr>
        <p:spPr/>
        <p:txBody>
          <a:bodyPr>
            <a:normAutofit/>
          </a:bodyPr>
          <a:lstStyle/>
          <a:p>
            <a:r>
              <a:rPr lang="en-US" sz="4800" b="1" dirty="0"/>
              <a:t>Definition</a:t>
            </a:r>
          </a:p>
        </p:txBody>
      </p:sp>
      <p:sp>
        <p:nvSpPr>
          <p:cNvPr id="3" name="Content Placeholder 2">
            <a:extLst>
              <a:ext uri="{FF2B5EF4-FFF2-40B4-BE49-F238E27FC236}">
                <a16:creationId xmlns:a16="http://schemas.microsoft.com/office/drawing/2014/main" id="{95467A56-0A87-B840-A346-5ABEA92A7FAE}"/>
              </a:ext>
            </a:extLst>
          </p:cNvPr>
          <p:cNvSpPr>
            <a:spLocks noGrp="1"/>
          </p:cNvSpPr>
          <p:nvPr>
            <p:ph idx="1"/>
          </p:nvPr>
        </p:nvSpPr>
        <p:spPr>
          <a:xfrm>
            <a:off x="838200" y="1825626"/>
            <a:ext cx="10515600" cy="4351338"/>
          </a:xfrm>
        </p:spPr>
        <p:txBody>
          <a:bodyPr/>
          <a:lstStyle/>
          <a:p>
            <a:endParaRPr lang="en-US" dirty="0"/>
          </a:p>
          <a:p>
            <a:r>
              <a:rPr lang="en-US" sz="3200" b="1" dirty="0"/>
              <a:t> It can  be  defined  as  a  condition  where  blood  pressure  is  elevated to  an  extent  that  clinical  benefit  is  obtained  from  blood  pressure  lowering. </a:t>
            </a:r>
          </a:p>
          <a:p>
            <a:r>
              <a:rPr lang="en-US" sz="3200" b="1" dirty="0"/>
              <a:t>Blood  pressure  measurement  includes  systolic and  diastolic  components</a:t>
            </a:r>
          </a:p>
          <a:p>
            <a:r>
              <a:rPr lang="en-US" sz="3200" b="1" dirty="0"/>
              <a:t>It is an  important  risk  factor  for  the  future  development  of  cardiovascular  disease</a:t>
            </a:r>
          </a:p>
        </p:txBody>
      </p:sp>
    </p:spTree>
    <p:extLst>
      <p:ext uri="{BB962C8B-B14F-4D97-AF65-F5344CB8AC3E}">
        <p14:creationId xmlns:p14="http://schemas.microsoft.com/office/powerpoint/2010/main" val="62412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0DAC5-369C-3742-B1F1-3695EBD01191}"/>
              </a:ext>
            </a:extLst>
          </p:cNvPr>
          <p:cNvSpPr>
            <a:spLocks noGrp="1"/>
          </p:cNvSpPr>
          <p:nvPr>
            <p:ph idx="1"/>
          </p:nvPr>
        </p:nvSpPr>
        <p:spPr>
          <a:xfrm>
            <a:off x="838200" y="1219868"/>
            <a:ext cx="10515600" cy="4957095"/>
          </a:xfrm>
        </p:spPr>
        <p:txBody>
          <a:bodyPr>
            <a:normAutofit/>
          </a:bodyPr>
          <a:lstStyle/>
          <a:p>
            <a:r>
              <a:rPr lang="en-US" sz="3200" b="1" dirty="0">
                <a:solidFill>
                  <a:srgbClr val="C00000"/>
                </a:solidFill>
              </a:rPr>
              <a:t>Spironolactone</a:t>
            </a:r>
            <a:r>
              <a:rPr lang="en-US" sz="3200" dirty="0"/>
              <a:t>,  an  aldosterone  antagonist,  is  not  suitable for  first-line  therapy  but  is  an  increasingly  important  treatment  option  for  patients  with  resistant  hypertension.  </a:t>
            </a:r>
          </a:p>
          <a:p>
            <a:r>
              <a:rPr lang="en-US" sz="3200" dirty="0"/>
              <a:t>Where hyperaldosteronism  is  suspected,  spironolactone  may  prove to  be  effective.  </a:t>
            </a:r>
          </a:p>
          <a:p>
            <a:r>
              <a:rPr lang="en-US" sz="3200" dirty="0"/>
              <a:t>Spironolactone  is  a  potassium  sparing  diuretic and  should  be  used  with  caution  especially  if  used  in  combination  with  ACE  inhibitors  or  angiotensin  receptor    blockers </a:t>
            </a:r>
          </a:p>
        </p:txBody>
      </p:sp>
    </p:spTree>
    <p:extLst>
      <p:ext uri="{BB962C8B-B14F-4D97-AF65-F5344CB8AC3E}">
        <p14:creationId xmlns:p14="http://schemas.microsoft.com/office/powerpoint/2010/main" val="97796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248D-A13D-5F49-8160-CF6287E64AA3}"/>
              </a:ext>
            </a:extLst>
          </p:cNvPr>
          <p:cNvSpPr>
            <a:spLocks noGrp="1"/>
          </p:cNvSpPr>
          <p:nvPr>
            <p:ph type="title"/>
          </p:nvPr>
        </p:nvSpPr>
        <p:spPr/>
        <p:txBody>
          <a:bodyPr/>
          <a:lstStyle/>
          <a:p>
            <a:r>
              <a:rPr lang="en-US" b="1" dirty="0"/>
              <a:t>renin-angiotensin-aldosteroneantagonists</a:t>
            </a:r>
          </a:p>
        </p:txBody>
      </p:sp>
      <p:sp>
        <p:nvSpPr>
          <p:cNvPr id="3" name="Content Placeholder 2">
            <a:extLst>
              <a:ext uri="{FF2B5EF4-FFF2-40B4-BE49-F238E27FC236}">
                <a16:creationId xmlns:a16="http://schemas.microsoft.com/office/drawing/2014/main" id="{9E54950C-5C30-7440-9D47-865B49C51774}"/>
              </a:ext>
            </a:extLst>
          </p:cNvPr>
          <p:cNvSpPr>
            <a:spLocks noGrp="1"/>
          </p:cNvSpPr>
          <p:nvPr>
            <p:ph idx="1"/>
          </p:nvPr>
        </p:nvSpPr>
        <p:spPr/>
        <p:txBody>
          <a:bodyPr/>
          <a:lstStyle/>
          <a:p>
            <a:r>
              <a:rPr lang="en-US" b="1" dirty="0">
                <a:solidFill>
                  <a:srgbClr val="C00000"/>
                </a:solidFill>
              </a:rPr>
              <a:t>ACE inhibitors</a:t>
            </a:r>
            <a:r>
              <a:rPr lang="en-US" dirty="0"/>
              <a:t> block the conversion of  angiotensin I to angiotensin  II,  while  </a:t>
            </a:r>
            <a:r>
              <a:rPr lang="en-US" b="1" dirty="0">
                <a:solidFill>
                  <a:srgbClr val="C00000"/>
                </a:solidFill>
              </a:rPr>
              <a:t>ARBs </a:t>
            </a:r>
            <a:r>
              <a:rPr lang="en-US" dirty="0"/>
              <a:t> block  the  action  of  angiotensin  II  at  the angiotensin  II  type 21  receptor. Since angiotensin  II is a  vasoconstrictor  and  stimulates  the  release  of  aldosterone,  antagonism  results  in  vasodilation  and  potassium  retention  as  well as  inhibition  of  salt  and  water  retention. </a:t>
            </a:r>
          </a:p>
          <a:p>
            <a:r>
              <a:rPr lang="en-US" dirty="0"/>
              <a:t>ACE  inhibitors  also block  </a:t>
            </a:r>
            <a:r>
              <a:rPr lang="en-US" dirty="0" err="1"/>
              <a:t>kininase</a:t>
            </a:r>
            <a:r>
              <a:rPr lang="en-US" dirty="0"/>
              <a:t>  production  and,  thus,  prevent  the  breakdown of  bradykinin.  This  appears  to  be  important  in  the  aetiology of  ACE inhibitor  induced  cough</a:t>
            </a:r>
          </a:p>
          <a:p>
            <a:r>
              <a:rPr lang="en-US" dirty="0"/>
              <a:t>Cause angioedema</a:t>
            </a:r>
          </a:p>
        </p:txBody>
      </p:sp>
    </p:spTree>
    <p:extLst>
      <p:ext uri="{BB962C8B-B14F-4D97-AF65-F5344CB8AC3E}">
        <p14:creationId xmlns:p14="http://schemas.microsoft.com/office/powerpoint/2010/main" val="145234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B080-674A-E74F-BDB4-425B49695B71}"/>
              </a:ext>
            </a:extLst>
          </p:cNvPr>
          <p:cNvSpPr>
            <a:spLocks noGrp="1"/>
          </p:cNvSpPr>
          <p:nvPr>
            <p:ph type="title"/>
          </p:nvPr>
        </p:nvSpPr>
        <p:spPr/>
        <p:txBody>
          <a:bodyPr/>
          <a:lstStyle/>
          <a:p>
            <a:r>
              <a:rPr lang="en-US" b="1" dirty="0"/>
              <a:t>Ca+ channel blocker</a:t>
            </a:r>
          </a:p>
        </p:txBody>
      </p:sp>
      <p:sp>
        <p:nvSpPr>
          <p:cNvPr id="3" name="Content Placeholder 2">
            <a:extLst>
              <a:ext uri="{FF2B5EF4-FFF2-40B4-BE49-F238E27FC236}">
                <a16:creationId xmlns:a16="http://schemas.microsoft.com/office/drawing/2014/main" id="{E981FCBC-1FB9-C543-93CB-5555EF71D449}"/>
              </a:ext>
            </a:extLst>
          </p:cNvPr>
          <p:cNvSpPr>
            <a:spLocks noGrp="1"/>
          </p:cNvSpPr>
          <p:nvPr>
            <p:ph idx="1"/>
          </p:nvPr>
        </p:nvSpPr>
        <p:spPr/>
        <p:txBody>
          <a:bodyPr>
            <a:noAutofit/>
          </a:bodyPr>
          <a:lstStyle/>
          <a:p>
            <a:r>
              <a:rPr lang="en-US" dirty="0"/>
              <a:t>These  agents  block  slow  calcium  channels  in  the  peripheral blood  vessels  and/or  the  heart.  </a:t>
            </a:r>
          </a:p>
          <a:p>
            <a:r>
              <a:rPr lang="en-US" dirty="0"/>
              <a:t>The  </a:t>
            </a:r>
            <a:r>
              <a:rPr lang="en-US" b="1" dirty="0">
                <a:solidFill>
                  <a:srgbClr val="C00000"/>
                </a:solidFill>
              </a:rPr>
              <a:t>dihydropyridine</a:t>
            </a:r>
            <a:r>
              <a:rPr lang="en-US" dirty="0"/>
              <a:t>  group work  almost  exclusively  on  l-type  calcium  channels  in  the peripheral  arterioles  and  reduce  blood  pressure  by  reducing total  peripheral  resistance. </a:t>
            </a:r>
          </a:p>
          <a:p>
            <a:r>
              <a:rPr lang="en-US" dirty="0"/>
              <a:t> In  contrast,  the  effect  of  verapamil and  diltiazem  are  primarily  on  the  heart,  reducing  heart  rate and  cardiac  output. </a:t>
            </a:r>
          </a:p>
          <a:p>
            <a:r>
              <a:rPr lang="en-US" dirty="0"/>
              <a:t> Long-acting  dihydropyridines  are  preferred  because  they  are  more  convenient  for  patients  and  avoid the  large  fluctuations  in  plasma  drug  concentrations  that  may be associated with adverse effects.</a:t>
            </a:r>
          </a:p>
        </p:txBody>
      </p:sp>
    </p:spTree>
    <p:extLst>
      <p:ext uri="{BB962C8B-B14F-4D97-AF65-F5344CB8AC3E}">
        <p14:creationId xmlns:p14="http://schemas.microsoft.com/office/powerpoint/2010/main" val="475123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71BD-DCF8-D44D-929D-1CAFA5A0C580}"/>
              </a:ext>
            </a:extLst>
          </p:cNvPr>
          <p:cNvSpPr>
            <a:spLocks noGrp="1"/>
          </p:cNvSpPr>
          <p:nvPr>
            <p:ph type="title"/>
          </p:nvPr>
        </p:nvSpPr>
        <p:spPr/>
        <p:txBody>
          <a:bodyPr/>
          <a:lstStyle/>
          <a:p>
            <a:r>
              <a:rPr lang="el-GR" b="1" dirty="0"/>
              <a:t>α-</a:t>
            </a:r>
            <a:r>
              <a:rPr lang="en-US" b="1" dirty="0" err="1"/>
              <a:t>Adrenoreceptor</a:t>
            </a:r>
            <a:r>
              <a:rPr lang="en-US" b="1" dirty="0"/>
              <a:t> blockers</a:t>
            </a:r>
          </a:p>
        </p:txBody>
      </p:sp>
      <p:sp>
        <p:nvSpPr>
          <p:cNvPr id="3" name="Content Placeholder 2">
            <a:extLst>
              <a:ext uri="{FF2B5EF4-FFF2-40B4-BE49-F238E27FC236}">
                <a16:creationId xmlns:a16="http://schemas.microsoft.com/office/drawing/2014/main" id="{6A49AB06-8494-EA42-B31C-B524FC41DE51}"/>
              </a:ext>
            </a:extLst>
          </p:cNvPr>
          <p:cNvSpPr>
            <a:spLocks noGrp="1"/>
          </p:cNvSpPr>
          <p:nvPr>
            <p:ph idx="1"/>
          </p:nvPr>
        </p:nvSpPr>
        <p:spPr/>
        <p:txBody>
          <a:bodyPr>
            <a:normAutofit lnSpcReduction="10000"/>
          </a:bodyPr>
          <a:lstStyle/>
          <a:p>
            <a:r>
              <a:rPr lang="en-US" dirty="0"/>
              <a:t>Drugs  of  this  class  </a:t>
            </a:r>
            <a:r>
              <a:rPr lang="en-US" dirty="0" err="1"/>
              <a:t>antagonise</a:t>
            </a:r>
            <a:r>
              <a:rPr lang="en-US" dirty="0"/>
              <a:t>  </a:t>
            </a:r>
            <a:r>
              <a:rPr lang="el-GR" dirty="0"/>
              <a:t>α-</a:t>
            </a:r>
            <a:r>
              <a:rPr lang="en-US" dirty="0" err="1"/>
              <a:t>adrenoceptors</a:t>
            </a:r>
            <a:r>
              <a:rPr lang="en-US" dirty="0"/>
              <a:t>  in  the  blood vessel  wall  and,  thus,  prevent  noradrenaline  (norepinephrine)induced  vasoconstriction.</a:t>
            </a:r>
          </a:p>
          <a:p>
            <a:r>
              <a:rPr lang="en-US" dirty="0"/>
              <a:t>As  a  result,  they  reduce  total  peripheral  resistance  and  blood  pressure. </a:t>
            </a:r>
          </a:p>
          <a:p>
            <a:r>
              <a:rPr lang="en-US" b="1" dirty="0">
                <a:solidFill>
                  <a:srgbClr val="C00000"/>
                </a:solidFill>
              </a:rPr>
              <a:t>Prazosin</a:t>
            </a:r>
            <a:r>
              <a:rPr lang="en-US" dirty="0"/>
              <a:t>  was  originally used  but  had  the  disadvantage  of  being  short-acting  and causing  first-dose  hypotension.  Newer  agents  such  as  </a:t>
            </a:r>
            <a:r>
              <a:rPr lang="en-US" b="1" dirty="0" err="1">
                <a:solidFill>
                  <a:srgbClr val="C00000"/>
                </a:solidFill>
              </a:rPr>
              <a:t>doxazosin</a:t>
            </a:r>
            <a:r>
              <a:rPr lang="en-US" dirty="0"/>
              <a:t>  and  </a:t>
            </a:r>
            <a:r>
              <a:rPr lang="en-US" b="1" dirty="0" err="1">
                <a:solidFill>
                  <a:srgbClr val="C00000"/>
                </a:solidFill>
              </a:rPr>
              <a:t>terazosin</a:t>
            </a:r>
            <a:r>
              <a:rPr lang="en-US" dirty="0"/>
              <a:t>  have  a  longer  duration  of  action. </a:t>
            </a:r>
          </a:p>
          <a:p>
            <a:r>
              <a:rPr lang="en-US" dirty="0"/>
              <a:t>They  can  frequently  cause  postural  hypotension  but  may  alleviate  symptoms in men with prostatic </a:t>
            </a:r>
            <a:r>
              <a:rPr lang="en-US" dirty="0" err="1"/>
              <a:t>hyperterophy</a:t>
            </a:r>
            <a:r>
              <a:rPr lang="en-US" dirty="0"/>
              <a:t>.</a:t>
            </a:r>
          </a:p>
        </p:txBody>
      </p:sp>
    </p:spTree>
    <p:extLst>
      <p:ext uri="{BB962C8B-B14F-4D97-AF65-F5344CB8AC3E}">
        <p14:creationId xmlns:p14="http://schemas.microsoft.com/office/powerpoint/2010/main" val="536889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6B62-2035-FB44-9799-9552253A662F}"/>
              </a:ext>
            </a:extLst>
          </p:cNvPr>
          <p:cNvSpPr>
            <a:spLocks noGrp="1"/>
          </p:cNvSpPr>
          <p:nvPr>
            <p:ph type="title"/>
          </p:nvPr>
        </p:nvSpPr>
        <p:spPr/>
        <p:txBody>
          <a:bodyPr/>
          <a:lstStyle/>
          <a:p>
            <a:r>
              <a:rPr lang="en-US" b="1" dirty="0"/>
              <a:t>Centrally acting agents</a:t>
            </a:r>
          </a:p>
        </p:txBody>
      </p:sp>
      <p:sp>
        <p:nvSpPr>
          <p:cNvPr id="3" name="Content Placeholder 2">
            <a:extLst>
              <a:ext uri="{FF2B5EF4-FFF2-40B4-BE49-F238E27FC236}">
                <a16:creationId xmlns:a16="http://schemas.microsoft.com/office/drawing/2014/main" id="{E3CD257F-FFBA-C84A-A4DE-506E2B91AE78}"/>
              </a:ext>
            </a:extLst>
          </p:cNvPr>
          <p:cNvSpPr>
            <a:spLocks noGrp="1"/>
          </p:cNvSpPr>
          <p:nvPr>
            <p:ph idx="1"/>
          </p:nvPr>
        </p:nvSpPr>
        <p:spPr/>
        <p:txBody>
          <a:bodyPr/>
          <a:lstStyle/>
          <a:p>
            <a:r>
              <a:rPr lang="en-US" b="1" dirty="0">
                <a:solidFill>
                  <a:srgbClr val="C00000"/>
                </a:solidFill>
              </a:rPr>
              <a:t>Methyldopa</a:t>
            </a:r>
            <a:r>
              <a:rPr lang="en-US" dirty="0"/>
              <a:t>  and  </a:t>
            </a:r>
            <a:r>
              <a:rPr lang="en-US" b="1" dirty="0" err="1">
                <a:solidFill>
                  <a:srgbClr val="C00000"/>
                </a:solidFill>
              </a:rPr>
              <a:t>moxonidine</a:t>
            </a:r>
            <a:r>
              <a:rPr lang="en-US" dirty="0"/>
              <a:t>  inhibit  sympathetic  outflow from  the  brain,  resulting  in  a  reduction  in  total  peripheral resistance. </a:t>
            </a:r>
          </a:p>
          <a:p>
            <a:r>
              <a:rPr lang="en-US" dirty="0"/>
              <a:t> Methyldopa  is  not  widely  used  because  it  has pronounced  central  adverse  effects,  including  tiredness  and depression.</a:t>
            </a:r>
          </a:p>
          <a:p>
            <a:r>
              <a:rPr lang="en-US" dirty="0"/>
              <a:t> Methyldopa continues  to  be  used  in  pregnancy,  since  it  does not  cause  fetal  abnormalities. </a:t>
            </a:r>
          </a:p>
        </p:txBody>
      </p:sp>
    </p:spTree>
    <p:extLst>
      <p:ext uri="{BB962C8B-B14F-4D97-AF65-F5344CB8AC3E}">
        <p14:creationId xmlns:p14="http://schemas.microsoft.com/office/powerpoint/2010/main" val="48856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210C-35C9-3B4A-8E39-7744433FBCDB}"/>
              </a:ext>
            </a:extLst>
          </p:cNvPr>
          <p:cNvSpPr>
            <a:spLocks noGrp="1"/>
          </p:cNvSpPr>
          <p:nvPr>
            <p:ph type="title"/>
          </p:nvPr>
        </p:nvSpPr>
        <p:spPr/>
        <p:txBody>
          <a:bodyPr/>
          <a:lstStyle/>
          <a:p>
            <a:r>
              <a:rPr lang="en-US" b="1" dirty="0"/>
              <a:t>Other agents</a:t>
            </a:r>
          </a:p>
        </p:txBody>
      </p:sp>
      <p:sp>
        <p:nvSpPr>
          <p:cNvPr id="3" name="Content Placeholder 2">
            <a:extLst>
              <a:ext uri="{FF2B5EF4-FFF2-40B4-BE49-F238E27FC236}">
                <a16:creationId xmlns:a16="http://schemas.microsoft.com/office/drawing/2014/main" id="{067B011E-BE4F-B44D-BBE7-292C6C420A7F}"/>
              </a:ext>
            </a:extLst>
          </p:cNvPr>
          <p:cNvSpPr>
            <a:spLocks noGrp="1"/>
          </p:cNvSpPr>
          <p:nvPr>
            <p:ph idx="1"/>
          </p:nvPr>
        </p:nvSpPr>
        <p:spPr/>
        <p:txBody>
          <a:bodyPr>
            <a:normAutofit fontScale="92500"/>
          </a:bodyPr>
          <a:lstStyle/>
          <a:p>
            <a:r>
              <a:rPr lang="en-US" b="1" dirty="0">
                <a:solidFill>
                  <a:srgbClr val="C00000"/>
                </a:solidFill>
              </a:rPr>
              <a:t>Minoxidil</a:t>
            </a:r>
            <a:r>
              <a:rPr lang="en-US" dirty="0"/>
              <a:t>  is  a  powerful  antihypertensive  drug  but  its  use  is  associated  with  severe    peripheral </a:t>
            </a:r>
            <a:r>
              <a:rPr lang="en-US" dirty="0" err="1"/>
              <a:t>oedema</a:t>
            </a:r>
            <a:r>
              <a:rPr lang="en-US" dirty="0"/>
              <a:t>  and  reflex  tachycardia. It  causes  pronounced  hirsutism  and  is  not  a  suitable  treatment  for  women.</a:t>
            </a:r>
          </a:p>
          <a:p>
            <a:r>
              <a:rPr lang="en-US" dirty="0"/>
              <a:t> </a:t>
            </a:r>
            <a:r>
              <a:rPr lang="en-US" b="1" dirty="0" err="1">
                <a:solidFill>
                  <a:srgbClr val="C00000"/>
                </a:solidFill>
              </a:rPr>
              <a:t>Hydralazine</a:t>
            </a:r>
            <a:r>
              <a:rPr lang="en-US" dirty="0"/>
              <a:t>  can  be  used  as  add-on therapy  for  patients  with  resistant  hypertension  but  is  not  well tolerated  as  it  is  a  profound  vasodilator  and  may  occasionally  be  associated  with  drug-induced  systemic  lupus  erythematosus. </a:t>
            </a:r>
          </a:p>
          <a:p>
            <a:r>
              <a:rPr lang="en-US" dirty="0"/>
              <a:t> </a:t>
            </a:r>
            <a:r>
              <a:rPr lang="en-US" b="1" dirty="0">
                <a:solidFill>
                  <a:srgbClr val="C00000"/>
                </a:solidFill>
              </a:rPr>
              <a:t>Sodium  nitroprusside</a:t>
            </a:r>
            <a:r>
              <a:rPr lang="en-US" dirty="0"/>
              <a:t>  is  a  direct-acting  arterial  and venous  dilator  that  is  administered  as  an  intravenous  infusion for  treating  hypertensive  emergencies  and  for  the  acute  control of  blood  pressure  during  </a:t>
            </a:r>
            <a:r>
              <a:rPr lang="en-US" dirty="0" err="1"/>
              <a:t>anaesthesia</a:t>
            </a:r>
            <a:r>
              <a:rPr lang="en-US" dirty="0"/>
              <a:t>.</a:t>
            </a:r>
          </a:p>
        </p:txBody>
      </p:sp>
    </p:spTree>
    <p:extLst>
      <p:ext uri="{BB962C8B-B14F-4D97-AF65-F5344CB8AC3E}">
        <p14:creationId xmlns:p14="http://schemas.microsoft.com/office/powerpoint/2010/main" val="4133669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66E9-51F7-F245-BA15-8F16CFAA36DC}"/>
              </a:ext>
            </a:extLst>
          </p:cNvPr>
          <p:cNvSpPr>
            <a:spLocks noGrp="1"/>
          </p:cNvSpPr>
          <p:nvPr>
            <p:ph type="ctrTitle"/>
          </p:nvPr>
        </p:nvSpPr>
        <p:spPr/>
        <p:txBody>
          <a:bodyPr/>
          <a:lstStyle/>
          <a:p>
            <a:r>
              <a:rPr lang="en-US" b="1" dirty="0">
                <a:solidFill>
                  <a:schemeClr val="accent5">
                    <a:lumMod val="50000"/>
                  </a:schemeClr>
                </a:solidFill>
              </a:rPr>
              <a:t>Special patients groups</a:t>
            </a:r>
          </a:p>
        </p:txBody>
      </p:sp>
    </p:spTree>
    <p:extLst>
      <p:ext uri="{BB962C8B-B14F-4D97-AF65-F5344CB8AC3E}">
        <p14:creationId xmlns:p14="http://schemas.microsoft.com/office/powerpoint/2010/main" val="407687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07FC08B-7F4F-8345-88AE-92AA24818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74" y="1"/>
            <a:ext cx="12075026" cy="6858000"/>
          </a:xfrm>
          <a:prstGeom prst="rect">
            <a:avLst/>
          </a:prstGeom>
        </p:spPr>
      </p:pic>
    </p:spTree>
    <p:extLst>
      <p:ext uri="{BB962C8B-B14F-4D97-AF65-F5344CB8AC3E}">
        <p14:creationId xmlns:p14="http://schemas.microsoft.com/office/powerpoint/2010/main" val="265756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395D62F-D173-3343-84F9-D5D956E26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91815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EF00A44-8585-CE46-9265-7E0E5D8EC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5263"/>
            <a:ext cx="12192000" cy="5464342"/>
          </a:xfrm>
          <a:prstGeom prst="rect">
            <a:avLst/>
          </a:prstGeom>
        </p:spPr>
      </p:pic>
    </p:spTree>
    <p:extLst>
      <p:ext uri="{BB962C8B-B14F-4D97-AF65-F5344CB8AC3E}">
        <p14:creationId xmlns:p14="http://schemas.microsoft.com/office/powerpoint/2010/main" val="217701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521F3F-E472-F141-984E-22CAC2905DD4}"/>
              </a:ext>
            </a:extLst>
          </p:cNvPr>
          <p:cNvSpPr>
            <a:spLocks noGrp="1"/>
          </p:cNvSpPr>
          <p:nvPr>
            <p:ph idx="1"/>
          </p:nvPr>
        </p:nvSpPr>
        <p:spPr>
          <a:xfrm>
            <a:off x="838200" y="1219867"/>
            <a:ext cx="10515600" cy="4712369"/>
          </a:xfrm>
        </p:spPr>
        <p:txBody>
          <a:bodyPr/>
          <a:lstStyle/>
          <a:p>
            <a:r>
              <a:rPr lang="en-US" sz="3200" b="1" dirty="0"/>
              <a:t>There  is  no  clear  cut-off  point  between  hypertensive  and normotensive  subjects</a:t>
            </a:r>
          </a:p>
          <a:p>
            <a:r>
              <a:rPr lang="en-US" sz="3200" b="1" dirty="0"/>
              <a:t>Blood  pressure  of  140/90 mmHg  is  considered  the  upper  limit of  ‘normal’. </a:t>
            </a:r>
          </a:p>
          <a:p>
            <a:r>
              <a:rPr lang="en-US" sz="3200" b="1" dirty="0"/>
              <a:t>While  diastolic  pressure  peaks  at  age 50,  systolic  pressure  continues  to  increase  with  advancing  age, making  isolated  systolic  hypertension  a  common  feature  of old  age.</a:t>
            </a:r>
          </a:p>
          <a:p>
            <a:endParaRPr lang="en-US" dirty="0"/>
          </a:p>
        </p:txBody>
      </p:sp>
    </p:spTree>
    <p:extLst>
      <p:ext uri="{BB962C8B-B14F-4D97-AF65-F5344CB8AC3E}">
        <p14:creationId xmlns:p14="http://schemas.microsoft.com/office/powerpoint/2010/main" val="4226951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13FB-4A61-BF41-857A-D4A53619081E}"/>
              </a:ext>
            </a:extLst>
          </p:cNvPr>
          <p:cNvSpPr>
            <a:spLocks noGrp="1"/>
          </p:cNvSpPr>
          <p:nvPr>
            <p:ph type="title"/>
          </p:nvPr>
        </p:nvSpPr>
        <p:spPr/>
        <p:txBody>
          <a:bodyPr/>
          <a:lstStyle/>
          <a:p>
            <a:r>
              <a:rPr lang="en-US" b="1" dirty="0"/>
              <a:t>Patient case</a:t>
            </a:r>
          </a:p>
        </p:txBody>
      </p:sp>
    </p:spTree>
    <p:extLst>
      <p:ext uri="{BB962C8B-B14F-4D97-AF65-F5344CB8AC3E}">
        <p14:creationId xmlns:p14="http://schemas.microsoft.com/office/powerpoint/2010/main" val="1754753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9A30446-A4E5-A74A-841B-13B7E522D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8552"/>
            <a:ext cx="12192000" cy="5420896"/>
          </a:xfrm>
          <a:prstGeom prst="rect">
            <a:avLst/>
          </a:prstGeom>
        </p:spPr>
      </p:pic>
    </p:spTree>
    <p:extLst>
      <p:ext uri="{BB962C8B-B14F-4D97-AF65-F5344CB8AC3E}">
        <p14:creationId xmlns:p14="http://schemas.microsoft.com/office/powerpoint/2010/main" val="1285535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A689B77-E49C-C54B-BA3E-4CC2CAD8C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1316"/>
            <a:ext cx="12192000" cy="5564605"/>
          </a:xfrm>
          <a:prstGeom prst="rect">
            <a:avLst/>
          </a:prstGeom>
        </p:spPr>
      </p:pic>
    </p:spTree>
    <p:extLst>
      <p:ext uri="{BB962C8B-B14F-4D97-AF65-F5344CB8AC3E}">
        <p14:creationId xmlns:p14="http://schemas.microsoft.com/office/powerpoint/2010/main" val="2144285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C347CF7-5459-0D40-B45B-4AFC47520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574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2759F6A-9768-234D-9048-1182EA4D6C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4504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02C4627-3B8C-ED47-BBFE-553EB908C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17383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2E821-10AA-FA4F-B9C2-7D3EB78EE59D}"/>
              </a:ext>
            </a:extLst>
          </p:cNvPr>
          <p:cNvSpPr>
            <a:spLocks noGrp="1"/>
          </p:cNvSpPr>
          <p:nvPr>
            <p:ph type="title"/>
          </p:nvPr>
        </p:nvSpPr>
        <p:spPr/>
        <p:txBody>
          <a:bodyPr/>
          <a:lstStyle/>
          <a:p>
            <a:r>
              <a:rPr lang="en-US" b="1" dirty="0"/>
              <a:t>Regulation of blood pressure</a:t>
            </a:r>
          </a:p>
        </p:txBody>
      </p:sp>
      <p:sp>
        <p:nvSpPr>
          <p:cNvPr id="4" name="Content Placeholder 3">
            <a:extLst>
              <a:ext uri="{FF2B5EF4-FFF2-40B4-BE49-F238E27FC236}">
                <a16:creationId xmlns:a16="http://schemas.microsoft.com/office/drawing/2014/main" id="{34CA864A-1969-B446-9560-A687060A8B4E}"/>
              </a:ext>
            </a:extLst>
          </p:cNvPr>
          <p:cNvSpPr>
            <a:spLocks noGrp="1"/>
          </p:cNvSpPr>
          <p:nvPr>
            <p:ph idx="1"/>
          </p:nvPr>
        </p:nvSpPr>
        <p:spPr/>
        <p:txBody>
          <a:bodyPr>
            <a:normAutofit/>
          </a:bodyPr>
          <a:lstStyle/>
          <a:p>
            <a:r>
              <a:rPr lang="en-US" sz="3200" dirty="0"/>
              <a:t>The  mean  blood  pressure  is  the  product  of  cardiac  output  and total  peripheral  resistance. </a:t>
            </a:r>
          </a:p>
          <a:p>
            <a:endParaRPr lang="en-US" sz="3200" dirty="0"/>
          </a:p>
          <a:p>
            <a:r>
              <a:rPr lang="en-US" sz="3200" dirty="0"/>
              <a:t> In  most  hypertensive  individuals, cardiac  output  is  not  increased  and  high  blood  pressure  arises as  a  result  of  increased  total  peripheral  resistance  caused  by constriction of  small arterioles.</a:t>
            </a:r>
          </a:p>
        </p:txBody>
      </p:sp>
    </p:spTree>
    <p:extLst>
      <p:ext uri="{BB962C8B-B14F-4D97-AF65-F5344CB8AC3E}">
        <p14:creationId xmlns:p14="http://schemas.microsoft.com/office/powerpoint/2010/main" val="100050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5FDB-3FD0-1A41-8DBF-944F18CFDCDE}"/>
              </a:ext>
            </a:extLst>
          </p:cNvPr>
          <p:cNvSpPr>
            <a:spLocks noGrp="1"/>
          </p:cNvSpPr>
          <p:nvPr>
            <p:ph type="title"/>
          </p:nvPr>
        </p:nvSpPr>
        <p:spPr/>
        <p:txBody>
          <a:bodyPr/>
          <a:lstStyle/>
          <a:p>
            <a:r>
              <a:rPr lang="en-US" b="1" dirty="0"/>
              <a:t>homeostatic  reflexes  have  evolved to  provide  blood  pressure  homeostasis</a:t>
            </a:r>
          </a:p>
        </p:txBody>
      </p:sp>
      <p:sp>
        <p:nvSpPr>
          <p:cNvPr id="3" name="Content Placeholder 2">
            <a:extLst>
              <a:ext uri="{FF2B5EF4-FFF2-40B4-BE49-F238E27FC236}">
                <a16:creationId xmlns:a16="http://schemas.microsoft.com/office/drawing/2014/main" id="{2BC5FB89-D236-884B-80DB-CD5EA8B52030}"/>
              </a:ext>
            </a:extLst>
          </p:cNvPr>
          <p:cNvSpPr>
            <a:spLocks noGrp="1"/>
          </p:cNvSpPr>
          <p:nvPr>
            <p:ph idx="1"/>
          </p:nvPr>
        </p:nvSpPr>
        <p:spPr/>
        <p:txBody>
          <a:bodyPr>
            <a:normAutofit fontScale="92500" lnSpcReduction="10000"/>
          </a:bodyPr>
          <a:lstStyle/>
          <a:p>
            <a:r>
              <a:rPr lang="en-US" b="1" dirty="0">
                <a:solidFill>
                  <a:srgbClr val="C00000"/>
                </a:solidFill>
              </a:rPr>
              <a:t>Minute-to-minute</a:t>
            </a:r>
            <a:r>
              <a:rPr lang="en-US" dirty="0"/>
              <a:t> changes  in  blood  pressure  are  regulated  by  the  baroreceptor  reflex,  while  the  renin–angiotensin–aldosterone  system is  important  for  longer  term  salt,  water  and  blood  pressure control. </a:t>
            </a:r>
          </a:p>
          <a:p>
            <a:r>
              <a:rPr lang="en-US" dirty="0"/>
              <a:t> </a:t>
            </a:r>
            <a:r>
              <a:rPr lang="en-US" b="1" dirty="0">
                <a:solidFill>
                  <a:srgbClr val="C00000"/>
                </a:solidFill>
              </a:rPr>
              <a:t>Long-term </a:t>
            </a:r>
            <a:r>
              <a:rPr lang="en-US" dirty="0"/>
              <a:t> increases  in  shear  stress  can  cause  vascular  remodelling  of  the  endothelium  which  lead  to  the  formation  of  a  procoagulant  rather  than  anticoagulant  surface.  </a:t>
            </a:r>
          </a:p>
          <a:p>
            <a:r>
              <a:rPr lang="en-US" dirty="0"/>
              <a:t>At the  same  time,  systems  that  lead  to  vascular  relaxation,  for example  nitric  oxide,  are  overcome  by  increased  sensitivity  to </a:t>
            </a:r>
            <a:r>
              <a:rPr lang="en-US" dirty="0" err="1"/>
              <a:t>vasoconstricter</a:t>
            </a:r>
            <a:r>
              <a:rPr lang="en-US" dirty="0"/>
              <a:t>  substances  such  as  endothelin  which  predispose  to  vascular  disease  and  further  increases  in  peripheral resistance  which  lead  to  a  vicious  cycle  increasing  blood  pressure  further  due  to  the  increase  in  vascular  resistance.  </a:t>
            </a:r>
          </a:p>
        </p:txBody>
      </p:sp>
    </p:spTree>
    <p:extLst>
      <p:ext uri="{BB962C8B-B14F-4D97-AF65-F5344CB8AC3E}">
        <p14:creationId xmlns:p14="http://schemas.microsoft.com/office/powerpoint/2010/main" val="176942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D612E-B733-FF49-9E70-305E2184D984}"/>
              </a:ext>
            </a:extLst>
          </p:cNvPr>
          <p:cNvSpPr>
            <a:spLocks noGrp="1"/>
          </p:cNvSpPr>
          <p:nvPr>
            <p:ph idx="1"/>
          </p:nvPr>
        </p:nvSpPr>
        <p:spPr/>
        <p:txBody>
          <a:bodyPr>
            <a:normAutofit/>
          </a:bodyPr>
          <a:lstStyle/>
          <a:p>
            <a:r>
              <a:rPr lang="en-US" sz="3200" dirty="0"/>
              <a:t>Other substances  with  a  role  in  controlling  blood  pressure  include atrial  natriuretic  peptide,  bradykinin  and  antidiuretic  hormone. </a:t>
            </a:r>
          </a:p>
          <a:p>
            <a:endParaRPr lang="en-US" sz="3200" dirty="0"/>
          </a:p>
          <a:p>
            <a:r>
              <a:rPr lang="en-US" sz="3200" dirty="0"/>
              <a:t> Some  new  therapies  seek  to  treat  high  blood  pressure by  modifying  responses  to  these  substances,  for  example,  the endothelin antagonist </a:t>
            </a:r>
            <a:r>
              <a:rPr lang="en-US" sz="3200" b="1" dirty="0">
                <a:solidFill>
                  <a:srgbClr val="C00000"/>
                </a:solidFill>
              </a:rPr>
              <a:t>darusentan</a:t>
            </a:r>
            <a:r>
              <a:rPr lang="en-US" sz="3200" dirty="0"/>
              <a:t>.</a:t>
            </a:r>
          </a:p>
        </p:txBody>
      </p:sp>
    </p:spTree>
    <p:extLst>
      <p:ext uri="{BB962C8B-B14F-4D97-AF65-F5344CB8AC3E}">
        <p14:creationId xmlns:p14="http://schemas.microsoft.com/office/powerpoint/2010/main" val="2793320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B59F-6289-C24A-AD0F-96EC32A7506E}"/>
              </a:ext>
            </a:extLst>
          </p:cNvPr>
          <p:cNvSpPr>
            <a:spLocks noGrp="1"/>
          </p:cNvSpPr>
          <p:nvPr>
            <p:ph type="title"/>
          </p:nvPr>
        </p:nvSpPr>
        <p:spPr/>
        <p:txBody>
          <a:bodyPr/>
          <a:lstStyle/>
          <a:p>
            <a:r>
              <a:rPr lang="en-US" b="1" dirty="0"/>
              <a:t>Clinical presentation</a:t>
            </a:r>
          </a:p>
        </p:txBody>
      </p:sp>
      <p:sp>
        <p:nvSpPr>
          <p:cNvPr id="3" name="Content Placeholder 2">
            <a:extLst>
              <a:ext uri="{FF2B5EF4-FFF2-40B4-BE49-F238E27FC236}">
                <a16:creationId xmlns:a16="http://schemas.microsoft.com/office/drawing/2014/main" id="{1E7F1AFA-EF1B-7145-A562-C0C98F803595}"/>
              </a:ext>
            </a:extLst>
          </p:cNvPr>
          <p:cNvSpPr>
            <a:spLocks noGrp="1"/>
          </p:cNvSpPr>
          <p:nvPr>
            <p:ph idx="1"/>
          </p:nvPr>
        </p:nvSpPr>
        <p:spPr>
          <a:xfrm>
            <a:off x="520700" y="1690688"/>
            <a:ext cx="10515600" cy="4351338"/>
          </a:xfrm>
        </p:spPr>
        <p:txBody>
          <a:bodyPr/>
          <a:lstStyle/>
          <a:p>
            <a:r>
              <a:rPr lang="en-US" dirty="0"/>
              <a:t>Malignant hypertension</a:t>
            </a:r>
          </a:p>
          <a:p>
            <a:r>
              <a:rPr lang="en-US" dirty="0"/>
              <a:t>greatly  elevated  blood  pressure  (</a:t>
            </a:r>
            <a:r>
              <a:rPr lang="en-US" b="1" dirty="0">
                <a:solidFill>
                  <a:srgbClr val="C00000"/>
                </a:solidFill>
              </a:rPr>
              <a:t>usually &gt;220/120 mmHg)  </a:t>
            </a:r>
            <a:r>
              <a:rPr lang="en-US" dirty="0"/>
              <a:t>associated  with  evidence  of  ongoing  </a:t>
            </a:r>
            <a:r>
              <a:rPr lang="en-US" b="1" dirty="0">
                <a:solidFill>
                  <a:srgbClr val="C00000"/>
                </a:solidFill>
              </a:rPr>
              <a:t>small vessel  damage.</a:t>
            </a:r>
            <a:r>
              <a:rPr lang="en-US" dirty="0"/>
              <a:t>  </a:t>
            </a:r>
            <a:r>
              <a:rPr lang="en-US" dirty="0" err="1"/>
              <a:t>Fundoscopy</a:t>
            </a:r>
            <a:r>
              <a:rPr lang="en-US" dirty="0"/>
              <a:t>  may  reveal  </a:t>
            </a:r>
            <a:r>
              <a:rPr lang="en-US" dirty="0" err="1"/>
              <a:t>papilloedema</a:t>
            </a:r>
            <a:r>
              <a:rPr lang="en-US" dirty="0"/>
              <a:t>,  </a:t>
            </a:r>
            <a:r>
              <a:rPr lang="en-US" dirty="0" err="1"/>
              <a:t>haemorrhages</a:t>
            </a:r>
            <a:r>
              <a:rPr lang="en-US" dirty="0"/>
              <a:t>  and/or  exudates,  while  renal  damage  can  manifest as  </a:t>
            </a:r>
            <a:r>
              <a:rPr lang="en-US" dirty="0" err="1"/>
              <a:t>haematuria</a:t>
            </a:r>
            <a:r>
              <a:rPr lang="en-US" dirty="0"/>
              <a:t>,  proteinuria  and  impaired  renal  function.</a:t>
            </a:r>
          </a:p>
          <a:p>
            <a:r>
              <a:rPr lang="en-US" dirty="0"/>
              <a:t>Malignant    hypertension  is  a  </a:t>
            </a:r>
            <a:r>
              <a:rPr lang="en-US" b="1" dirty="0">
                <a:solidFill>
                  <a:srgbClr val="C00000"/>
                </a:solidFill>
              </a:rPr>
              <a:t>medical emergency</a:t>
            </a:r>
            <a:r>
              <a:rPr lang="en-US" dirty="0"/>
              <a:t>  that  requires  hospital  admission  and  </a:t>
            </a:r>
            <a:r>
              <a:rPr lang="en-US" b="1" dirty="0">
                <a:solidFill>
                  <a:srgbClr val="C00000"/>
                </a:solidFill>
              </a:rPr>
              <a:t>rapid</a:t>
            </a:r>
            <a:r>
              <a:rPr lang="en-US" dirty="0"/>
              <a:t>  control of  blood pressure </a:t>
            </a:r>
            <a:r>
              <a:rPr lang="en-US" dirty="0">
                <a:solidFill>
                  <a:srgbClr val="C00000"/>
                </a:solidFill>
              </a:rPr>
              <a:t>over 12–24</a:t>
            </a:r>
            <a:r>
              <a:rPr lang="en-US" dirty="0"/>
              <a:t> h towards normal levels.</a:t>
            </a:r>
          </a:p>
        </p:txBody>
      </p:sp>
    </p:spTree>
    <p:extLst>
      <p:ext uri="{BB962C8B-B14F-4D97-AF65-F5344CB8AC3E}">
        <p14:creationId xmlns:p14="http://schemas.microsoft.com/office/powerpoint/2010/main" val="2480468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Hypertension</vt:lpstr>
      <vt:lpstr>Definition</vt:lpstr>
      <vt:lpstr>PowerPoint Presentation</vt:lpstr>
      <vt:lpstr>PowerPoint Presentation</vt:lpstr>
      <vt:lpstr>PowerPoint Presentation</vt:lpstr>
      <vt:lpstr>Regulation of blood pressure</vt:lpstr>
      <vt:lpstr>homeostatic  reflexes  have  evolved to  provide  blood  pressure  homeostasis</vt:lpstr>
      <vt:lpstr>PowerPoint Presentation</vt:lpstr>
      <vt:lpstr>Clinical presentation</vt:lpstr>
      <vt:lpstr>Diagnosis of hypertension</vt:lpstr>
      <vt:lpstr>white  coat’  hypertension</vt:lpstr>
      <vt:lpstr>Treatment</vt:lpstr>
      <vt:lpstr>Non-pharmacological approaches</vt:lpstr>
      <vt:lpstr>PowerPoint Presentation</vt:lpstr>
      <vt:lpstr>Blood pressure target</vt:lpstr>
      <vt:lpstr>Antihypertensive drug classes</vt:lpstr>
      <vt:lpstr>β-Adrenoreceptor antagonists </vt:lpstr>
      <vt:lpstr>Diuretics</vt:lpstr>
      <vt:lpstr>Loop diuretics</vt:lpstr>
      <vt:lpstr>PowerPoint Presentation</vt:lpstr>
      <vt:lpstr>renin-angiotensin-aldosteroneantagonists</vt:lpstr>
      <vt:lpstr>Ca+ channel blocker</vt:lpstr>
      <vt:lpstr>α-Adrenoreceptor blockers</vt:lpstr>
      <vt:lpstr>Centrally acting agents</vt:lpstr>
      <vt:lpstr>Other agents</vt:lpstr>
      <vt:lpstr>Special patients groups</vt:lpstr>
      <vt:lpstr>PowerPoint Presentation</vt:lpstr>
      <vt:lpstr>PowerPoint Presentation</vt:lpstr>
      <vt:lpstr>PowerPoint Presentation</vt:lpstr>
      <vt:lpstr>Patient case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dc:title>
  <dc:creator>abeeralrashid@yahoo.com</dc:creator>
  <cp:lastModifiedBy>abeeralrashid@yahoo.com</cp:lastModifiedBy>
  <cp:revision>5</cp:revision>
  <dcterms:created xsi:type="dcterms:W3CDTF">2019-11-21T06:54:57Z</dcterms:created>
  <dcterms:modified xsi:type="dcterms:W3CDTF">2019-12-18T08:57:56Z</dcterms:modified>
</cp:coreProperties>
</file>