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6" r:id="rId15"/>
    <p:sldId id="271" r:id="rId16"/>
    <p:sldId id="272" r:id="rId17"/>
    <p:sldId id="279" r:id="rId18"/>
    <p:sldId id="27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B7253-C33A-4F12-B140-974F52A3765D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2A02D-2CBB-4B3D-A90F-69AE3388E8ED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1/Surface Active Agent</a:t>
          </a:r>
          <a:endParaRPr lang="en-US" sz="2000" b="1" dirty="0">
            <a:solidFill>
              <a:schemeClr val="tx1"/>
            </a:solidFill>
          </a:endParaRPr>
        </a:p>
      </dgm:t>
    </dgm:pt>
    <dgm:pt modelId="{CE5C0F1B-B06C-4009-8069-1F32B7DDF983}" type="parTrans" cxnId="{5449B6B2-D3DF-48FF-BBF2-B799446C8BB5}">
      <dgm:prSet/>
      <dgm:spPr/>
      <dgm:t>
        <a:bodyPr/>
        <a:lstStyle/>
        <a:p>
          <a:endParaRPr lang="en-US"/>
        </a:p>
      </dgm:t>
    </dgm:pt>
    <dgm:pt modelId="{B3E8477D-5D31-430D-97CC-D7CED8B6443C}" type="sibTrans" cxnId="{5449B6B2-D3DF-48FF-BBF2-B799446C8BB5}">
      <dgm:prSet/>
      <dgm:spPr/>
      <dgm:t>
        <a:bodyPr/>
        <a:lstStyle/>
        <a:p>
          <a:endParaRPr lang="en-US"/>
        </a:p>
      </dgm:t>
    </dgm:pt>
    <dgm:pt modelId="{20077B96-CACA-4A64-8631-596CB734C73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2/Salt Formation</a:t>
          </a:r>
          <a:endParaRPr lang="en-US" sz="2000" b="1" dirty="0">
            <a:solidFill>
              <a:schemeClr val="tx1"/>
            </a:solidFill>
          </a:endParaRPr>
        </a:p>
      </dgm:t>
    </dgm:pt>
    <dgm:pt modelId="{4825728F-6C67-4626-AF3B-C32D00AD61A0}" type="parTrans" cxnId="{055C35BD-50D3-4BFF-ACF4-6B8CFACEA51B}">
      <dgm:prSet/>
      <dgm:spPr/>
      <dgm:t>
        <a:bodyPr/>
        <a:lstStyle/>
        <a:p>
          <a:endParaRPr lang="en-US"/>
        </a:p>
      </dgm:t>
    </dgm:pt>
    <dgm:pt modelId="{0EABFC72-BBF5-4D4D-8C7D-AF010F65F354}" type="sibTrans" cxnId="{055C35BD-50D3-4BFF-ACF4-6B8CFACEA51B}">
      <dgm:prSet/>
      <dgm:spPr/>
      <dgm:t>
        <a:bodyPr/>
        <a:lstStyle/>
        <a:p>
          <a:endParaRPr lang="en-US"/>
        </a:p>
      </dgm:t>
    </dgm:pt>
    <dgm:pt modelId="{9391D6C1-727C-41F5-A29C-DE6D493E656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3/Complex</a:t>
          </a:r>
          <a:r>
            <a:rPr lang="en-US" sz="2000" b="1" dirty="0" smtClean="0"/>
            <a:t>  </a:t>
          </a:r>
          <a:r>
            <a:rPr lang="en-US" sz="2000" b="1" dirty="0" smtClean="0">
              <a:solidFill>
                <a:schemeClr val="tx1"/>
              </a:solidFill>
            </a:rPr>
            <a:t>formation</a:t>
          </a:r>
          <a:r>
            <a:rPr lang="en-US" sz="2000" b="1" dirty="0" smtClean="0"/>
            <a:t> </a:t>
          </a:r>
          <a:endParaRPr lang="en-US" sz="2000" b="1" dirty="0"/>
        </a:p>
      </dgm:t>
    </dgm:pt>
    <dgm:pt modelId="{8FBD9F88-0E89-4765-8731-44102BB9B3D3}" type="parTrans" cxnId="{0E55F975-57FA-4129-ADB3-D51424711DD6}">
      <dgm:prSet/>
      <dgm:spPr/>
      <dgm:t>
        <a:bodyPr/>
        <a:lstStyle/>
        <a:p>
          <a:endParaRPr lang="en-US"/>
        </a:p>
      </dgm:t>
    </dgm:pt>
    <dgm:pt modelId="{50632034-12B7-4C7A-93AB-DD8E73A7B4C9}" type="sibTrans" cxnId="{0E55F975-57FA-4129-ADB3-D51424711DD6}">
      <dgm:prSet/>
      <dgm:spPr/>
      <dgm:t>
        <a:bodyPr/>
        <a:lstStyle/>
        <a:p>
          <a:endParaRPr lang="en-US"/>
        </a:p>
      </dgm:t>
    </dgm:pt>
    <dgm:pt modelId="{F369E961-FED0-4DF3-AC61-1576A20BA010}">
      <dgm:prSet phldrT="[Text]" custT="1"/>
      <dgm:spPr/>
      <dgm:t>
        <a:bodyPr/>
        <a:lstStyle/>
        <a:p>
          <a:r>
            <a:rPr lang="en-US" sz="1800" dirty="0" smtClean="0"/>
            <a:t>Through Dipole –dipole interaction </a:t>
          </a:r>
          <a:endParaRPr lang="en-US" sz="1800" dirty="0"/>
        </a:p>
      </dgm:t>
    </dgm:pt>
    <dgm:pt modelId="{816D0331-E851-411A-9DD0-2C8DAC69AD13}" type="parTrans" cxnId="{93D7AD89-9ABE-4E5E-B0E2-63922D6D1D7F}">
      <dgm:prSet/>
      <dgm:spPr/>
      <dgm:t>
        <a:bodyPr/>
        <a:lstStyle/>
        <a:p>
          <a:endParaRPr lang="en-US"/>
        </a:p>
      </dgm:t>
    </dgm:pt>
    <dgm:pt modelId="{BB8089BB-AF11-4767-A5DA-BF8FBA27A5D7}" type="sibTrans" cxnId="{93D7AD89-9ABE-4E5E-B0E2-63922D6D1D7F}">
      <dgm:prSet/>
      <dgm:spPr/>
      <dgm:t>
        <a:bodyPr/>
        <a:lstStyle/>
        <a:p>
          <a:endParaRPr lang="en-US"/>
        </a:p>
      </dgm:t>
    </dgm:pt>
    <dgm:pt modelId="{8DE99F6E-75C8-41BB-A7C9-12F83A7006E2}" type="pres">
      <dgm:prSet presAssocID="{F7DB7253-C33A-4F12-B140-974F52A3765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BAB456E1-AD7E-4A24-8D4A-E40F9206F2C0}" type="pres">
      <dgm:prSet presAssocID="{F7DB7253-C33A-4F12-B140-974F52A3765D}" presName="children" presStyleCnt="0"/>
      <dgm:spPr/>
    </dgm:pt>
    <dgm:pt modelId="{5B6126A4-60D8-4785-947D-0276EBEE8858}" type="pres">
      <dgm:prSet presAssocID="{F7DB7253-C33A-4F12-B140-974F52A3765D}" presName="child3group" presStyleCnt="0"/>
      <dgm:spPr/>
    </dgm:pt>
    <dgm:pt modelId="{EE9B12BD-4C37-4B1B-AA59-D510DA1E58DB}" type="pres">
      <dgm:prSet presAssocID="{F7DB7253-C33A-4F12-B140-974F52A3765D}" presName="child3" presStyleLbl="bgAcc1" presStyleIdx="0" presStyleCnt="1" custScaleX="89100"/>
      <dgm:spPr/>
      <dgm:t>
        <a:bodyPr/>
        <a:lstStyle/>
        <a:p>
          <a:pPr rtl="1"/>
          <a:endParaRPr lang="ar-IQ"/>
        </a:p>
      </dgm:t>
    </dgm:pt>
    <dgm:pt modelId="{0837B070-1AA7-4B67-BCB4-4DA9B544A0EF}" type="pres">
      <dgm:prSet presAssocID="{F7DB7253-C33A-4F12-B140-974F52A3765D}" presName="child3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9D7D1E0C-C81F-4D13-8199-4D42438E0595}" type="pres">
      <dgm:prSet presAssocID="{F7DB7253-C33A-4F12-B140-974F52A3765D}" presName="childPlaceholder" presStyleCnt="0"/>
      <dgm:spPr/>
    </dgm:pt>
    <dgm:pt modelId="{665086B8-7B96-40F5-BC85-8D1DF35E0E67}" type="pres">
      <dgm:prSet presAssocID="{F7DB7253-C33A-4F12-B140-974F52A3765D}" presName="circle" presStyleCnt="0"/>
      <dgm:spPr/>
    </dgm:pt>
    <dgm:pt modelId="{C8BF2486-DD53-41D4-A135-065A7B36F6CE}" type="pres">
      <dgm:prSet presAssocID="{F7DB7253-C33A-4F12-B140-974F52A3765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060FC39-4EB3-4985-B5DA-C50B5E487CCF}" type="pres">
      <dgm:prSet presAssocID="{F7DB7253-C33A-4F12-B140-974F52A3765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2DB64A5-DB8F-4771-87B6-C217C3B7D106}" type="pres">
      <dgm:prSet presAssocID="{F7DB7253-C33A-4F12-B140-974F52A3765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5D7F054-2F6F-4938-ACD1-DE6219781CE2}" type="pres">
      <dgm:prSet presAssocID="{F7DB7253-C33A-4F12-B140-974F52A3765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59C0AB6-4BC9-4AB5-A33D-77545666A099}" type="pres">
      <dgm:prSet presAssocID="{F7DB7253-C33A-4F12-B140-974F52A3765D}" presName="quadrantPlaceholder" presStyleCnt="0"/>
      <dgm:spPr/>
    </dgm:pt>
    <dgm:pt modelId="{C76B46DD-6BF1-4D85-B429-006038CA1ED6}" type="pres">
      <dgm:prSet presAssocID="{F7DB7253-C33A-4F12-B140-974F52A3765D}" presName="center1" presStyleLbl="fgShp" presStyleIdx="0" presStyleCnt="2"/>
      <dgm:spPr/>
    </dgm:pt>
    <dgm:pt modelId="{01669608-D693-41D9-9087-3C97AA7ACF68}" type="pres">
      <dgm:prSet presAssocID="{F7DB7253-C33A-4F12-B140-974F52A3765D}" presName="center2" presStyleLbl="fgShp" presStyleIdx="1" presStyleCnt="2"/>
      <dgm:spPr/>
    </dgm:pt>
  </dgm:ptLst>
  <dgm:cxnLst>
    <dgm:cxn modelId="{73558FBB-5A41-41C0-9823-FEAD7CADDBC4}" type="presOf" srcId="{20077B96-CACA-4A64-8631-596CB734C73C}" destId="{C060FC39-4EB3-4985-B5DA-C50B5E487CCF}" srcOrd="0" destOrd="0" presId="urn:microsoft.com/office/officeart/2005/8/layout/cycle4"/>
    <dgm:cxn modelId="{4ABC215C-B27B-4B9B-86F6-547806C21577}" type="presOf" srcId="{F369E961-FED0-4DF3-AC61-1576A20BA010}" destId="{EE9B12BD-4C37-4B1B-AA59-D510DA1E58DB}" srcOrd="0" destOrd="0" presId="urn:microsoft.com/office/officeart/2005/8/layout/cycle4"/>
    <dgm:cxn modelId="{59719438-0470-4513-911B-042ADECEA9DF}" type="presOf" srcId="{F7DB7253-C33A-4F12-B140-974F52A3765D}" destId="{8DE99F6E-75C8-41BB-A7C9-12F83A7006E2}" srcOrd="0" destOrd="0" presId="urn:microsoft.com/office/officeart/2005/8/layout/cycle4"/>
    <dgm:cxn modelId="{0143E37C-E86D-452E-9BFF-F7778E925659}" type="presOf" srcId="{F369E961-FED0-4DF3-AC61-1576A20BA010}" destId="{0837B070-1AA7-4B67-BCB4-4DA9B544A0EF}" srcOrd="1" destOrd="0" presId="urn:microsoft.com/office/officeart/2005/8/layout/cycle4"/>
    <dgm:cxn modelId="{BAEB4B9D-8147-4DD2-9769-B750E4E38E7D}" type="presOf" srcId="{0192A02D-2CBB-4B3D-A90F-69AE3388E8ED}" destId="{C8BF2486-DD53-41D4-A135-065A7B36F6CE}" srcOrd="0" destOrd="0" presId="urn:microsoft.com/office/officeart/2005/8/layout/cycle4"/>
    <dgm:cxn modelId="{0E55F975-57FA-4129-ADB3-D51424711DD6}" srcId="{F7DB7253-C33A-4F12-B140-974F52A3765D}" destId="{9391D6C1-727C-41F5-A29C-DE6D493E656F}" srcOrd="2" destOrd="0" parTransId="{8FBD9F88-0E89-4765-8731-44102BB9B3D3}" sibTransId="{50632034-12B7-4C7A-93AB-DD8E73A7B4C9}"/>
    <dgm:cxn modelId="{1B966690-A4F2-4476-874F-5A84809A68D8}" type="presOf" srcId="{9391D6C1-727C-41F5-A29C-DE6D493E656F}" destId="{F2DB64A5-DB8F-4771-87B6-C217C3B7D106}" srcOrd="0" destOrd="0" presId="urn:microsoft.com/office/officeart/2005/8/layout/cycle4"/>
    <dgm:cxn modelId="{055C35BD-50D3-4BFF-ACF4-6B8CFACEA51B}" srcId="{F7DB7253-C33A-4F12-B140-974F52A3765D}" destId="{20077B96-CACA-4A64-8631-596CB734C73C}" srcOrd="1" destOrd="0" parTransId="{4825728F-6C67-4626-AF3B-C32D00AD61A0}" sibTransId="{0EABFC72-BBF5-4D4D-8C7D-AF010F65F354}"/>
    <dgm:cxn modelId="{93D7AD89-9ABE-4E5E-B0E2-63922D6D1D7F}" srcId="{9391D6C1-727C-41F5-A29C-DE6D493E656F}" destId="{F369E961-FED0-4DF3-AC61-1576A20BA010}" srcOrd="0" destOrd="0" parTransId="{816D0331-E851-411A-9DD0-2C8DAC69AD13}" sibTransId="{BB8089BB-AF11-4767-A5DA-BF8FBA27A5D7}"/>
    <dgm:cxn modelId="{5449B6B2-D3DF-48FF-BBF2-B799446C8BB5}" srcId="{F7DB7253-C33A-4F12-B140-974F52A3765D}" destId="{0192A02D-2CBB-4B3D-A90F-69AE3388E8ED}" srcOrd="0" destOrd="0" parTransId="{CE5C0F1B-B06C-4009-8069-1F32B7DDF983}" sibTransId="{B3E8477D-5D31-430D-97CC-D7CED8B6443C}"/>
    <dgm:cxn modelId="{86AB98BC-69EF-4626-B718-6FD7CF4A1899}" type="presParOf" srcId="{8DE99F6E-75C8-41BB-A7C9-12F83A7006E2}" destId="{BAB456E1-AD7E-4A24-8D4A-E40F9206F2C0}" srcOrd="0" destOrd="0" presId="urn:microsoft.com/office/officeart/2005/8/layout/cycle4"/>
    <dgm:cxn modelId="{36D2EFCE-02F4-4F40-8957-DD4801949E4A}" type="presParOf" srcId="{BAB456E1-AD7E-4A24-8D4A-E40F9206F2C0}" destId="{5B6126A4-60D8-4785-947D-0276EBEE8858}" srcOrd="0" destOrd="0" presId="urn:microsoft.com/office/officeart/2005/8/layout/cycle4"/>
    <dgm:cxn modelId="{6C7E99C9-83CD-4D01-A8F3-71228AE5CE63}" type="presParOf" srcId="{5B6126A4-60D8-4785-947D-0276EBEE8858}" destId="{EE9B12BD-4C37-4B1B-AA59-D510DA1E58DB}" srcOrd="0" destOrd="0" presId="urn:microsoft.com/office/officeart/2005/8/layout/cycle4"/>
    <dgm:cxn modelId="{9947D6E2-58CB-4474-A5D2-CE5E07C160B0}" type="presParOf" srcId="{5B6126A4-60D8-4785-947D-0276EBEE8858}" destId="{0837B070-1AA7-4B67-BCB4-4DA9B544A0EF}" srcOrd="1" destOrd="0" presId="urn:microsoft.com/office/officeart/2005/8/layout/cycle4"/>
    <dgm:cxn modelId="{2E31E87A-4CA4-4F05-A93D-C7E19F5B76E6}" type="presParOf" srcId="{BAB456E1-AD7E-4A24-8D4A-E40F9206F2C0}" destId="{9D7D1E0C-C81F-4D13-8199-4D42438E0595}" srcOrd="1" destOrd="0" presId="urn:microsoft.com/office/officeart/2005/8/layout/cycle4"/>
    <dgm:cxn modelId="{B2179488-5311-4043-930A-AA7AA7B3DC25}" type="presParOf" srcId="{8DE99F6E-75C8-41BB-A7C9-12F83A7006E2}" destId="{665086B8-7B96-40F5-BC85-8D1DF35E0E67}" srcOrd="1" destOrd="0" presId="urn:microsoft.com/office/officeart/2005/8/layout/cycle4"/>
    <dgm:cxn modelId="{E7A27E91-76AB-4328-A681-14E853FD8160}" type="presParOf" srcId="{665086B8-7B96-40F5-BC85-8D1DF35E0E67}" destId="{C8BF2486-DD53-41D4-A135-065A7B36F6CE}" srcOrd="0" destOrd="0" presId="urn:microsoft.com/office/officeart/2005/8/layout/cycle4"/>
    <dgm:cxn modelId="{9AD6BB2C-E9E5-47C4-82DF-5EF84BB2B831}" type="presParOf" srcId="{665086B8-7B96-40F5-BC85-8D1DF35E0E67}" destId="{C060FC39-4EB3-4985-B5DA-C50B5E487CCF}" srcOrd="1" destOrd="0" presId="urn:microsoft.com/office/officeart/2005/8/layout/cycle4"/>
    <dgm:cxn modelId="{DA3E9467-6580-409B-9255-A705597256F3}" type="presParOf" srcId="{665086B8-7B96-40F5-BC85-8D1DF35E0E67}" destId="{F2DB64A5-DB8F-4771-87B6-C217C3B7D106}" srcOrd="2" destOrd="0" presId="urn:microsoft.com/office/officeart/2005/8/layout/cycle4"/>
    <dgm:cxn modelId="{3D01F367-0DBF-4B36-AEDF-BCD4B694A19E}" type="presParOf" srcId="{665086B8-7B96-40F5-BC85-8D1DF35E0E67}" destId="{15D7F054-2F6F-4938-ACD1-DE6219781CE2}" srcOrd="3" destOrd="0" presId="urn:microsoft.com/office/officeart/2005/8/layout/cycle4"/>
    <dgm:cxn modelId="{3D26EA9D-618F-4E0D-BAA0-1F05AD7018CF}" type="presParOf" srcId="{665086B8-7B96-40F5-BC85-8D1DF35E0E67}" destId="{C59C0AB6-4BC9-4AB5-A33D-77545666A099}" srcOrd="4" destOrd="0" presId="urn:microsoft.com/office/officeart/2005/8/layout/cycle4"/>
    <dgm:cxn modelId="{A727522B-F336-45AA-B10C-049E83665641}" type="presParOf" srcId="{8DE99F6E-75C8-41BB-A7C9-12F83A7006E2}" destId="{C76B46DD-6BF1-4D85-B429-006038CA1ED6}" srcOrd="2" destOrd="0" presId="urn:microsoft.com/office/officeart/2005/8/layout/cycle4"/>
    <dgm:cxn modelId="{B2616551-0533-40A4-B020-46873F31DF89}" type="presParOf" srcId="{8DE99F6E-75C8-41BB-A7C9-12F83A7006E2}" destId="{01669608-D693-41D9-9087-3C97AA7ACF68}" srcOrd="3" destOrd="0" presId="urn:microsoft.com/office/officeart/2005/8/layout/cycle4"/>
  </dgm:cxnLst>
  <dgm:bg/>
  <dgm:whole>
    <a:ln>
      <a:solidFill>
        <a:schemeClr val="accent1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45497-5B63-4B5B-A65C-934722B0D11D}" type="doc">
      <dgm:prSet loTypeId="urn:microsoft.com/office/officeart/2005/8/layout/vList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C145D9-E137-4FF6-AC9E-0A9D726B2CF1}">
      <dgm:prSet custT="1"/>
      <dgm:spPr/>
      <dgm:t>
        <a:bodyPr/>
        <a:lstStyle/>
        <a:p>
          <a:pPr rtl="0"/>
          <a:r>
            <a:rPr lang="en-US" sz="2400" b="1" baseline="0" dirty="0" smtClean="0">
              <a:solidFill>
                <a:schemeClr val="tx1"/>
              </a:solidFill>
            </a:rPr>
            <a:t>Generally, there are two kinds of forces, or attractions, which operate in a molecule:</a:t>
          </a:r>
          <a:endParaRPr lang="en-US" sz="2400" b="1" dirty="0">
            <a:solidFill>
              <a:schemeClr val="tx1"/>
            </a:solidFill>
          </a:endParaRPr>
        </a:p>
      </dgm:t>
    </dgm:pt>
    <dgm:pt modelId="{6CC0C397-79AD-4440-A4DF-A5EDCDDAFAED}" type="parTrans" cxnId="{91FC3ECE-9B80-4DCC-B3A5-2F8C6298ABC2}">
      <dgm:prSet/>
      <dgm:spPr/>
      <dgm:t>
        <a:bodyPr/>
        <a:lstStyle/>
        <a:p>
          <a:endParaRPr lang="en-US"/>
        </a:p>
      </dgm:t>
    </dgm:pt>
    <dgm:pt modelId="{99D88A02-28D4-4B52-AEAB-A3881FCBF26A}" type="sibTrans" cxnId="{91FC3ECE-9B80-4DCC-B3A5-2F8C6298ABC2}">
      <dgm:prSet/>
      <dgm:spPr/>
      <dgm:t>
        <a:bodyPr/>
        <a:lstStyle/>
        <a:p>
          <a:endParaRPr lang="en-US"/>
        </a:p>
      </dgm:t>
    </dgm:pt>
    <dgm:pt modelId="{6A600956-A21B-4236-97A0-11BB769FA3B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b="1" baseline="0" dirty="0" err="1" smtClean="0">
              <a:solidFill>
                <a:schemeClr val="tx1"/>
              </a:solidFill>
            </a:rPr>
            <a:t>Intr</a:t>
          </a:r>
          <a:r>
            <a:rPr lang="en-US" sz="2800" b="1" baseline="0" dirty="0" err="1" smtClean="0">
              <a:solidFill>
                <a:schemeClr val="accent2">
                  <a:lumMod val="75000"/>
                </a:schemeClr>
              </a:solidFill>
            </a:rPr>
            <a:t>a</a:t>
          </a:r>
          <a:r>
            <a:rPr lang="en-US" sz="2800" b="1" baseline="0" dirty="0" err="1" smtClean="0">
              <a:solidFill>
                <a:schemeClr val="tx1"/>
              </a:solidFill>
            </a:rPr>
            <a:t>molecular</a:t>
          </a:r>
          <a:r>
            <a:rPr lang="en-US" sz="2800" b="1" baseline="0" dirty="0" smtClean="0">
              <a:solidFill>
                <a:schemeClr val="tx1"/>
              </a:solidFill>
            </a:rPr>
            <a:t> </a:t>
          </a:r>
          <a:r>
            <a:rPr lang="en-US" sz="2800" baseline="0" dirty="0" smtClean="0">
              <a:solidFill>
                <a:schemeClr val="tx1"/>
              </a:solidFill>
            </a:rPr>
            <a:t>and </a:t>
          </a:r>
          <a:r>
            <a:rPr lang="en-US" sz="2800" b="1" baseline="0" dirty="0" smtClean="0">
              <a:solidFill>
                <a:schemeClr val="tx1"/>
              </a:solidFill>
            </a:rPr>
            <a:t>int</a:t>
          </a:r>
          <a:r>
            <a:rPr lang="en-US" sz="2800" b="1" baseline="0" dirty="0" smtClean="0">
              <a:solidFill>
                <a:schemeClr val="accent2">
                  <a:lumMod val="75000"/>
                </a:schemeClr>
              </a:solidFill>
            </a:rPr>
            <a:t>e</a:t>
          </a:r>
          <a:r>
            <a:rPr lang="en-US" sz="2800" b="1" baseline="0" dirty="0" smtClean="0">
              <a:solidFill>
                <a:schemeClr val="tx1"/>
              </a:solidFill>
            </a:rPr>
            <a:t>rmolecular</a:t>
          </a:r>
          <a:r>
            <a:rPr lang="en-US" sz="2000" b="1" baseline="0" dirty="0" smtClean="0">
              <a:solidFill>
                <a:schemeClr val="tx1"/>
              </a:solidFill>
            </a:rPr>
            <a:t>. </a:t>
          </a:r>
          <a:endParaRPr lang="en-US" sz="2000" b="1" dirty="0">
            <a:solidFill>
              <a:schemeClr val="tx1"/>
            </a:solidFill>
          </a:endParaRPr>
        </a:p>
      </dgm:t>
    </dgm:pt>
    <dgm:pt modelId="{274F7BD1-7F3A-4932-83B6-214D655CEAF6}" type="parTrans" cxnId="{FEDE9D49-A3C0-497F-A6F8-3ADB3BBB7FDE}">
      <dgm:prSet/>
      <dgm:spPr/>
      <dgm:t>
        <a:bodyPr/>
        <a:lstStyle/>
        <a:p>
          <a:endParaRPr lang="en-US"/>
        </a:p>
      </dgm:t>
    </dgm:pt>
    <dgm:pt modelId="{47FEB073-7821-4CB9-AF67-E0B544778730}" type="sibTrans" cxnId="{FEDE9D49-A3C0-497F-A6F8-3ADB3BBB7FDE}">
      <dgm:prSet/>
      <dgm:spPr/>
      <dgm:t>
        <a:bodyPr/>
        <a:lstStyle/>
        <a:p>
          <a:endParaRPr lang="en-US"/>
        </a:p>
      </dgm:t>
    </dgm:pt>
    <dgm:pt modelId="{B283ED66-4F7F-4373-A0AE-C8306AC1B37F}">
      <dgm:prSet custT="1"/>
      <dgm:spPr/>
      <dgm:t>
        <a:bodyPr/>
        <a:lstStyle/>
        <a:p>
          <a:pPr rtl="0"/>
          <a:r>
            <a:rPr lang="en-US" sz="2400" b="1" baseline="0" dirty="0" err="1" smtClean="0">
              <a:solidFill>
                <a:schemeClr val="tx1"/>
              </a:solidFill>
            </a:rPr>
            <a:t>Intr</a:t>
          </a:r>
          <a:r>
            <a:rPr lang="en-US" sz="2400" b="1" baseline="0" dirty="0" err="1" smtClean="0">
              <a:solidFill>
                <a:srgbClr val="FF0000"/>
              </a:solidFill>
            </a:rPr>
            <a:t>a</a:t>
          </a:r>
          <a:r>
            <a:rPr lang="en-US" sz="2400" b="1" baseline="0" dirty="0" err="1" smtClean="0">
              <a:solidFill>
                <a:schemeClr val="tx1"/>
              </a:solidFill>
            </a:rPr>
            <a:t>molecular</a:t>
          </a:r>
          <a:r>
            <a:rPr lang="en-US" sz="2400" b="1" baseline="0" dirty="0" smtClean="0">
              <a:solidFill>
                <a:schemeClr val="tx1"/>
              </a:solidFill>
            </a:rPr>
            <a:t> forces </a:t>
          </a:r>
          <a:r>
            <a:rPr lang="en-US" sz="2400" baseline="0" dirty="0" smtClean="0">
              <a:solidFill>
                <a:schemeClr val="tx1"/>
              </a:solidFill>
            </a:rPr>
            <a:t>are the forces that hold atoms together within a molecule. </a:t>
          </a:r>
        </a:p>
        <a:p>
          <a:pPr rtl="0"/>
          <a:r>
            <a:rPr lang="en-US" sz="2400" baseline="0" dirty="0" smtClean="0">
              <a:solidFill>
                <a:schemeClr val="tx1"/>
              </a:solidFill>
            </a:rPr>
            <a:t>I</a:t>
          </a:r>
          <a:r>
            <a:rPr lang="en-US" sz="2400" b="1" baseline="0" dirty="0" smtClean="0">
              <a:solidFill>
                <a:schemeClr val="tx1"/>
              </a:solidFill>
            </a:rPr>
            <a:t>nt</a:t>
          </a:r>
          <a:r>
            <a:rPr lang="en-US" sz="2400" b="1" baseline="0" dirty="0" smtClean="0">
              <a:solidFill>
                <a:srgbClr val="FF0000"/>
              </a:solidFill>
            </a:rPr>
            <a:t>e</a:t>
          </a:r>
          <a:r>
            <a:rPr lang="en-US" sz="2400" b="1" baseline="0" dirty="0" smtClean="0">
              <a:solidFill>
                <a:schemeClr val="tx1"/>
              </a:solidFill>
            </a:rPr>
            <a:t>rmolecular</a:t>
          </a:r>
          <a:r>
            <a:rPr lang="en-US" sz="2400" baseline="0" dirty="0" smtClean="0">
              <a:solidFill>
                <a:schemeClr val="tx1"/>
              </a:solidFill>
            </a:rPr>
            <a:t> </a:t>
          </a:r>
          <a:r>
            <a:rPr lang="en-US" sz="2400" b="1" baseline="0" dirty="0" smtClean="0">
              <a:solidFill>
                <a:schemeClr val="tx1"/>
              </a:solidFill>
            </a:rPr>
            <a:t>forces</a:t>
          </a:r>
          <a:r>
            <a:rPr lang="en-US" sz="2400" baseline="0" dirty="0" smtClean="0">
              <a:solidFill>
                <a:schemeClr val="tx1"/>
              </a:solidFill>
            </a:rPr>
            <a:t> are forces that exist between molecules (Figure: 1).</a:t>
          </a:r>
          <a:endParaRPr lang="en-US" sz="2400" dirty="0">
            <a:solidFill>
              <a:schemeClr val="tx1"/>
            </a:solidFill>
          </a:endParaRPr>
        </a:p>
      </dgm:t>
    </dgm:pt>
    <dgm:pt modelId="{78DFDA0A-9DB4-4621-8089-C331351E43F4}" type="sibTrans" cxnId="{6E40E24D-8B96-47CE-830E-E0EC297779A1}">
      <dgm:prSet/>
      <dgm:spPr/>
      <dgm:t>
        <a:bodyPr/>
        <a:lstStyle/>
        <a:p>
          <a:endParaRPr lang="en-US"/>
        </a:p>
      </dgm:t>
    </dgm:pt>
    <dgm:pt modelId="{F54CBE32-26AE-423F-92FB-448388F2A902}" type="parTrans" cxnId="{6E40E24D-8B96-47CE-830E-E0EC297779A1}">
      <dgm:prSet/>
      <dgm:spPr/>
      <dgm:t>
        <a:bodyPr/>
        <a:lstStyle/>
        <a:p>
          <a:endParaRPr lang="en-US"/>
        </a:p>
      </dgm:t>
    </dgm:pt>
    <dgm:pt modelId="{A627834B-7F35-4C48-A28B-347A2F7359EF}" type="pres">
      <dgm:prSet presAssocID="{A2045497-5B63-4B5B-A65C-934722B0D1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C2D82-A646-4D2E-A01F-253A63069DA4}" type="pres">
      <dgm:prSet presAssocID="{0EC145D9-E137-4FF6-AC9E-0A9D726B2C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1D46C-BFB3-4B6C-B23B-D730BC772278}" type="pres">
      <dgm:prSet presAssocID="{99D88A02-28D4-4B52-AEAB-A3881FCBF26A}" presName="spacer" presStyleCnt="0"/>
      <dgm:spPr/>
    </dgm:pt>
    <dgm:pt modelId="{DD460905-8891-461B-9FC7-4843DD997D63}" type="pres">
      <dgm:prSet presAssocID="{6A600956-A21B-4236-97A0-11BB769FA3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AA30C-0549-421D-9C29-68873D307E92}" type="pres">
      <dgm:prSet presAssocID="{47FEB073-7821-4CB9-AF67-E0B544778730}" presName="spacer" presStyleCnt="0"/>
      <dgm:spPr/>
    </dgm:pt>
    <dgm:pt modelId="{28732A7A-940A-40E1-AD10-92B57A7BCC06}" type="pres">
      <dgm:prSet presAssocID="{B283ED66-4F7F-4373-A0AE-C8306AC1B3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E9D49-A3C0-497F-A6F8-3ADB3BBB7FDE}" srcId="{A2045497-5B63-4B5B-A65C-934722B0D11D}" destId="{6A600956-A21B-4236-97A0-11BB769FA3B1}" srcOrd="1" destOrd="0" parTransId="{274F7BD1-7F3A-4932-83B6-214D655CEAF6}" sibTransId="{47FEB073-7821-4CB9-AF67-E0B544778730}"/>
    <dgm:cxn modelId="{A9EFF162-97F1-4769-8F94-4B064F4C2F9C}" type="presOf" srcId="{B283ED66-4F7F-4373-A0AE-C8306AC1B37F}" destId="{28732A7A-940A-40E1-AD10-92B57A7BCC06}" srcOrd="0" destOrd="0" presId="urn:microsoft.com/office/officeart/2005/8/layout/vList2"/>
    <dgm:cxn modelId="{B7E948C5-AF96-419F-8C6C-F8381F90E183}" type="presOf" srcId="{A2045497-5B63-4B5B-A65C-934722B0D11D}" destId="{A627834B-7F35-4C48-A28B-347A2F7359EF}" srcOrd="0" destOrd="0" presId="urn:microsoft.com/office/officeart/2005/8/layout/vList2"/>
    <dgm:cxn modelId="{91FC3ECE-9B80-4DCC-B3A5-2F8C6298ABC2}" srcId="{A2045497-5B63-4B5B-A65C-934722B0D11D}" destId="{0EC145D9-E137-4FF6-AC9E-0A9D726B2CF1}" srcOrd="0" destOrd="0" parTransId="{6CC0C397-79AD-4440-A4DF-A5EDCDDAFAED}" sibTransId="{99D88A02-28D4-4B52-AEAB-A3881FCBF26A}"/>
    <dgm:cxn modelId="{6E40E24D-8B96-47CE-830E-E0EC297779A1}" srcId="{A2045497-5B63-4B5B-A65C-934722B0D11D}" destId="{B283ED66-4F7F-4373-A0AE-C8306AC1B37F}" srcOrd="2" destOrd="0" parTransId="{F54CBE32-26AE-423F-92FB-448388F2A902}" sibTransId="{78DFDA0A-9DB4-4621-8089-C331351E43F4}"/>
    <dgm:cxn modelId="{76A972F5-E222-4321-86C5-BA3417F69A27}" type="presOf" srcId="{6A600956-A21B-4236-97A0-11BB769FA3B1}" destId="{DD460905-8891-461B-9FC7-4843DD997D63}" srcOrd="0" destOrd="0" presId="urn:microsoft.com/office/officeart/2005/8/layout/vList2"/>
    <dgm:cxn modelId="{6A60E6C4-771E-495F-8D1B-15AE87C02605}" type="presOf" srcId="{0EC145D9-E137-4FF6-AC9E-0A9D726B2CF1}" destId="{BDDC2D82-A646-4D2E-A01F-253A63069DA4}" srcOrd="0" destOrd="0" presId="urn:microsoft.com/office/officeart/2005/8/layout/vList2"/>
    <dgm:cxn modelId="{36474CFE-7D32-4B51-8528-B92ABA62F0E8}" type="presParOf" srcId="{A627834B-7F35-4C48-A28B-347A2F7359EF}" destId="{BDDC2D82-A646-4D2E-A01F-253A63069DA4}" srcOrd="0" destOrd="0" presId="urn:microsoft.com/office/officeart/2005/8/layout/vList2"/>
    <dgm:cxn modelId="{01D2E67A-9419-4AB5-818C-CDA058104C98}" type="presParOf" srcId="{A627834B-7F35-4C48-A28B-347A2F7359EF}" destId="{5A51D46C-BFB3-4B6C-B23B-D730BC772278}" srcOrd="1" destOrd="0" presId="urn:microsoft.com/office/officeart/2005/8/layout/vList2"/>
    <dgm:cxn modelId="{6A0E0B2C-81FF-454C-A28A-C5EA1F1EF362}" type="presParOf" srcId="{A627834B-7F35-4C48-A28B-347A2F7359EF}" destId="{DD460905-8891-461B-9FC7-4843DD997D63}" srcOrd="2" destOrd="0" presId="urn:microsoft.com/office/officeart/2005/8/layout/vList2"/>
    <dgm:cxn modelId="{09C1DB31-B795-4DE2-BEC4-1C779B7419E9}" type="presParOf" srcId="{A627834B-7F35-4C48-A28B-347A2F7359EF}" destId="{C19AA30C-0549-421D-9C29-68873D307E92}" srcOrd="3" destOrd="0" presId="urn:microsoft.com/office/officeart/2005/8/layout/vList2"/>
    <dgm:cxn modelId="{AC5F2618-B807-45AE-A15D-39694348196D}" type="presParOf" srcId="{A627834B-7F35-4C48-A28B-347A2F7359EF}" destId="{28732A7A-940A-40E1-AD10-92B57A7BCC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6E03C-642D-41FB-AB8C-0C5F1B3A8DBD}" type="doc">
      <dgm:prSet loTypeId="urn:microsoft.com/office/officeart/2005/8/layout/pyramid2" loCatId="pyramid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6736EEB-7315-4DC9-B421-3A5697EE5444}">
      <dgm:prSet/>
      <dgm:spPr/>
      <dgm:t>
        <a:bodyPr/>
        <a:lstStyle/>
        <a:p>
          <a:pPr rtl="0"/>
          <a:r>
            <a:rPr lang="en-US" dirty="0" smtClean="0"/>
            <a:t>melting point</a:t>
          </a:r>
          <a:endParaRPr lang="en-US" dirty="0"/>
        </a:p>
      </dgm:t>
    </dgm:pt>
    <dgm:pt modelId="{1D977F4E-BCFB-474F-BC7C-63335EF2865A}" type="parTrans" cxnId="{45F40B53-E32A-4919-AA55-4A5BA0C81023}">
      <dgm:prSet/>
      <dgm:spPr/>
      <dgm:t>
        <a:bodyPr/>
        <a:lstStyle/>
        <a:p>
          <a:endParaRPr lang="en-US"/>
        </a:p>
      </dgm:t>
    </dgm:pt>
    <dgm:pt modelId="{ECF9B225-903A-403D-B268-F04141C322AD}" type="sibTrans" cxnId="{45F40B53-E32A-4919-AA55-4A5BA0C81023}">
      <dgm:prSet/>
      <dgm:spPr/>
      <dgm:t>
        <a:bodyPr/>
        <a:lstStyle/>
        <a:p>
          <a:endParaRPr lang="en-US"/>
        </a:p>
      </dgm:t>
    </dgm:pt>
    <dgm:pt modelId="{0DD45D5A-C7F2-4A4B-8699-C33BA5B30186}">
      <dgm:prSet/>
      <dgm:spPr/>
      <dgm:t>
        <a:bodyPr/>
        <a:lstStyle/>
        <a:p>
          <a:pPr rtl="0"/>
          <a:r>
            <a:rPr lang="en-US" dirty="0" smtClean="0"/>
            <a:t>Enthalpies of fusion </a:t>
          </a:r>
          <a:endParaRPr lang="en-US" dirty="0"/>
        </a:p>
      </dgm:t>
    </dgm:pt>
    <dgm:pt modelId="{1E2B6C2E-396C-4660-B3B1-C6166EA2B033}" type="parTrans" cxnId="{05B6C962-752B-4F0E-8384-677E24D06EB0}">
      <dgm:prSet/>
      <dgm:spPr/>
      <dgm:t>
        <a:bodyPr/>
        <a:lstStyle/>
        <a:p>
          <a:endParaRPr lang="en-US"/>
        </a:p>
      </dgm:t>
    </dgm:pt>
    <dgm:pt modelId="{EA9BF99D-3D29-4945-8A99-D9B1B0D97644}" type="sibTrans" cxnId="{05B6C962-752B-4F0E-8384-677E24D06EB0}">
      <dgm:prSet/>
      <dgm:spPr/>
      <dgm:t>
        <a:bodyPr/>
        <a:lstStyle/>
        <a:p>
          <a:endParaRPr lang="en-US"/>
        </a:p>
      </dgm:t>
    </dgm:pt>
    <dgm:pt modelId="{86F21858-32B2-4563-B49D-DDFEA4220F66}">
      <dgm:prSet/>
      <dgm:spPr/>
      <dgm:t>
        <a:bodyPr/>
        <a:lstStyle/>
        <a:p>
          <a:pPr rtl="0"/>
          <a:r>
            <a:rPr lang="en-US" dirty="0" smtClean="0"/>
            <a:t>And vaporization</a:t>
          </a:r>
          <a:endParaRPr lang="en-US" dirty="0"/>
        </a:p>
      </dgm:t>
    </dgm:pt>
    <dgm:pt modelId="{866E6FFB-7E58-48B4-B504-D57BCE3C7173}" type="parTrans" cxnId="{C36297E6-6B14-4592-A03C-5C8A7ECD9D69}">
      <dgm:prSet/>
      <dgm:spPr/>
      <dgm:t>
        <a:bodyPr/>
        <a:lstStyle/>
        <a:p>
          <a:endParaRPr lang="en-US"/>
        </a:p>
      </dgm:t>
    </dgm:pt>
    <dgm:pt modelId="{BD5EDE2D-1F07-4ABB-AADA-DD2B380B6DAB}" type="sibTrans" cxnId="{C36297E6-6B14-4592-A03C-5C8A7ECD9D69}">
      <dgm:prSet/>
      <dgm:spPr/>
      <dgm:t>
        <a:bodyPr/>
        <a:lstStyle/>
        <a:p>
          <a:endParaRPr lang="en-US"/>
        </a:p>
      </dgm:t>
    </dgm:pt>
    <dgm:pt modelId="{5AC7183F-333E-418C-869C-D2F1CD07762A}">
      <dgm:prSet/>
      <dgm:spPr/>
      <dgm:t>
        <a:bodyPr/>
        <a:lstStyle/>
        <a:p>
          <a:pPr rtl="0"/>
          <a:r>
            <a:rPr lang="en-US" smtClean="0"/>
            <a:t>Boiling point </a:t>
          </a:r>
          <a:endParaRPr lang="en-US" dirty="0"/>
        </a:p>
      </dgm:t>
    </dgm:pt>
    <dgm:pt modelId="{62211D02-F455-40B0-BE65-AE7A3AA31877}" type="parTrans" cxnId="{1552CBCD-1A99-4976-832B-7B87AE39BD27}">
      <dgm:prSet/>
      <dgm:spPr/>
      <dgm:t>
        <a:bodyPr/>
        <a:lstStyle/>
        <a:p>
          <a:endParaRPr lang="en-US"/>
        </a:p>
      </dgm:t>
    </dgm:pt>
    <dgm:pt modelId="{425B0E67-C502-4FBF-B7C7-94B34229F912}" type="sibTrans" cxnId="{1552CBCD-1A99-4976-832B-7B87AE39BD27}">
      <dgm:prSet/>
      <dgm:spPr/>
      <dgm:t>
        <a:bodyPr/>
        <a:lstStyle/>
        <a:p>
          <a:endParaRPr lang="en-US"/>
        </a:p>
      </dgm:t>
    </dgm:pt>
    <dgm:pt modelId="{89680FD2-850B-45C7-B25E-9478CCDA74AF}" type="pres">
      <dgm:prSet presAssocID="{4CC6E03C-642D-41FB-AB8C-0C5F1B3A8DB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9473F66-1CE7-4A14-A5A4-3BECB39A0B1C}" type="pres">
      <dgm:prSet presAssocID="{4CC6E03C-642D-41FB-AB8C-0C5F1B3A8DBD}" presName="pyramid" presStyleLbl="node1" presStyleIdx="0" presStyleCnt="1"/>
      <dgm:spPr/>
      <dgm:t>
        <a:bodyPr/>
        <a:lstStyle/>
        <a:p>
          <a:endParaRPr lang="en-US"/>
        </a:p>
      </dgm:t>
    </dgm:pt>
    <dgm:pt modelId="{5F98394A-6F85-450B-BDD0-8EAAC9187032}" type="pres">
      <dgm:prSet presAssocID="{4CC6E03C-642D-41FB-AB8C-0C5F1B3A8DBD}" presName="theList" presStyleCnt="0"/>
      <dgm:spPr/>
      <dgm:t>
        <a:bodyPr/>
        <a:lstStyle/>
        <a:p>
          <a:endParaRPr lang="en-US"/>
        </a:p>
      </dgm:t>
    </dgm:pt>
    <dgm:pt modelId="{2F0F5541-7C1E-44D8-87C3-71C88E3388C3}" type="pres">
      <dgm:prSet presAssocID="{46736EEB-7315-4DC9-B421-3A5697EE544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2FAE1-E718-4AE3-823E-87376E174AF7}" type="pres">
      <dgm:prSet presAssocID="{46736EEB-7315-4DC9-B421-3A5697EE5444}" presName="aSpace" presStyleCnt="0"/>
      <dgm:spPr/>
      <dgm:t>
        <a:bodyPr/>
        <a:lstStyle/>
        <a:p>
          <a:endParaRPr lang="en-US"/>
        </a:p>
      </dgm:t>
    </dgm:pt>
    <dgm:pt modelId="{5109F01B-43DB-4629-A809-1F2A8577E59C}" type="pres">
      <dgm:prSet presAssocID="{5AC7183F-333E-418C-869C-D2F1CD07762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2EFC4-A5CD-4706-8E3D-A178B9F0E12E}" type="pres">
      <dgm:prSet presAssocID="{5AC7183F-333E-418C-869C-D2F1CD07762A}" presName="aSpace" presStyleCnt="0"/>
      <dgm:spPr/>
      <dgm:t>
        <a:bodyPr/>
        <a:lstStyle/>
        <a:p>
          <a:endParaRPr lang="en-US"/>
        </a:p>
      </dgm:t>
    </dgm:pt>
    <dgm:pt modelId="{294F3023-C004-4CE0-9EC7-CB95EA5FE90C}" type="pres">
      <dgm:prSet presAssocID="{0DD45D5A-C7F2-4A4B-8699-C33BA5B3018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D1928-20F1-4D38-A13B-CA8DC7A32842}" type="pres">
      <dgm:prSet presAssocID="{0DD45D5A-C7F2-4A4B-8699-C33BA5B30186}" presName="aSpace" presStyleCnt="0"/>
      <dgm:spPr/>
      <dgm:t>
        <a:bodyPr/>
        <a:lstStyle/>
        <a:p>
          <a:endParaRPr lang="en-US"/>
        </a:p>
      </dgm:t>
    </dgm:pt>
    <dgm:pt modelId="{16A6CAFA-12C8-43C6-BAF6-5C1620D2C9B8}" type="pres">
      <dgm:prSet presAssocID="{86F21858-32B2-4563-B49D-DDFEA4220F6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65ED8-39D4-4071-9D7A-4AECFEAD244E}" type="pres">
      <dgm:prSet presAssocID="{86F21858-32B2-4563-B49D-DDFEA4220F66}" presName="aSpace" presStyleCnt="0"/>
      <dgm:spPr/>
      <dgm:t>
        <a:bodyPr/>
        <a:lstStyle/>
        <a:p>
          <a:endParaRPr lang="en-US"/>
        </a:p>
      </dgm:t>
    </dgm:pt>
  </dgm:ptLst>
  <dgm:cxnLst>
    <dgm:cxn modelId="{22E56DB1-DB51-4C4B-BB23-AFF68063A87D}" type="presOf" srcId="{86F21858-32B2-4563-B49D-DDFEA4220F66}" destId="{16A6CAFA-12C8-43C6-BAF6-5C1620D2C9B8}" srcOrd="0" destOrd="0" presId="urn:microsoft.com/office/officeart/2005/8/layout/pyramid2"/>
    <dgm:cxn modelId="{1552CBCD-1A99-4976-832B-7B87AE39BD27}" srcId="{4CC6E03C-642D-41FB-AB8C-0C5F1B3A8DBD}" destId="{5AC7183F-333E-418C-869C-D2F1CD07762A}" srcOrd="1" destOrd="0" parTransId="{62211D02-F455-40B0-BE65-AE7A3AA31877}" sibTransId="{425B0E67-C502-4FBF-B7C7-94B34229F912}"/>
    <dgm:cxn modelId="{C36297E6-6B14-4592-A03C-5C8A7ECD9D69}" srcId="{4CC6E03C-642D-41FB-AB8C-0C5F1B3A8DBD}" destId="{86F21858-32B2-4563-B49D-DDFEA4220F66}" srcOrd="3" destOrd="0" parTransId="{866E6FFB-7E58-48B4-B504-D57BCE3C7173}" sibTransId="{BD5EDE2D-1F07-4ABB-AADA-DD2B380B6DAB}"/>
    <dgm:cxn modelId="{45F40B53-E32A-4919-AA55-4A5BA0C81023}" srcId="{4CC6E03C-642D-41FB-AB8C-0C5F1B3A8DBD}" destId="{46736EEB-7315-4DC9-B421-3A5697EE5444}" srcOrd="0" destOrd="0" parTransId="{1D977F4E-BCFB-474F-BC7C-63335EF2865A}" sibTransId="{ECF9B225-903A-403D-B268-F04141C322AD}"/>
    <dgm:cxn modelId="{3EEC1935-58C0-48F7-8E49-C24F2D5AF7C4}" type="presOf" srcId="{5AC7183F-333E-418C-869C-D2F1CD07762A}" destId="{5109F01B-43DB-4629-A809-1F2A8577E59C}" srcOrd="0" destOrd="0" presId="urn:microsoft.com/office/officeart/2005/8/layout/pyramid2"/>
    <dgm:cxn modelId="{60C31F1D-EE56-4183-B474-4C2C5ED0F174}" type="presOf" srcId="{4CC6E03C-642D-41FB-AB8C-0C5F1B3A8DBD}" destId="{89680FD2-850B-45C7-B25E-9478CCDA74AF}" srcOrd="0" destOrd="0" presId="urn:microsoft.com/office/officeart/2005/8/layout/pyramid2"/>
    <dgm:cxn modelId="{0E0E99D9-5AD5-4CA1-AB9D-9DE2A3DB5581}" type="presOf" srcId="{46736EEB-7315-4DC9-B421-3A5697EE5444}" destId="{2F0F5541-7C1E-44D8-87C3-71C88E3388C3}" srcOrd="0" destOrd="0" presId="urn:microsoft.com/office/officeart/2005/8/layout/pyramid2"/>
    <dgm:cxn modelId="{05B6C962-752B-4F0E-8384-677E24D06EB0}" srcId="{4CC6E03C-642D-41FB-AB8C-0C5F1B3A8DBD}" destId="{0DD45D5A-C7F2-4A4B-8699-C33BA5B30186}" srcOrd="2" destOrd="0" parTransId="{1E2B6C2E-396C-4660-B3B1-C6166EA2B033}" sibTransId="{EA9BF99D-3D29-4945-8A99-D9B1B0D97644}"/>
    <dgm:cxn modelId="{1294510D-558A-49E3-82E0-99F1B46461FB}" type="presOf" srcId="{0DD45D5A-C7F2-4A4B-8699-C33BA5B30186}" destId="{294F3023-C004-4CE0-9EC7-CB95EA5FE90C}" srcOrd="0" destOrd="0" presId="urn:microsoft.com/office/officeart/2005/8/layout/pyramid2"/>
    <dgm:cxn modelId="{55315106-01B1-4335-AD93-12A993CCB203}" type="presParOf" srcId="{89680FD2-850B-45C7-B25E-9478CCDA74AF}" destId="{D9473F66-1CE7-4A14-A5A4-3BECB39A0B1C}" srcOrd="0" destOrd="0" presId="urn:microsoft.com/office/officeart/2005/8/layout/pyramid2"/>
    <dgm:cxn modelId="{537E8DA9-F4A2-403B-8D2C-05914401997E}" type="presParOf" srcId="{89680FD2-850B-45C7-B25E-9478CCDA74AF}" destId="{5F98394A-6F85-450B-BDD0-8EAAC9187032}" srcOrd="1" destOrd="0" presId="urn:microsoft.com/office/officeart/2005/8/layout/pyramid2"/>
    <dgm:cxn modelId="{71C1A833-34B5-4D30-B792-B7FB4267F20F}" type="presParOf" srcId="{5F98394A-6F85-450B-BDD0-8EAAC9187032}" destId="{2F0F5541-7C1E-44D8-87C3-71C88E3388C3}" srcOrd="0" destOrd="0" presId="urn:microsoft.com/office/officeart/2005/8/layout/pyramid2"/>
    <dgm:cxn modelId="{A1569C65-B890-469F-B820-56E985BA9308}" type="presParOf" srcId="{5F98394A-6F85-450B-BDD0-8EAAC9187032}" destId="{83A2FAE1-E718-4AE3-823E-87376E174AF7}" srcOrd="1" destOrd="0" presId="urn:microsoft.com/office/officeart/2005/8/layout/pyramid2"/>
    <dgm:cxn modelId="{C225646D-0AC0-4B0B-90D1-D121E991AC26}" type="presParOf" srcId="{5F98394A-6F85-450B-BDD0-8EAAC9187032}" destId="{5109F01B-43DB-4629-A809-1F2A8577E59C}" srcOrd="2" destOrd="0" presId="urn:microsoft.com/office/officeart/2005/8/layout/pyramid2"/>
    <dgm:cxn modelId="{F977BBF2-A26B-407F-8525-DCEB68214BC7}" type="presParOf" srcId="{5F98394A-6F85-450B-BDD0-8EAAC9187032}" destId="{DA22EFC4-A5CD-4706-8E3D-A178B9F0E12E}" srcOrd="3" destOrd="0" presId="urn:microsoft.com/office/officeart/2005/8/layout/pyramid2"/>
    <dgm:cxn modelId="{91E8BF9C-9F57-4903-9369-33A356EEA30A}" type="presParOf" srcId="{5F98394A-6F85-450B-BDD0-8EAAC9187032}" destId="{294F3023-C004-4CE0-9EC7-CB95EA5FE90C}" srcOrd="4" destOrd="0" presId="urn:microsoft.com/office/officeart/2005/8/layout/pyramid2"/>
    <dgm:cxn modelId="{56DF157D-0584-47CC-8C0C-3B3D2E6A8428}" type="presParOf" srcId="{5F98394A-6F85-450B-BDD0-8EAAC9187032}" destId="{479D1928-20F1-4D38-A13B-CA8DC7A32842}" srcOrd="5" destOrd="0" presId="urn:microsoft.com/office/officeart/2005/8/layout/pyramid2"/>
    <dgm:cxn modelId="{8A51B25C-ADC1-4292-9A98-17BBE6F9FA65}" type="presParOf" srcId="{5F98394A-6F85-450B-BDD0-8EAAC9187032}" destId="{16A6CAFA-12C8-43C6-BAF6-5C1620D2C9B8}" srcOrd="6" destOrd="0" presId="urn:microsoft.com/office/officeart/2005/8/layout/pyramid2"/>
    <dgm:cxn modelId="{A577B7C8-8C93-49CC-8BD9-DC331834FE03}" type="presParOf" srcId="{5F98394A-6F85-450B-BDD0-8EAAC9187032}" destId="{2A865ED8-39D4-4071-9D7A-4AECFEAD244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3D8492-AA1F-495F-AB8E-723C33EF82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5C3A4D-AA83-4AF6-848F-52E76A11C631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1.</a:t>
          </a:r>
          <a:r>
            <a:rPr lang="en-US" sz="2100" dirty="0" smtClean="0"/>
            <a:t>	</a:t>
          </a:r>
          <a:r>
            <a:rPr lang="en-US" sz="2400" b="1" dirty="0" smtClean="0"/>
            <a:t>Hydrogen bond.</a:t>
          </a:r>
          <a:endParaRPr lang="en-US" sz="2400" b="1" dirty="0"/>
        </a:p>
      </dgm:t>
    </dgm:pt>
    <dgm:pt modelId="{5ED9CE38-76FD-4116-ADC7-62F42B5CEDC5}" type="parTrans" cxnId="{22A8BCEE-7DB6-4FE7-AF41-3D2BE8A8DB1D}">
      <dgm:prSet/>
      <dgm:spPr/>
      <dgm:t>
        <a:bodyPr/>
        <a:lstStyle/>
        <a:p>
          <a:endParaRPr lang="en-US"/>
        </a:p>
      </dgm:t>
    </dgm:pt>
    <dgm:pt modelId="{1DE19296-B887-4373-A16E-22B60AA46BBA}" type="sibTrans" cxnId="{22A8BCEE-7DB6-4FE7-AF41-3D2BE8A8DB1D}">
      <dgm:prSet/>
      <dgm:spPr/>
      <dgm:t>
        <a:bodyPr/>
        <a:lstStyle/>
        <a:p>
          <a:endParaRPr lang="en-US"/>
        </a:p>
      </dgm:t>
    </dgm:pt>
    <dgm:pt modelId="{C0A4F9B5-F101-4C42-B408-E225776738A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2.</a:t>
          </a:r>
          <a:r>
            <a:rPr lang="en-US" sz="2100" dirty="0" smtClean="0"/>
            <a:t>	</a:t>
          </a:r>
          <a:r>
            <a:rPr lang="en-US" sz="2400" b="1" dirty="0" smtClean="0"/>
            <a:t>London dispersion forces, under the category of van der Waal forces</a:t>
          </a:r>
          <a:endParaRPr lang="en-US" sz="2400" b="1" dirty="0"/>
        </a:p>
      </dgm:t>
    </dgm:pt>
    <dgm:pt modelId="{ACCF9C56-647B-4244-9968-5F8F757AA7FF}" type="parTrans" cxnId="{1EEBC913-5DA8-4CF9-AFBD-4144C0FDFD99}">
      <dgm:prSet/>
      <dgm:spPr/>
      <dgm:t>
        <a:bodyPr/>
        <a:lstStyle/>
        <a:p>
          <a:endParaRPr lang="en-US"/>
        </a:p>
      </dgm:t>
    </dgm:pt>
    <dgm:pt modelId="{81BCE554-1C2F-47C1-9CEE-BDBA27B5FF2F}" type="sibTrans" cxnId="{1EEBC913-5DA8-4CF9-AFBD-4144C0FDFD99}">
      <dgm:prSet/>
      <dgm:spPr/>
      <dgm:t>
        <a:bodyPr/>
        <a:lstStyle/>
        <a:p>
          <a:endParaRPr lang="en-US"/>
        </a:p>
      </dgm:t>
    </dgm:pt>
    <dgm:pt modelId="{5D355254-A684-4403-914B-0D5A7601E48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600" dirty="0" smtClean="0"/>
            <a:t>3.	</a:t>
          </a:r>
          <a:r>
            <a:rPr lang="en-US" sz="2400" b="1" dirty="0" smtClean="0"/>
            <a:t>Dipole-dipole Interactions</a:t>
          </a:r>
          <a:endParaRPr lang="en-US" sz="2400" b="1" dirty="0"/>
        </a:p>
      </dgm:t>
    </dgm:pt>
    <dgm:pt modelId="{9EE1567D-2AE5-4067-838E-D6F8799CCB18}" type="parTrans" cxnId="{5238060B-D9B2-4C78-A713-BEAA3298ADA6}">
      <dgm:prSet/>
      <dgm:spPr/>
      <dgm:t>
        <a:bodyPr/>
        <a:lstStyle/>
        <a:p>
          <a:endParaRPr lang="en-US"/>
        </a:p>
      </dgm:t>
    </dgm:pt>
    <dgm:pt modelId="{F623237C-EC5C-4196-85E7-C7274D6955A9}" type="sibTrans" cxnId="{5238060B-D9B2-4C78-A713-BEAA3298ADA6}">
      <dgm:prSet/>
      <dgm:spPr/>
      <dgm:t>
        <a:bodyPr/>
        <a:lstStyle/>
        <a:p>
          <a:endParaRPr lang="en-US"/>
        </a:p>
      </dgm:t>
    </dgm:pt>
    <dgm:pt modelId="{E807B92F-AA0A-4C38-BD6D-36648CAEF83A}" type="pres">
      <dgm:prSet presAssocID="{B53D8492-AA1F-495F-AB8E-723C33EF82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F9B622C-245D-4431-97FE-0EAD3103148F}" type="pres">
      <dgm:prSet presAssocID="{B53D8492-AA1F-495F-AB8E-723C33EF8290}" presName="Name1" presStyleCnt="0"/>
      <dgm:spPr/>
    </dgm:pt>
    <dgm:pt modelId="{EFE1088F-20CA-4808-B4DB-BA51C36FD586}" type="pres">
      <dgm:prSet presAssocID="{B53D8492-AA1F-495F-AB8E-723C33EF8290}" presName="cycle" presStyleCnt="0"/>
      <dgm:spPr/>
    </dgm:pt>
    <dgm:pt modelId="{D9108660-0F03-41B3-96F5-0A223997A3CD}" type="pres">
      <dgm:prSet presAssocID="{B53D8492-AA1F-495F-AB8E-723C33EF8290}" presName="srcNode" presStyleLbl="node1" presStyleIdx="0" presStyleCnt="3"/>
      <dgm:spPr/>
    </dgm:pt>
    <dgm:pt modelId="{131D9582-DA62-4BA9-A71B-89D06FA40119}" type="pres">
      <dgm:prSet presAssocID="{B53D8492-AA1F-495F-AB8E-723C33EF8290}" presName="conn" presStyleLbl="parChTrans1D2" presStyleIdx="0" presStyleCnt="1"/>
      <dgm:spPr/>
      <dgm:t>
        <a:bodyPr/>
        <a:lstStyle/>
        <a:p>
          <a:endParaRPr lang="en-US"/>
        </a:p>
      </dgm:t>
    </dgm:pt>
    <dgm:pt modelId="{08B07575-247D-48CF-8400-3EC9E6617D1A}" type="pres">
      <dgm:prSet presAssocID="{B53D8492-AA1F-495F-AB8E-723C33EF8290}" presName="extraNode" presStyleLbl="node1" presStyleIdx="0" presStyleCnt="3"/>
      <dgm:spPr/>
    </dgm:pt>
    <dgm:pt modelId="{8991E4B5-5004-4B3F-9715-184470DA8127}" type="pres">
      <dgm:prSet presAssocID="{B53D8492-AA1F-495F-AB8E-723C33EF8290}" presName="dstNode" presStyleLbl="node1" presStyleIdx="0" presStyleCnt="3"/>
      <dgm:spPr/>
    </dgm:pt>
    <dgm:pt modelId="{6C650ADA-1640-48DD-9D52-857C85E446E9}" type="pres">
      <dgm:prSet presAssocID="{1D5C3A4D-AA83-4AF6-848F-52E76A11C63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8DF96-AA00-4533-AD8D-DDE293784AF3}" type="pres">
      <dgm:prSet presAssocID="{1D5C3A4D-AA83-4AF6-848F-52E76A11C631}" presName="accent_1" presStyleCnt="0"/>
      <dgm:spPr/>
    </dgm:pt>
    <dgm:pt modelId="{6F05E472-24AD-4A01-9EF0-E6B8241CC5AF}" type="pres">
      <dgm:prSet presAssocID="{1D5C3A4D-AA83-4AF6-848F-52E76A11C631}" presName="accentRepeatNode" presStyleLbl="solidFgAcc1" presStyleIdx="0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35528CE6-DEF2-4C2F-9F94-B0C8194EF706}" type="pres">
      <dgm:prSet presAssocID="{C0A4F9B5-F101-4C42-B408-E225776738A2}" presName="text_2" presStyleLbl="node1" presStyleIdx="1" presStyleCnt="3" custScaleX="99189" custScaleY="13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3733C-3B47-4AA2-A131-CECE5915C4D5}" type="pres">
      <dgm:prSet presAssocID="{C0A4F9B5-F101-4C42-B408-E225776738A2}" presName="accent_2" presStyleCnt="0"/>
      <dgm:spPr/>
    </dgm:pt>
    <dgm:pt modelId="{F6ED541D-815E-4DCE-903E-CE0BB3454633}" type="pres">
      <dgm:prSet presAssocID="{C0A4F9B5-F101-4C42-B408-E225776738A2}" presName="accentRepeatNode" presStyleLbl="solidFgAcc1" presStyleIdx="1" presStyleCnt="3" custScaleY="105000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613B2014-3ECB-41BB-A6D7-B160CCD93792}" type="pres">
      <dgm:prSet presAssocID="{5D355254-A684-4403-914B-0D5A7601E48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E782F-1277-4718-B0D5-1D8FB3D97BAD}" type="pres">
      <dgm:prSet presAssocID="{5D355254-A684-4403-914B-0D5A7601E48B}" presName="accent_3" presStyleCnt="0"/>
      <dgm:spPr/>
    </dgm:pt>
    <dgm:pt modelId="{A82DA18F-4F88-4D0F-B277-0AD015D2B111}" type="pres">
      <dgm:prSet presAssocID="{5D355254-A684-4403-914B-0D5A7601E48B}" presName="accentRepeatNode" presStyleLbl="solidFgAcc1" presStyleIdx="2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22A8BCEE-7DB6-4FE7-AF41-3D2BE8A8DB1D}" srcId="{B53D8492-AA1F-495F-AB8E-723C33EF8290}" destId="{1D5C3A4D-AA83-4AF6-848F-52E76A11C631}" srcOrd="0" destOrd="0" parTransId="{5ED9CE38-76FD-4116-ADC7-62F42B5CEDC5}" sibTransId="{1DE19296-B887-4373-A16E-22B60AA46BBA}"/>
    <dgm:cxn modelId="{D218D526-274C-40BB-A0FA-673735D6CCEF}" type="presOf" srcId="{5D355254-A684-4403-914B-0D5A7601E48B}" destId="{613B2014-3ECB-41BB-A6D7-B160CCD93792}" srcOrd="0" destOrd="0" presId="urn:microsoft.com/office/officeart/2008/layout/VerticalCurvedList"/>
    <dgm:cxn modelId="{20A983F3-8B1E-4D10-93EE-72CCD832ADA5}" type="presOf" srcId="{1DE19296-B887-4373-A16E-22B60AA46BBA}" destId="{131D9582-DA62-4BA9-A71B-89D06FA40119}" srcOrd="0" destOrd="0" presId="urn:microsoft.com/office/officeart/2008/layout/VerticalCurvedList"/>
    <dgm:cxn modelId="{1EEBC913-5DA8-4CF9-AFBD-4144C0FDFD99}" srcId="{B53D8492-AA1F-495F-AB8E-723C33EF8290}" destId="{C0A4F9B5-F101-4C42-B408-E225776738A2}" srcOrd="1" destOrd="0" parTransId="{ACCF9C56-647B-4244-9968-5F8F757AA7FF}" sibTransId="{81BCE554-1C2F-47C1-9CEE-BDBA27B5FF2F}"/>
    <dgm:cxn modelId="{DD7FD0E8-D100-49C0-BEA4-FD56B3AACF71}" type="presOf" srcId="{C0A4F9B5-F101-4C42-B408-E225776738A2}" destId="{35528CE6-DEF2-4C2F-9F94-B0C8194EF706}" srcOrd="0" destOrd="0" presId="urn:microsoft.com/office/officeart/2008/layout/VerticalCurvedList"/>
    <dgm:cxn modelId="{6C02678F-0EA6-49E6-A859-B1FC1DBA3195}" type="presOf" srcId="{1D5C3A4D-AA83-4AF6-848F-52E76A11C631}" destId="{6C650ADA-1640-48DD-9D52-857C85E446E9}" srcOrd="0" destOrd="0" presId="urn:microsoft.com/office/officeart/2008/layout/VerticalCurvedList"/>
    <dgm:cxn modelId="{5D3222DC-03F6-4F59-A100-E7EA60A0C43B}" type="presOf" srcId="{B53D8492-AA1F-495F-AB8E-723C33EF8290}" destId="{E807B92F-AA0A-4C38-BD6D-36648CAEF83A}" srcOrd="0" destOrd="0" presId="urn:microsoft.com/office/officeart/2008/layout/VerticalCurvedList"/>
    <dgm:cxn modelId="{5238060B-D9B2-4C78-A713-BEAA3298ADA6}" srcId="{B53D8492-AA1F-495F-AB8E-723C33EF8290}" destId="{5D355254-A684-4403-914B-0D5A7601E48B}" srcOrd="2" destOrd="0" parTransId="{9EE1567D-2AE5-4067-838E-D6F8799CCB18}" sibTransId="{F623237C-EC5C-4196-85E7-C7274D6955A9}"/>
    <dgm:cxn modelId="{DB73A9D6-E93B-4027-A9E3-85D434355547}" type="presParOf" srcId="{E807B92F-AA0A-4C38-BD6D-36648CAEF83A}" destId="{4F9B622C-245D-4431-97FE-0EAD3103148F}" srcOrd="0" destOrd="0" presId="urn:microsoft.com/office/officeart/2008/layout/VerticalCurvedList"/>
    <dgm:cxn modelId="{4562980F-27C7-462B-A95A-169F7F62B342}" type="presParOf" srcId="{4F9B622C-245D-4431-97FE-0EAD3103148F}" destId="{EFE1088F-20CA-4808-B4DB-BA51C36FD586}" srcOrd="0" destOrd="0" presId="urn:microsoft.com/office/officeart/2008/layout/VerticalCurvedList"/>
    <dgm:cxn modelId="{E15E5E6D-0B8D-448C-8C7B-D4FFF481D206}" type="presParOf" srcId="{EFE1088F-20CA-4808-B4DB-BA51C36FD586}" destId="{D9108660-0F03-41B3-96F5-0A223997A3CD}" srcOrd="0" destOrd="0" presId="urn:microsoft.com/office/officeart/2008/layout/VerticalCurvedList"/>
    <dgm:cxn modelId="{B32376BC-E0F9-4D17-8B01-44D3ED0DEA09}" type="presParOf" srcId="{EFE1088F-20CA-4808-B4DB-BA51C36FD586}" destId="{131D9582-DA62-4BA9-A71B-89D06FA40119}" srcOrd="1" destOrd="0" presId="urn:microsoft.com/office/officeart/2008/layout/VerticalCurvedList"/>
    <dgm:cxn modelId="{AE404F7D-D513-456E-9DCD-148667031C35}" type="presParOf" srcId="{EFE1088F-20CA-4808-B4DB-BA51C36FD586}" destId="{08B07575-247D-48CF-8400-3EC9E6617D1A}" srcOrd="2" destOrd="0" presId="urn:microsoft.com/office/officeart/2008/layout/VerticalCurvedList"/>
    <dgm:cxn modelId="{8BC3EBD8-4EF6-419E-B84E-E61A7A5EFE51}" type="presParOf" srcId="{EFE1088F-20CA-4808-B4DB-BA51C36FD586}" destId="{8991E4B5-5004-4B3F-9715-184470DA8127}" srcOrd="3" destOrd="0" presId="urn:microsoft.com/office/officeart/2008/layout/VerticalCurvedList"/>
    <dgm:cxn modelId="{198B12D5-C05D-446D-BE90-7999B1131E7E}" type="presParOf" srcId="{4F9B622C-245D-4431-97FE-0EAD3103148F}" destId="{6C650ADA-1640-48DD-9D52-857C85E446E9}" srcOrd="1" destOrd="0" presId="urn:microsoft.com/office/officeart/2008/layout/VerticalCurvedList"/>
    <dgm:cxn modelId="{005BC131-D093-4763-8506-708198649652}" type="presParOf" srcId="{4F9B622C-245D-4431-97FE-0EAD3103148F}" destId="{11E8DF96-AA00-4533-AD8D-DDE293784AF3}" srcOrd="2" destOrd="0" presId="urn:microsoft.com/office/officeart/2008/layout/VerticalCurvedList"/>
    <dgm:cxn modelId="{E207C456-FDBD-4FEF-BC99-8E30997E8DA0}" type="presParOf" srcId="{11E8DF96-AA00-4533-AD8D-DDE293784AF3}" destId="{6F05E472-24AD-4A01-9EF0-E6B8241CC5AF}" srcOrd="0" destOrd="0" presId="urn:microsoft.com/office/officeart/2008/layout/VerticalCurvedList"/>
    <dgm:cxn modelId="{6D774CE6-964A-4B58-ACF9-9E66605F71D6}" type="presParOf" srcId="{4F9B622C-245D-4431-97FE-0EAD3103148F}" destId="{35528CE6-DEF2-4C2F-9F94-B0C8194EF706}" srcOrd="3" destOrd="0" presId="urn:microsoft.com/office/officeart/2008/layout/VerticalCurvedList"/>
    <dgm:cxn modelId="{E74B7318-943C-4AC7-A56B-B13A79C5A69F}" type="presParOf" srcId="{4F9B622C-245D-4431-97FE-0EAD3103148F}" destId="{D6E3733C-3B47-4AA2-A131-CECE5915C4D5}" srcOrd="4" destOrd="0" presId="urn:microsoft.com/office/officeart/2008/layout/VerticalCurvedList"/>
    <dgm:cxn modelId="{1EE7C9DB-CEB9-4807-A20B-F46F4D72A2A6}" type="presParOf" srcId="{D6E3733C-3B47-4AA2-A131-CECE5915C4D5}" destId="{F6ED541D-815E-4DCE-903E-CE0BB3454633}" srcOrd="0" destOrd="0" presId="urn:microsoft.com/office/officeart/2008/layout/VerticalCurvedList"/>
    <dgm:cxn modelId="{5CFEA1CD-45D9-4B1E-B377-44BDA935323B}" type="presParOf" srcId="{4F9B622C-245D-4431-97FE-0EAD3103148F}" destId="{613B2014-3ECB-41BB-A6D7-B160CCD93792}" srcOrd="5" destOrd="0" presId="urn:microsoft.com/office/officeart/2008/layout/VerticalCurvedList"/>
    <dgm:cxn modelId="{5F3A89C4-7CA6-4718-8D09-B9CD64416192}" type="presParOf" srcId="{4F9B622C-245D-4431-97FE-0EAD3103148F}" destId="{3A3E782F-1277-4718-B0D5-1D8FB3D97BAD}" srcOrd="6" destOrd="0" presId="urn:microsoft.com/office/officeart/2008/layout/VerticalCurvedList"/>
    <dgm:cxn modelId="{8017624F-DDC9-4F2D-ACE7-35EDE155BE50}" type="presParOf" srcId="{3A3E782F-1277-4718-B0D5-1D8FB3D97BAD}" destId="{A82DA18F-4F88-4D0F-B277-0AD015D2B1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B12BD-4C37-4B1B-AA59-D510DA1E58DB}">
      <dsp:nvSpPr>
        <dsp:cNvPr id="0" name=""/>
        <dsp:cNvSpPr/>
      </dsp:nvSpPr>
      <dsp:spPr>
        <a:xfrm>
          <a:off x="5058917" y="3368040"/>
          <a:ext cx="2180082" cy="1584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Through Dipole –dipole interaction </a:t>
          </a:r>
          <a:endParaRPr lang="en-US" sz="1800" kern="1200" dirty="0"/>
        </a:p>
      </dsp:txBody>
      <dsp:txXfrm>
        <a:off x="5747758" y="3799096"/>
        <a:ext cx="1456425" cy="1119088"/>
      </dsp:txXfrm>
    </dsp:sp>
    <dsp:sp modelId="{C8BF2486-DD53-41D4-A135-065A7B36F6CE}">
      <dsp:nvSpPr>
        <dsp:cNvPr id="0" name=""/>
        <dsp:cNvSpPr/>
      </dsp:nvSpPr>
      <dsp:spPr>
        <a:xfrm>
          <a:off x="1958720" y="282320"/>
          <a:ext cx="2144649" cy="2144649"/>
        </a:xfrm>
        <a:prstGeom prst="pieWedg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1/Surface Active Agent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586873" y="910473"/>
        <a:ext cx="1516496" cy="1516496"/>
      </dsp:txXfrm>
    </dsp:sp>
    <dsp:sp modelId="{C060FC39-4EB3-4985-B5DA-C50B5E487CCF}">
      <dsp:nvSpPr>
        <dsp:cNvPr id="0" name=""/>
        <dsp:cNvSpPr/>
      </dsp:nvSpPr>
      <dsp:spPr>
        <a:xfrm rot="5400000">
          <a:off x="4202430" y="282320"/>
          <a:ext cx="2144649" cy="2144649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2/Salt Formation</a:t>
          </a:r>
          <a:endParaRPr lang="en-US" sz="2000" b="1" kern="1200" dirty="0">
            <a:solidFill>
              <a:schemeClr val="tx1"/>
            </a:solidFill>
          </a:endParaRPr>
        </a:p>
      </dsp:txBody>
      <dsp:txXfrm rot="-5400000">
        <a:off x="4202430" y="910473"/>
        <a:ext cx="1516496" cy="1516496"/>
      </dsp:txXfrm>
    </dsp:sp>
    <dsp:sp modelId="{F2DB64A5-DB8F-4771-87B6-C217C3B7D106}">
      <dsp:nvSpPr>
        <dsp:cNvPr id="0" name=""/>
        <dsp:cNvSpPr/>
      </dsp:nvSpPr>
      <dsp:spPr>
        <a:xfrm rot="10800000">
          <a:off x="4202430" y="2526030"/>
          <a:ext cx="2144649" cy="2144649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3/Complex</a:t>
          </a:r>
          <a:r>
            <a:rPr lang="en-US" sz="2000" b="1" kern="1200" dirty="0" smtClean="0"/>
            <a:t>  </a:t>
          </a:r>
          <a:r>
            <a:rPr lang="en-US" sz="2000" b="1" kern="1200" dirty="0" smtClean="0">
              <a:solidFill>
                <a:schemeClr val="tx1"/>
              </a:solidFill>
            </a:rPr>
            <a:t>formation</a:t>
          </a:r>
          <a:r>
            <a:rPr lang="en-US" sz="2000" b="1" kern="1200" dirty="0" smtClean="0"/>
            <a:t> </a:t>
          </a:r>
          <a:endParaRPr lang="en-US" sz="2000" b="1" kern="1200" dirty="0"/>
        </a:p>
      </dsp:txBody>
      <dsp:txXfrm rot="10800000">
        <a:off x="4202430" y="2526030"/>
        <a:ext cx="1516496" cy="1516496"/>
      </dsp:txXfrm>
    </dsp:sp>
    <dsp:sp modelId="{15D7F054-2F6F-4938-ACD1-DE6219781CE2}">
      <dsp:nvSpPr>
        <dsp:cNvPr id="0" name=""/>
        <dsp:cNvSpPr/>
      </dsp:nvSpPr>
      <dsp:spPr>
        <a:xfrm rot="16200000">
          <a:off x="1958720" y="2526030"/>
          <a:ext cx="2144649" cy="21446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B46DD-6BF1-4D85-B429-006038CA1ED6}">
      <dsp:nvSpPr>
        <dsp:cNvPr id="0" name=""/>
        <dsp:cNvSpPr/>
      </dsp:nvSpPr>
      <dsp:spPr>
        <a:xfrm>
          <a:off x="3782663" y="2030730"/>
          <a:ext cx="740473" cy="64389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69608-D693-41D9-9087-3C97AA7ACF68}">
      <dsp:nvSpPr>
        <dsp:cNvPr id="0" name=""/>
        <dsp:cNvSpPr/>
      </dsp:nvSpPr>
      <dsp:spPr>
        <a:xfrm rot="10800000">
          <a:off x="3782663" y="2278380"/>
          <a:ext cx="740473" cy="64389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C2D82-A646-4D2E-A01F-253A63069DA4}">
      <dsp:nvSpPr>
        <dsp:cNvPr id="0" name=""/>
        <dsp:cNvSpPr/>
      </dsp:nvSpPr>
      <dsp:spPr>
        <a:xfrm>
          <a:off x="0" y="2245"/>
          <a:ext cx="8229600" cy="1499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tx1"/>
              </a:solidFill>
            </a:rPr>
            <a:t>Generally, there are two kinds of forces, or attractions, which operate in a molecule: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3195" y="75440"/>
        <a:ext cx="8083210" cy="1353023"/>
      </dsp:txXfrm>
    </dsp:sp>
    <dsp:sp modelId="{DD460905-8891-461B-9FC7-4843DD997D63}">
      <dsp:nvSpPr>
        <dsp:cNvPr id="0" name=""/>
        <dsp:cNvSpPr/>
      </dsp:nvSpPr>
      <dsp:spPr>
        <a:xfrm>
          <a:off x="0" y="1513274"/>
          <a:ext cx="8229600" cy="149941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err="1" smtClean="0">
              <a:solidFill>
                <a:schemeClr val="tx1"/>
              </a:solidFill>
            </a:rPr>
            <a:t>Intr</a:t>
          </a:r>
          <a:r>
            <a:rPr lang="en-US" sz="2800" b="1" kern="1200" baseline="0" dirty="0" err="1" smtClean="0">
              <a:solidFill>
                <a:schemeClr val="accent2">
                  <a:lumMod val="75000"/>
                </a:schemeClr>
              </a:solidFill>
            </a:rPr>
            <a:t>a</a:t>
          </a:r>
          <a:r>
            <a:rPr lang="en-US" sz="2800" b="1" kern="1200" baseline="0" dirty="0" err="1" smtClean="0">
              <a:solidFill>
                <a:schemeClr val="tx1"/>
              </a:solidFill>
            </a:rPr>
            <a:t>molecular</a:t>
          </a:r>
          <a:r>
            <a:rPr lang="en-US" sz="2800" b="1" kern="1200" baseline="0" dirty="0" smtClean="0">
              <a:solidFill>
                <a:schemeClr val="tx1"/>
              </a:solidFill>
            </a:rPr>
            <a:t> </a:t>
          </a:r>
          <a:r>
            <a:rPr lang="en-US" sz="2800" kern="1200" baseline="0" dirty="0" smtClean="0">
              <a:solidFill>
                <a:schemeClr val="tx1"/>
              </a:solidFill>
            </a:rPr>
            <a:t>and </a:t>
          </a:r>
          <a:r>
            <a:rPr lang="en-US" sz="2800" b="1" kern="1200" baseline="0" dirty="0" smtClean="0">
              <a:solidFill>
                <a:schemeClr val="tx1"/>
              </a:solidFill>
            </a:rPr>
            <a:t>int</a:t>
          </a:r>
          <a:r>
            <a:rPr lang="en-US" sz="2800" b="1" kern="1200" baseline="0" dirty="0" smtClean="0">
              <a:solidFill>
                <a:schemeClr val="accent2">
                  <a:lumMod val="75000"/>
                </a:schemeClr>
              </a:solidFill>
            </a:rPr>
            <a:t>e</a:t>
          </a:r>
          <a:r>
            <a:rPr lang="en-US" sz="2800" b="1" kern="1200" baseline="0" dirty="0" smtClean="0">
              <a:solidFill>
                <a:schemeClr val="tx1"/>
              </a:solidFill>
            </a:rPr>
            <a:t>rmolecular</a:t>
          </a:r>
          <a:r>
            <a:rPr lang="en-US" sz="2000" b="1" kern="1200" baseline="0" dirty="0" smtClean="0">
              <a:solidFill>
                <a:schemeClr val="tx1"/>
              </a:solidFill>
            </a:rPr>
            <a:t>.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3195" y="1586469"/>
        <a:ext cx="8083210" cy="1353023"/>
      </dsp:txXfrm>
    </dsp:sp>
    <dsp:sp modelId="{28732A7A-940A-40E1-AD10-92B57A7BCC06}">
      <dsp:nvSpPr>
        <dsp:cNvPr id="0" name=""/>
        <dsp:cNvSpPr/>
      </dsp:nvSpPr>
      <dsp:spPr>
        <a:xfrm>
          <a:off x="0" y="3024304"/>
          <a:ext cx="8229600" cy="14994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err="1" smtClean="0">
              <a:solidFill>
                <a:schemeClr val="tx1"/>
              </a:solidFill>
            </a:rPr>
            <a:t>Intr</a:t>
          </a:r>
          <a:r>
            <a:rPr lang="en-US" sz="2400" b="1" kern="1200" baseline="0" dirty="0" err="1" smtClean="0">
              <a:solidFill>
                <a:srgbClr val="FF0000"/>
              </a:solidFill>
            </a:rPr>
            <a:t>a</a:t>
          </a:r>
          <a:r>
            <a:rPr lang="en-US" sz="2400" b="1" kern="1200" baseline="0" dirty="0" err="1" smtClean="0">
              <a:solidFill>
                <a:schemeClr val="tx1"/>
              </a:solidFill>
            </a:rPr>
            <a:t>molecular</a:t>
          </a:r>
          <a:r>
            <a:rPr lang="en-US" sz="2400" b="1" kern="1200" baseline="0" dirty="0" smtClean="0">
              <a:solidFill>
                <a:schemeClr val="tx1"/>
              </a:solidFill>
            </a:rPr>
            <a:t> forces </a:t>
          </a:r>
          <a:r>
            <a:rPr lang="en-US" sz="2400" kern="1200" baseline="0" dirty="0" smtClean="0">
              <a:solidFill>
                <a:schemeClr val="tx1"/>
              </a:solidFill>
            </a:rPr>
            <a:t>are the forces that hold atoms together within a molecule.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solidFill>
                <a:schemeClr val="tx1"/>
              </a:solidFill>
            </a:rPr>
            <a:t>I</a:t>
          </a:r>
          <a:r>
            <a:rPr lang="en-US" sz="2400" b="1" kern="1200" baseline="0" dirty="0" smtClean="0">
              <a:solidFill>
                <a:schemeClr val="tx1"/>
              </a:solidFill>
            </a:rPr>
            <a:t>nt</a:t>
          </a:r>
          <a:r>
            <a:rPr lang="en-US" sz="2400" b="1" kern="1200" baseline="0" dirty="0" smtClean="0">
              <a:solidFill>
                <a:srgbClr val="FF0000"/>
              </a:solidFill>
            </a:rPr>
            <a:t>e</a:t>
          </a:r>
          <a:r>
            <a:rPr lang="en-US" sz="2400" b="1" kern="1200" baseline="0" dirty="0" smtClean="0">
              <a:solidFill>
                <a:schemeClr val="tx1"/>
              </a:solidFill>
            </a:rPr>
            <a:t>rmolecular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r>
            <a:rPr lang="en-US" sz="2400" b="1" kern="1200" baseline="0" dirty="0" smtClean="0">
              <a:solidFill>
                <a:schemeClr val="tx1"/>
              </a:solidFill>
            </a:rPr>
            <a:t>forces</a:t>
          </a:r>
          <a:r>
            <a:rPr lang="en-US" sz="2400" kern="1200" baseline="0" dirty="0" smtClean="0">
              <a:solidFill>
                <a:schemeClr val="tx1"/>
              </a:solidFill>
            </a:rPr>
            <a:t> are forces that exist between molecules (Figure: 1).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3195" y="3097499"/>
        <a:ext cx="8083210" cy="1353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73F66-1CE7-4A14-A5A4-3BECB39A0B1C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F5541-7C1E-44D8-87C3-71C88E3388C3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melting point</a:t>
          </a:r>
          <a:endParaRPr lang="en-US" sz="2600" kern="1200" dirty="0"/>
        </a:p>
      </dsp:txBody>
      <dsp:txXfrm>
        <a:off x="3814620" y="492306"/>
        <a:ext cx="2863339" cy="725883"/>
      </dsp:txXfrm>
    </dsp:sp>
    <dsp:sp modelId="{5109F01B-43DB-4629-A809-1F2A8577E59C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Boiling point </a:t>
          </a:r>
          <a:endParaRPr lang="en-US" sz="2600" kern="1200" dirty="0"/>
        </a:p>
      </dsp:txBody>
      <dsp:txXfrm>
        <a:off x="3814620" y="1397277"/>
        <a:ext cx="2863339" cy="725883"/>
      </dsp:txXfrm>
    </dsp:sp>
    <dsp:sp modelId="{294F3023-C004-4CE0-9EC7-CB95EA5FE90C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Enthalpies of fusion </a:t>
          </a:r>
          <a:endParaRPr lang="en-US" sz="2600" kern="1200" dirty="0"/>
        </a:p>
      </dsp:txBody>
      <dsp:txXfrm>
        <a:off x="3814620" y="2302249"/>
        <a:ext cx="2863339" cy="725883"/>
      </dsp:txXfrm>
    </dsp:sp>
    <dsp:sp modelId="{16A6CAFA-12C8-43C6-BAF6-5C1620D2C9B8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And vaporization</a:t>
          </a:r>
          <a:endParaRPr lang="en-US" sz="2600" kern="1200" dirty="0"/>
        </a:p>
      </dsp:txBody>
      <dsp:txXfrm>
        <a:off x="3814620" y="3207221"/>
        <a:ext cx="2863339" cy="725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D9582-DA62-4BA9-A71B-89D06FA4011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50ADA-1640-48DD-9D52-857C85E446E9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</a:t>
          </a:r>
          <a:r>
            <a:rPr lang="en-US" sz="2100" kern="1200" dirty="0" smtClean="0"/>
            <a:t>	</a:t>
          </a:r>
          <a:r>
            <a:rPr lang="en-US" sz="2400" b="1" kern="1200" dirty="0" smtClean="0"/>
            <a:t>Hydrogen bond.</a:t>
          </a:r>
          <a:endParaRPr lang="en-US" sz="2400" b="1" kern="1200" dirty="0"/>
        </a:p>
      </dsp:txBody>
      <dsp:txXfrm>
        <a:off x="564979" y="406400"/>
        <a:ext cx="5475833" cy="812800"/>
      </dsp:txXfrm>
    </dsp:sp>
    <dsp:sp modelId="{6F05E472-24AD-4A01-9EF0-E6B8241CC5A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5528CE6-DEF2-4C2F-9F94-B0C8194EF706}">
      <dsp:nvSpPr>
        <dsp:cNvPr id="0" name=""/>
        <dsp:cNvSpPr/>
      </dsp:nvSpPr>
      <dsp:spPr>
        <a:xfrm>
          <a:off x="881439" y="1498599"/>
          <a:ext cx="5138367" cy="1066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</a:t>
          </a:r>
          <a:r>
            <a:rPr lang="en-US" sz="2100" kern="1200" dirty="0" smtClean="0"/>
            <a:t>	</a:t>
          </a:r>
          <a:r>
            <a:rPr lang="en-US" sz="2400" b="1" kern="1200" dirty="0" smtClean="0"/>
            <a:t>London dispersion forces, under the category of van der Waal forces</a:t>
          </a:r>
          <a:endParaRPr lang="en-US" sz="2400" b="1" kern="1200" dirty="0"/>
        </a:p>
      </dsp:txBody>
      <dsp:txXfrm>
        <a:off x="881439" y="1498599"/>
        <a:ext cx="5138367" cy="1066800"/>
      </dsp:txXfrm>
    </dsp:sp>
    <dsp:sp modelId="{F6ED541D-815E-4DCE-903E-CE0BB3454633}">
      <dsp:nvSpPr>
        <dsp:cNvPr id="0" name=""/>
        <dsp:cNvSpPr/>
      </dsp:nvSpPr>
      <dsp:spPr>
        <a:xfrm>
          <a:off x="352432" y="1498599"/>
          <a:ext cx="1016000" cy="10668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613B2014-3ECB-41BB-A6D7-B160CCD9379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516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	</a:t>
          </a:r>
          <a:r>
            <a:rPr lang="en-US" sz="2400" b="1" kern="1200" dirty="0" smtClean="0"/>
            <a:t>Dipole-dipole Interactions</a:t>
          </a:r>
          <a:endParaRPr lang="en-US" sz="2400" b="1" kern="1200" dirty="0"/>
        </a:p>
      </dsp:txBody>
      <dsp:txXfrm>
        <a:off x="564979" y="2844800"/>
        <a:ext cx="5475833" cy="812800"/>
      </dsp:txXfrm>
    </dsp:sp>
    <dsp:sp modelId="{A82DA18F-4F88-4D0F-B277-0AD015D2B111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BF0F3-549B-4466-BAD2-C0134A4EC2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CBEDA-0E9E-4508-B09F-663CDE42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CBEDA-0E9E-4508-B09F-663CDE4233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9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91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229600" cy="3048000"/>
          </a:xfrm>
        </p:spPr>
        <p:txBody>
          <a:bodyPr>
            <a:noAutofit/>
          </a:bodyPr>
          <a:lstStyle/>
          <a:p>
            <a:r>
              <a:rPr lang="en-US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Solubilization</a:t>
            </a:r>
            <a:r>
              <a:rPr lang="en-US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Aspirin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Lab2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Done </a:t>
            </a:r>
            <a:r>
              <a:rPr lang="en-US" b="1" dirty="0">
                <a:solidFill>
                  <a:schemeClr val="tx1"/>
                </a:solidFill>
              </a:rPr>
              <a:t>by 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Assistant Lecturer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Zeina</a:t>
            </a:r>
            <a:r>
              <a:rPr lang="en-US" b="1" dirty="0" smtClean="0">
                <a:solidFill>
                  <a:schemeClr val="tx1"/>
                </a:solidFill>
              </a:rPr>
              <a:t> Dawood      </a:t>
            </a:r>
            <a:r>
              <a:rPr lang="en-US" b="1" dirty="0" err="1" smtClean="0">
                <a:solidFill>
                  <a:schemeClr val="tx1"/>
                </a:solidFill>
              </a:rPr>
              <a:t>Sura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Zuhair</a:t>
            </a:r>
            <a:r>
              <a:rPr lang="en-US" b="1" dirty="0" smtClean="0">
                <a:solidFill>
                  <a:schemeClr val="tx1"/>
                </a:solidFill>
              </a:rPr>
              <a:t>    Hiba </a:t>
            </a:r>
            <a:r>
              <a:rPr lang="en-US" b="1" dirty="0">
                <a:solidFill>
                  <a:schemeClr val="tx1"/>
                </a:solidFill>
              </a:rPr>
              <a:t>Sabah </a:t>
            </a: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aspro clear effervescent tab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5527"/>
            <a:ext cx="7970116" cy="2812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Dipole –Dipole interaction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/>
            <a:r>
              <a:rPr lang="en-US" dirty="0" smtClean="0"/>
              <a:t>These forces occur when the partially positively charged part of a molecule interacts with the partially negatively charged part of the neighboring molecule .</a:t>
            </a:r>
          </a:p>
          <a:p>
            <a:pPr algn="just"/>
            <a:r>
              <a:rPr lang="en-US" dirty="0" smtClean="0"/>
              <a:t> Dipole-dipole interactions are the </a:t>
            </a:r>
            <a:r>
              <a:rPr lang="en-US" dirty="0" smtClean="0">
                <a:solidFill>
                  <a:srgbClr val="FF0000"/>
                </a:solidFill>
              </a:rPr>
              <a:t>strongest intermolecular force of attraction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05122"/>
            <a:ext cx="3962400" cy="21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61048" y="6321975"/>
            <a:ext cx="9781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(Aspirin)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6401813"/>
            <a:ext cx="1752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 smtClean="0"/>
              <a:t>Trisodium</a:t>
            </a:r>
            <a:r>
              <a:rPr lang="en-US" sz="1400" dirty="0" smtClean="0"/>
              <a:t> </a:t>
            </a:r>
            <a:r>
              <a:rPr lang="en-US" sz="1400" dirty="0" err="1" smtClean="0"/>
              <a:t>Cirate</a:t>
            </a:r>
            <a:r>
              <a:rPr lang="en-US" sz="1400" dirty="0"/>
              <a:t>)</a:t>
            </a:r>
            <a:endParaRPr lang="ar-IQ" sz="1400" dirty="0"/>
          </a:p>
        </p:txBody>
      </p:sp>
    </p:spTree>
    <p:extLst>
      <p:ext uri="{BB962C8B-B14F-4D97-AF65-F5344CB8AC3E}">
        <p14:creationId xmlns:p14="http://schemas.microsoft.com/office/powerpoint/2010/main" val="34206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	Experimental 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l: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MATERIALS </a:t>
            </a:r>
            <a:r>
              <a:rPr lang="en-US" dirty="0" smtClean="0"/>
              <a:t>:Acetyl salicylic acid , tri-sodium citrate, distilled water, phenol red , sodium hydroxide and filter paper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GLASS WARE and EQUIPMENTS </a:t>
            </a:r>
            <a:r>
              <a:rPr lang="en-US" dirty="0" smtClean="0"/>
              <a:t>: conical flasks, graduated pipettes, funnel, burette. In addition to electrical balance.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Aim of Experiment: </a:t>
            </a:r>
            <a:r>
              <a:rPr lang="en-US" dirty="0" smtClean="0"/>
              <a:t>to calculate the minimum amount of tri sodium citrate required to solubilize 1g of </a:t>
            </a:r>
            <a:r>
              <a:rPr lang="en-US" dirty="0" err="1" smtClean="0"/>
              <a:t>Asprin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</a:t>
            </a:r>
            <a:r>
              <a:rPr lang="en-US" dirty="0" err="1" smtClean="0"/>
              <a:t>ll</a:t>
            </a:r>
            <a:r>
              <a:rPr lang="en-US" dirty="0" smtClean="0"/>
              <a:t>:  Experimental method </a:t>
            </a:r>
          </a:p>
          <a:p>
            <a:r>
              <a:rPr lang="en-US" dirty="0" smtClean="0"/>
              <a:t>1.	Add 1 g of Aspirin to the following flasks then :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86849"/>
              </p:ext>
            </p:extLst>
          </p:nvPr>
        </p:nvGraphicFramePr>
        <p:xfrm>
          <a:off x="914400" y="2133600"/>
          <a:ext cx="7000875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3" imgW="7004543" imgH="2498425" progId="Word.Document.12">
                  <p:embed/>
                </p:oleObj>
              </mc:Choice>
              <mc:Fallback>
                <p:oleObj name="Document" r:id="rId3" imgW="7004543" imgH="24984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7000875" cy="437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3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2.	Add 50 mL of distilled water to each flask.</a:t>
            </a:r>
          </a:p>
          <a:p>
            <a:r>
              <a:rPr lang="en-US" dirty="0" smtClean="0"/>
              <a:t>3.	Shake the flasks for 10 min., then apply filtration step. </a:t>
            </a:r>
          </a:p>
          <a:p>
            <a:r>
              <a:rPr lang="en-US" dirty="0" smtClean="0"/>
              <a:t>4.	Take 10 mL of the filtrate solution and titrate with </a:t>
            </a:r>
            <a:r>
              <a:rPr lang="en-US" dirty="0" err="1" smtClean="0"/>
              <a:t>NaOH</a:t>
            </a:r>
            <a:r>
              <a:rPr lang="en-US" dirty="0" smtClean="0"/>
              <a:t> (0.1N) using phenol red as an indicator. </a:t>
            </a:r>
          </a:p>
          <a:p>
            <a:r>
              <a:rPr lang="en-US" dirty="0" smtClean="0"/>
              <a:t>5.	Record the end point taking into account the end point appears when the color changes from yellow to pink.</a:t>
            </a:r>
          </a:p>
          <a:p>
            <a:r>
              <a:rPr lang="en-US" dirty="0" smtClean="0"/>
              <a:t>6.	Finally, plot percent of aspirin dissolved versus grams tri-sodium citrate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1"/>
    </mc:Choice>
    <mc:Fallback xmlns="">
      <p:transition spd="slow" advTm="12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14399"/>
          </a:xfrm>
        </p:spPr>
        <p:txBody>
          <a:bodyPr>
            <a:normAutofit/>
          </a:bodyPr>
          <a:lstStyle/>
          <a:p>
            <a:r>
              <a:rPr lang="en-US" altLang="en-US" dirty="0"/>
              <a:t>Steps of the experiment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8153400" cy="411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849786"/>
            <a:ext cx="1752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en-US" b="1" dirty="0">
                <a:solidFill>
                  <a:schemeClr val="bg1"/>
                </a:solidFill>
              </a:rPr>
              <a:t>Weigh </a:t>
            </a:r>
            <a:r>
              <a:rPr lang="en-US" b="1" dirty="0" smtClean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g </a:t>
            </a:r>
            <a:r>
              <a:rPr lang="en-US" b="1" dirty="0" smtClean="0">
                <a:solidFill>
                  <a:schemeClr val="bg1"/>
                </a:solidFill>
              </a:rPr>
              <a:t>Asprin+1g of Tri Sodium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Citrate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1752600"/>
            <a:ext cx="2057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Put in dry conical flask</a:t>
            </a:r>
            <a:endParaRPr lang="ar-IQ" dirty="0"/>
          </a:p>
        </p:txBody>
      </p:sp>
      <p:sp>
        <p:nvSpPr>
          <p:cNvPr id="6" name="Rounded Rectangle 5"/>
          <p:cNvSpPr/>
          <p:nvPr/>
        </p:nvSpPr>
        <p:spPr>
          <a:xfrm>
            <a:off x="6172200" y="1800356"/>
            <a:ext cx="2362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Add 50ml of water</a:t>
            </a:r>
          </a:p>
          <a:p>
            <a:pPr algn="ctr"/>
            <a:r>
              <a:rPr lang="en-US" dirty="0" smtClean="0"/>
              <a:t>Then Shake for 10 minute</a:t>
            </a:r>
            <a:endParaRPr lang="ar-IQ" dirty="0"/>
          </a:p>
        </p:txBody>
      </p:sp>
      <p:sp>
        <p:nvSpPr>
          <p:cNvPr id="7" name="Rounded Rectangle 6"/>
          <p:cNvSpPr/>
          <p:nvPr/>
        </p:nvSpPr>
        <p:spPr>
          <a:xfrm>
            <a:off x="1320973" y="4038600"/>
            <a:ext cx="175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Change Color  from</a:t>
            </a:r>
          </a:p>
          <a:p>
            <a:pPr algn="ctr"/>
            <a:r>
              <a:rPr lang="en-US" sz="1600" dirty="0" smtClean="0"/>
              <a:t>Yellow to pink</a:t>
            </a:r>
            <a:endParaRPr lang="ar-IQ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962400"/>
            <a:ext cx="1905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Take 10ml of filtrate ,2drops of phenol red ,titrate with(0.1N)</a:t>
            </a:r>
            <a:r>
              <a:rPr lang="en-US" sz="1600" dirty="0" err="1" smtClean="0"/>
              <a:t>NaOH</a:t>
            </a:r>
            <a:endParaRPr lang="ar-IQ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324600" y="4038600"/>
            <a:ext cx="2209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Filtration</a:t>
            </a:r>
            <a:endParaRPr lang="ar-IQ" dirty="0"/>
          </a:p>
        </p:txBody>
      </p:sp>
      <p:sp>
        <p:nvSpPr>
          <p:cNvPr id="12" name="Right Arrow 11"/>
          <p:cNvSpPr/>
          <p:nvPr/>
        </p:nvSpPr>
        <p:spPr>
          <a:xfrm rot="10800000" flipV="1">
            <a:off x="3086100" y="4591050"/>
            <a:ext cx="342900" cy="32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Right Arrow 13"/>
          <p:cNvSpPr/>
          <p:nvPr/>
        </p:nvSpPr>
        <p:spPr>
          <a:xfrm rot="10800000">
            <a:off x="5748401" y="4600575"/>
            <a:ext cx="3810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5" name="Right Arrow 14"/>
          <p:cNvSpPr/>
          <p:nvPr/>
        </p:nvSpPr>
        <p:spPr>
          <a:xfrm>
            <a:off x="5748401" y="2476500"/>
            <a:ext cx="381001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Right Arrow 15"/>
          <p:cNvSpPr/>
          <p:nvPr/>
        </p:nvSpPr>
        <p:spPr>
          <a:xfrm>
            <a:off x="2895600" y="2476500"/>
            <a:ext cx="5334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7" name="Down Arrow 16"/>
          <p:cNvSpPr/>
          <p:nvPr/>
        </p:nvSpPr>
        <p:spPr>
          <a:xfrm>
            <a:off x="7162800" y="3200400"/>
            <a:ext cx="2667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grpSp>
        <p:nvGrpSpPr>
          <p:cNvPr id="18" name="Group 17"/>
          <p:cNvGrpSpPr/>
          <p:nvPr/>
        </p:nvGrpSpPr>
        <p:grpSpPr>
          <a:xfrm>
            <a:off x="1028700" y="3052175"/>
            <a:ext cx="1524000" cy="838200"/>
            <a:chOff x="144026" y="704162"/>
            <a:chExt cx="1735318" cy="1478246"/>
          </a:xfrm>
        </p:grpSpPr>
        <p:sp>
          <p:nvSpPr>
            <p:cNvPr id="19" name="Rounded Rectangle 18"/>
            <p:cNvSpPr/>
            <p:nvPr/>
          </p:nvSpPr>
          <p:spPr>
            <a:xfrm>
              <a:off x="144026" y="704162"/>
              <a:ext cx="1735318" cy="1478246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25400" cap="flat" cmpd="sng" algn="ctr">
              <a:solidFill>
                <a:srgbClr val="DAEDE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0" name="Rounded Rectangle 4"/>
            <p:cNvSpPr/>
            <p:nvPr/>
          </p:nvSpPr>
          <p:spPr>
            <a:xfrm>
              <a:off x="187322" y="747458"/>
              <a:ext cx="1648726" cy="13916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marR="0" lvl="1" indent="-171450" algn="r" defTabSz="8001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ar-IQ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2050" name="Picture 2" descr="Flask Conical B24 Top | Vintessential Laborator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72819"/>
            <a:ext cx="1142999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cience chemistry titration phenolphthalein | Fundamenta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73" y="5171654"/>
            <a:ext cx="1603982" cy="13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lose up of hands are holding the burette and flask in chemistry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21" y="5248539"/>
            <a:ext cx="1967957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9" descr="Somebody Pouring Fresh Water Into Stock Footage Video (100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59" name="Picture 11" descr="Somebody Pouring Fresh Water Into Stock Footage Video (100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62" y="2943356"/>
            <a:ext cx="1250438" cy="8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72" y="5304382"/>
            <a:ext cx="1574455" cy="113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7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8"/>
    </mc:Choice>
    <mc:Fallback xmlns="">
      <p:transition spd="slow" advTm="820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When the amount of tri-sodium citrate is higher than that required for dissolving aspirin, the excess will dissociate to citrate ion and sodium ion, the later will form with water </a:t>
            </a:r>
            <a:r>
              <a:rPr lang="en-US" dirty="0" err="1" smtClean="0"/>
              <a:t>NaOH</a:t>
            </a:r>
            <a:r>
              <a:rPr lang="en-US" dirty="0" smtClean="0"/>
              <a:t> which results in the reaching the end point faster, and less than the real end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chemical factor will be:</a:t>
            </a:r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 err="1" smtClean="0"/>
              <a:t>M.wt</a:t>
            </a:r>
            <a:r>
              <a:rPr lang="en-US" dirty="0" smtClean="0"/>
              <a:t> Aspirin = 1 </a:t>
            </a:r>
            <a:r>
              <a:rPr lang="en-US" dirty="0" err="1" smtClean="0"/>
              <a:t>M.wt</a:t>
            </a:r>
            <a:r>
              <a:rPr lang="en-US" dirty="0" smtClean="0"/>
              <a:t>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1eq.wt of aspirin = 1eq.wt of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180 g = 1L of 1N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180/1000 g = 1ml of 1N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180/1000* 0.1 = 1ml of 0.1N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Each 1ml of 0.1N </a:t>
            </a:r>
            <a:r>
              <a:rPr lang="en-US" dirty="0" err="1" smtClean="0"/>
              <a:t>NaOH</a:t>
            </a:r>
            <a:r>
              <a:rPr lang="en-US" dirty="0" smtClean="0"/>
              <a:t> = 0.018 g Aspirin </a:t>
            </a:r>
          </a:p>
          <a:p>
            <a:endParaRPr lang="en-US" dirty="0" smtClean="0"/>
          </a:p>
          <a:p>
            <a:r>
              <a:rPr lang="en-US" dirty="0" smtClean="0"/>
              <a:t>End point * chemical factor = g aspirin dissolve in 10ml</a:t>
            </a:r>
          </a:p>
          <a:p>
            <a:r>
              <a:rPr lang="en-US" dirty="0" smtClean="0"/>
              <a:t>Multiply the results by 10 = g%.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صورة 1"/>
          <p:cNvPicPr/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3" y="457200"/>
            <a:ext cx="5925787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7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Tabulate the results .</a:t>
            </a:r>
            <a:br>
              <a:rPr lang="en-US" sz="3600" dirty="0"/>
            </a:br>
            <a:endParaRPr lang="ar-IQ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543495"/>
              </p:ext>
            </p:extLst>
          </p:nvPr>
        </p:nvGraphicFramePr>
        <p:xfrm>
          <a:off x="457200" y="1338197"/>
          <a:ext cx="8229600" cy="48451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74316"/>
                <a:gridCol w="1631514"/>
                <a:gridCol w="1036528"/>
                <a:gridCol w="1533396"/>
                <a:gridCol w="1358030"/>
                <a:gridCol w="1495816"/>
              </a:tblGrid>
              <a:tr h="82706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%gram of </a:t>
                      </a:r>
                      <a:r>
                        <a:rPr lang="en-US" dirty="0" err="1" smtClean="0"/>
                        <a:t>asprin</a:t>
                      </a:r>
                      <a:r>
                        <a:rPr lang="en-US" dirty="0" smtClean="0"/>
                        <a:t> dissolved</a:t>
                      </a:r>
                      <a:endParaRPr lang="ar-IQ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gram of </a:t>
                      </a:r>
                      <a:r>
                        <a:rPr lang="en-US" dirty="0" err="1" smtClean="0"/>
                        <a:t>asprin</a:t>
                      </a:r>
                      <a:r>
                        <a:rPr lang="en-US" dirty="0" smtClean="0"/>
                        <a:t> </a:t>
                      </a:r>
                      <a:r>
                        <a:rPr lang="ar-IQ" dirty="0" smtClean="0"/>
                        <a:t>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dissolved</a:t>
                      </a:r>
                      <a:endParaRPr lang="ar-IQ" dirty="0" smtClean="0"/>
                    </a:p>
                    <a:p>
                      <a:pPr rtl="1"/>
                      <a:r>
                        <a:rPr lang="en-US" dirty="0" smtClean="0"/>
                        <a:t>In 10ml</a:t>
                      </a:r>
                      <a:endParaRPr lang="ar-IQ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End point</a:t>
                      </a:r>
                      <a:endParaRPr lang="ar-IQ" dirty="0" smtClean="0"/>
                    </a:p>
                    <a:p>
                      <a:pPr rtl="1"/>
                      <a:endParaRPr lang="ar-IQ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Amount of </a:t>
                      </a:r>
                      <a:endParaRPr lang="ar-IQ" dirty="0" smtClean="0"/>
                    </a:p>
                    <a:p>
                      <a:pPr rtl="1"/>
                      <a:r>
                        <a:rPr lang="en-US" dirty="0" smtClean="0"/>
                        <a:t>Tri sodium citrate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Amount of </a:t>
                      </a:r>
                      <a:r>
                        <a:rPr lang="en-US" dirty="0" err="1" smtClean="0"/>
                        <a:t>Asprin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Conical Flask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7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/>
              <a:t>Plot percent of aspirin versus grams of tri sodium citrate used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943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27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6" y="381000"/>
            <a:ext cx="8071624" cy="624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2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52254"/>
            <a:ext cx="8153400" cy="4419601"/>
          </a:xfrm>
        </p:spPr>
        <p:txBody>
          <a:bodyPr>
            <a:normAutofit fontScale="40000" lnSpcReduction="20000"/>
          </a:bodyPr>
          <a:lstStyle/>
          <a:p>
            <a:r>
              <a:rPr lang="en-US" sz="8000" b="1" dirty="0" smtClean="0"/>
              <a:t>Acetylsalicylic </a:t>
            </a:r>
            <a:r>
              <a:rPr lang="en-US" sz="8000" b="1" dirty="0"/>
              <a:t>acid is the scientific name </a:t>
            </a:r>
            <a:r>
              <a:rPr lang="en-US" sz="8000" b="1" dirty="0" smtClean="0"/>
              <a:t>of the </a:t>
            </a:r>
            <a:r>
              <a:rPr lang="en-US" sz="8000" b="1" dirty="0"/>
              <a:t>aspirin, yet </a:t>
            </a:r>
            <a:r>
              <a:rPr lang="en-US" sz="8000" b="1" dirty="0" smtClean="0"/>
              <a:t>currently explored </a:t>
            </a:r>
            <a:r>
              <a:rPr lang="en-US" sz="8000" b="1" dirty="0"/>
              <a:t>by various companies for commercial benefits has analgesic and antipyretic activity.</a:t>
            </a:r>
            <a:endParaRPr lang="en-US" sz="8000" b="1" dirty="0" smtClean="0"/>
          </a:p>
          <a:p>
            <a:pPr marL="0" indent="0">
              <a:buNone/>
            </a:pPr>
            <a:endParaRPr lang="en-US" sz="8000" b="1" dirty="0" smtClean="0"/>
          </a:p>
          <a:p>
            <a:pPr algn="just"/>
            <a:r>
              <a:rPr lang="en-US" sz="8000" b="1" dirty="0" smtClean="0"/>
              <a:t> </a:t>
            </a:r>
            <a:r>
              <a:rPr lang="en-US" sz="8000" b="1" dirty="0"/>
              <a:t>Soluble formulations of aspirin are currently available on the market. Basically, it is slightly soluble in water; hence, aspirin needs enhancements to be </a:t>
            </a:r>
            <a:r>
              <a:rPr lang="en-US" sz="8000" b="1" dirty="0" smtClean="0"/>
              <a:t>solubilized . </a:t>
            </a:r>
            <a:endParaRPr lang="en-US" sz="8000" b="1" dirty="0"/>
          </a:p>
          <a:p>
            <a:pPr algn="just"/>
            <a:endParaRPr lang="en-US" sz="9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1"/>
            <a:ext cx="8915400" cy="2286000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1600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I.Introduction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839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Enhancement of aspirin </a:t>
            </a:r>
            <a:r>
              <a:rPr lang="en-US" dirty="0" err="1" smtClean="0"/>
              <a:t>solubilization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378887"/>
              </p:ext>
            </p:extLst>
          </p:nvPr>
        </p:nvGraphicFramePr>
        <p:xfrm>
          <a:off x="457200" y="16002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419099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Solubilization</a:t>
            </a:r>
            <a:r>
              <a:rPr lang="en-US" sz="2000" b="1" dirty="0" smtClean="0"/>
              <a:t> of Aspirin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88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001000" cy="5562600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For instance,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Clear </a:t>
            </a:r>
            <a:r>
              <a:rPr lang="en-US" dirty="0"/>
              <a:t>is soluble, effervescent tablet containing aspirin. The effervescence and </a:t>
            </a:r>
            <a:r>
              <a:rPr lang="en-US" dirty="0" smtClean="0"/>
              <a:t>favorable </a:t>
            </a:r>
            <a:r>
              <a:rPr lang="en-US" dirty="0"/>
              <a:t>pH condition required for solubility of aspirin are facilitated </a:t>
            </a:r>
            <a:r>
              <a:rPr lang="en-US" dirty="0" smtClean="0"/>
              <a:t>by:</a:t>
            </a:r>
          </a:p>
          <a:p>
            <a:pPr indent="0" algn="just">
              <a:buNone/>
            </a:pPr>
            <a:r>
              <a:rPr lang="en-US" dirty="0" smtClean="0"/>
              <a:t> </a:t>
            </a:r>
            <a:r>
              <a:rPr lang="en-US" dirty="0"/>
              <a:t>incorporating </a:t>
            </a:r>
            <a:r>
              <a:rPr lang="en-US" b="1" u="sng" dirty="0"/>
              <a:t>sodium bicarbon</a:t>
            </a:r>
            <a:r>
              <a:rPr lang="en-US" b="1" dirty="0"/>
              <a:t>ate and </a:t>
            </a:r>
            <a:r>
              <a:rPr lang="en-US" b="1" u="sng" dirty="0"/>
              <a:t>citric acid </a:t>
            </a:r>
            <a:r>
              <a:rPr lang="en-US" dirty="0"/>
              <a:t>in the formulation. </a:t>
            </a:r>
            <a:endParaRPr lang="en-US" dirty="0" smtClean="0"/>
          </a:p>
          <a:p>
            <a:pPr algn="just"/>
            <a:r>
              <a:rPr lang="en-US" dirty="0" err="1" smtClean="0"/>
              <a:t>Aspro</a:t>
            </a:r>
            <a:r>
              <a:rPr lang="en-US" dirty="0" smtClean="0"/>
              <a:t> </a:t>
            </a:r>
            <a:r>
              <a:rPr lang="en-US" dirty="0"/>
              <a:t>Clear reported to provide faster relief of pain than plain aspirin tablets. Another method is by forming dipole-dipole interaction. </a:t>
            </a:r>
          </a:p>
        </p:txBody>
      </p:sp>
    </p:spTree>
    <p:extLst>
      <p:ext uri="{BB962C8B-B14F-4D97-AF65-F5344CB8AC3E}">
        <p14:creationId xmlns:p14="http://schemas.microsoft.com/office/powerpoint/2010/main" val="420932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A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A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Kinds of forces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4274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6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70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05600" y="1752600"/>
            <a:ext cx="3882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655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pPr algn="just"/>
            <a:r>
              <a:rPr lang="en-US" dirty="0" smtClean="0"/>
              <a:t> Int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rmolecular forces are much weaker than the </a:t>
            </a:r>
            <a:r>
              <a:rPr lang="en-US" dirty="0" err="1" smtClean="0"/>
              <a:t>intr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molecular</a:t>
            </a:r>
            <a:r>
              <a:rPr lang="en-US" dirty="0" smtClean="0"/>
              <a:t> forces of attraction but are important because they determine the physical properties of molecules like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8750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75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473F66-1CE7-4A14-A5A4-3BECB39A0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D9473F66-1CE7-4A14-A5A4-3BECB39A0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0F5541-7C1E-44D8-87C3-71C88E338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2F0F5541-7C1E-44D8-87C3-71C88E338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9F01B-43DB-4629-A809-1F2A8577E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109F01B-43DB-4629-A809-1F2A8577E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4F3023-C004-4CE0-9EC7-CB95EA5FE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94F3023-C004-4CE0-9EC7-CB95EA5FE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6CAFA-12C8-43C6-BAF6-5C1620D2C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6A6CAFA-12C8-43C6-BAF6-5C1620D2C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Therefore, the intermolecular force: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2257131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2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602</Words>
  <Application>Microsoft Office PowerPoint</Application>
  <PresentationFormat>On-screen Show (4:3)</PresentationFormat>
  <Paragraphs>104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LAB 2 </vt:lpstr>
      <vt:lpstr>PowerPoint Presentation</vt:lpstr>
      <vt:lpstr>Enhancement of aspirin solubilization </vt:lpstr>
      <vt:lpstr>PowerPoint Presentation</vt:lpstr>
      <vt:lpstr>II. Kinds of forces </vt:lpstr>
      <vt:lpstr>PowerPoint Presentation</vt:lpstr>
      <vt:lpstr>PowerPoint Presentation</vt:lpstr>
      <vt:lpstr>Physical properties </vt:lpstr>
      <vt:lpstr>Therefore, the intermolecular force: </vt:lpstr>
      <vt:lpstr>Dipole –Dipole interaction </vt:lpstr>
      <vt:lpstr>III. Experimental Work </vt:lpstr>
      <vt:lpstr>PowerPoint Presentation</vt:lpstr>
      <vt:lpstr>PowerPoint Presentation</vt:lpstr>
      <vt:lpstr>Steps of the experiment</vt:lpstr>
      <vt:lpstr>PowerPoint Presentation</vt:lpstr>
      <vt:lpstr>PowerPoint Presentation</vt:lpstr>
      <vt:lpstr>Tabulate the results 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2</dc:title>
  <dc:creator>nora</dc:creator>
  <cp:lastModifiedBy>DR.Ahmed Saker</cp:lastModifiedBy>
  <cp:revision>47</cp:revision>
  <dcterms:created xsi:type="dcterms:W3CDTF">2006-08-16T00:00:00Z</dcterms:created>
  <dcterms:modified xsi:type="dcterms:W3CDTF">2020-05-10T18:02:19Z</dcterms:modified>
</cp:coreProperties>
</file>