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675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602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596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503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878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353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206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66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976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777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562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A825-D5C7-4054-B0F4-7B13ADB5961A}" type="datetimeFigureOut">
              <a:rPr lang="ar-IQ" smtClean="0"/>
              <a:t>10/09/1441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23A4A-FABD-4F02-8B61-832CDE1FDBA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906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528638" y="166688"/>
            <a:ext cx="11890905" cy="6858000"/>
            <a:chOff x="0" y="0"/>
            <a:chExt cx="14400" cy="10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2594"/>
              <a:ext cx="9690" cy="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450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0" y="814182"/>
            <a:ext cx="10871200" cy="630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 algn="l" rtl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11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600" spc="-4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600" spc="-2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si</a:t>
            </a:r>
            <a:r>
              <a:rPr lang="en-US" sz="3600" spc="-5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spc="-3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Exp</a:t>
            </a:r>
            <a:r>
              <a:rPr lang="en-US" sz="3600" spc="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3600" spc="-6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900"/>
              </a:lnSpc>
              <a:spcBef>
                <a:spcPts val="25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54940" marR="9525" algn="l"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</a:t>
            </a:r>
            <a:r>
              <a:rPr lang="en-US" sz="36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ent</a:t>
            </a:r>
            <a:r>
              <a:rPr lang="en-US" sz="3600" spc="-1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erts</a:t>
            </a:r>
            <a:r>
              <a:rPr lang="en-US" sz="36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its</a:t>
            </a:r>
            <a:r>
              <a:rPr lang="en-US" sz="3600" spc="-1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ef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f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ects</a:t>
            </a:r>
            <a:r>
              <a:rPr lang="en-US" sz="3600" spc="-1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hen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it</a:t>
            </a:r>
            <a:r>
              <a:rPr lang="en-US" sz="3600" spc="-1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en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ers</a:t>
            </a:r>
            <a:r>
              <a:rPr lang="en-US" sz="3600" spc="-1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3600" spc="-1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omes</a:t>
            </a:r>
            <a:r>
              <a:rPr lang="en-US" sz="36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 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tact</a:t>
            </a:r>
            <a:r>
              <a:rPr lang="en-US" sz="3600" spc="-1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with</a:t>
            </a:r>
            <a:r>
              <a:rPr lang="en-US" sz="3600" spc="-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6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bo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3600" spc="-2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r>
              <a:rPr lang="en-US" sz="3600" spc="-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3600" spc="-9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3600" spc="-9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other</a:t>
            </a:r>
            <a:r>
              <a:rPr lang="en-US" sz="3600" spc="-1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r>
              <a:rPr lang="en-US" sz="3600" spc="-8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hen</a:t>
            </a:r>
            <a:r>
              <a:rPr lang="en-US" sz="3600" spc="-1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 i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vidual</a:t>
            </a:r>
            <a:r>
              <a:rPr lang="en-US" sz="3600" spc="-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has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been</a:t>
            </a:r>
            <a:r>
              <a:rPr lang="en-US" sz="36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sed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9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it.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4940" marR="0" algn="l" rtl="0">
              <a:lnSpc>
                <a:spcPts val="6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1) O</a:t>
            </a:r>
            <a:r>
              <a:rPr lang="en-US" sz="36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al</a:t>
            </a:r>
            <a:r>
              <a:rPr lang="en-US" sz="3600" spc="-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sz="3600" spc="75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GI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act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4940" marR="0" algn="l" rtl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2) 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nhalati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sz="3600" spc="65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ngs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4940" marR="0" algn="l" rtl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3)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ical,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pe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cu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ane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</a:t>
            </a:r>
            <a:r>
              <a:rPr lang="en-US" sz="3600" spc="-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r>
              <a:rPr lang="en-US" sz="36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3600" spc="-1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dermal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sz="3600" spc="65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Skin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4940" marR="0" algn="l" rtl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4) Oc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la</a:t>
            </a:r>
            <a:r>
              <a:rPr lang="en-US" sz="3600" spc="-2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r>
              <a:rPr lang="en-US" sz="3600" spc="-9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j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nct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a,</a:t>
            </a:r>
            <a:r>
              <a:rPr lang="en-US" sz="36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ea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sz="3600" spc="8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36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4940" marR="0" algn="l" rtl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5) O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her</a:t>
            </a:r>
            <a:r>
              <a:rPr lang="en-US" sz="3600" spc="-1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ou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</a:t>
            </a:r>
            <a:r>
              <a:rPr lang="en-US" sz="3600" spc="-8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sz="3600" spc="8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-3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SC,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IM,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-1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-2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…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.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/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62425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33" y="1045014"/>
            <a:ext cx="11192934" cy="556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 algn="l" rtl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Durati</a:t>
            </a:r>
            <a:r>
              <a:rPr lang="en-US" sz="3200" b="1" spc="-15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b="1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3200" b="1" spc="30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and Frequency </a:t>
            </a:r>
            <a:r>
              <a:rPr lang="en-US" sz="3200" b="1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marR="0" algn="l" rtl="0">
              <a:lnSpc>
                <a:spcPts val="5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Exposure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5565" marR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AD0D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345" dirty="0">
                <a:solidFill>
                  <a:srgbClr val="0AD0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4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ox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colog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sts</a:t>
            </a:r>
            <a:r>
              <a:rPr lang="en-US" sz="3200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usually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divide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he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posure</a:t>
            </a:r>
            <a:r>
              <a:rPr lang="en-US" sz="32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e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per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ntal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9885" marR="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3200" spc="-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als</a:t>
            </a:r>
            <a:r>
              <a:rPr lang="en-US" sz="3200" spc="-1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 c</a:t>
            </a:r>
            <a:r>
              <a:rPr lang="en-US" sz="3200" spc="-1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icals</a:t>
            </a:r>
            <a:r>
              <a:rPr lang="en-US" sz="3200" spc="1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into</a:t>
            </a:r>
            <a:r>
              <a:rPr lang="en-US" sz="3200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four</a:t>
            </a:r>
            <a:r>
              <a:rPr lang="en-US" sz="3200" spc="1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categor</a:t>
            </a:r>
            <a:r>
              <a:rPr lang="en-US" sz="3200" spc="1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es: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1325" marR="0" algn="l" rtl="0">
              <a:spcBef>
                <a:spcPts val="235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-20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Acute</a:t>
            </a:r>
            <a:r>
              <a:rPr lang="en-US" sz="3200" b="1" i="1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b="1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posure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is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def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ned</a:t>
            </a:r>
            <a:r>
              <a:rPr lang="en-US" sz="32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as exposure</a:t>
            </a:r>
            <a:r>
              <a:rPr lang="en-US" sz="32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 a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em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z="3200" spc="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for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less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4205" marR="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than 24</a:t>
            </a:r>
            <a:r>
              <a:rPr lang="en-US" sz="3200" spc="2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4205" marR="16510" indent="-182880" algn="l" rtl="0">
              <a:lnSpc>
                <a:spcPts val="25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-18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Subacu</a:t>
            </a:r>
            <a:r>
              <a:rPr lang="en-US" sz="3200" b="1" i="1" spc="5" dirty="0" err="1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b="1" i="1" dirty="0" err="1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b="1" i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ex</a:t>
            </a:r>
            <a:r>
              <a:rPr lang="en-US" sz="3200" i="1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</a:t>
            </a:r>
            <a:r>
              <a:rPr lang="en-US" sz="3200" i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osure</a:t>
            </a:r>
            <a:r>
              <a:rPr lang="en-US" sz="3200" i="1" spc="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ers to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repeat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 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xposure</a:t>
            </a:r>
            <a:r>
              <a:rPr lang="en-US" sz="3200" spc="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 a 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hem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cal for 1 month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or less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1325" marR="0" algn="l" rtl="0">
              <a:spcBef>
                <a:spcPts val="365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-20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Subchronic</a:t>
            </a:r>
            <a:r>
              <a:rPr lang="en-US" sz="3200" b="1" i="1" spc="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for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1</a:t>
            </a:r>
            <a:r>
              <a:rPr lang="en-US" sz="32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 3 mont</a:t>
            </a:r>
            <a:r>
              <a:rPr lang="en-US" sz="32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1325" marR="0" algn="l" rtl="0">
              <a:spcBef>
                <a:spcPts val="240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-20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Chronic</a:t>
            </a:r>
            <a:r>
              <a:rPr lang="en-US" sz="3200" b="1" spc="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for more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 3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months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/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</a:b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613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853936"/>
            <a:ext cx="11260667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4036695"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Dose response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8785" marR="8890" indent="-274320">
              <a:lnSpc>
                <a:spcPts val="28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dirty="0">
                <a:solidFill>
                  <a:srgbClr val="0AD0D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pc="345" dirty="0">
                <a:solidFill>
                  <a:srgbClr val="0AD0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The</a:t>
            </a:r>
            <a:r>
              <a:rPr lang="en-US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ara</a:t>
            </a:r>
            <a:r>
              <a:rPr lang="en-US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ri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tics</a:t>
            </a:r>
            <a:r>
              <a:rPr lang="en-US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e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posure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spc="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the</a:t>
            </a:r>
            <a:r>
              <a:rPr lang="en-US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spectrum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ef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ects come together</a:t>
            </a:r>
            <a:r>
              <a:rPr lang="en-US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 a</a:t>
            </a:r>
            <a:r>
              <a:rPr lang="en-US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correlative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relationship</a:t>
            </a:r>
            <a:r>
              <a:rPr lang="en-US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stomarily re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err</a:t>
            </a:r>
            <a:r>
              <a:rPr lang="en-US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 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as the</a:t>
            </a:r>
            <a:r>
              <a:rPr lang="en-US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resp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nse</a:t>
            </a:r>
            <a:r>
              <a:rPr lang="en-US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ationship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r>
              <a:rPr lang="en-US" sz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4465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AD0D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pc="345" dirty="0">
                <a:solidFill>
                  <a:srgbClr val="0AD0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9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wo</a:t>
            </a:r>
            <a:r>
              <a:rPr lang="en-US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types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marR="0">
              <a:spcBef>
                <a:spcPts val="485"/>
              </a:spcBef>
              <a:spcAft>
                <a:spcPts val="0"/>
              </a:spcAft>
            </a:pPr>
            <a:r>
              <a:rPr lang="en-US" sz="16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1600" spc="455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</a:t>
            </a:r>
            <a:r>
              <a:rPr lang="en-US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iv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id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ual</a:t>
            </a:r>
            <a:r>
              <a:rPr lang="en-US" spc="-7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</a:t>
            </a:r>
            <a:r>
              <a:rPr lang="en-US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varying</a:t>
            </a:r>
            <a:r>
              <a:rPr lang="en-US" spc="-6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oses</a:t>
            </a:r>
            <a:r>
              <a:rPr lang="en-US" spc="-4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ch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mi</a:t>
            </a:r>
            <a:r>
              <a:rPr lang="en-US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al,</a:t>
            </a:r>
            <a:r>
              <a:rPr lang="en-US" spc="-1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onse</a:t>
            </a:r>
            <a:r>
              <a:rPr lang="en-US" spc="-9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3105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indi</a:t>
            </a:r>
            <a:r>
              <a:rPr lang="en-US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idu</a:t>
            </a:r>
            <a:r>
              <a:rPr lang="en-US" spc="1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pc="-2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organism</a:t>
            </a:r>
            <a:r>
              <a:rPr lang="en-US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</a:t>
            </a:r>
            <a:r>
              <a:rPr lang="en-US" spc="-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vary</a:t>
            </a:r>
            <a:r>
              <a:rPr lang="en-US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ng dos</a:t>
            </a:r>
            <a:r>
              <a:rPr lang="en-US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 of a chemi</a:t>
            </a:r>
            <a:r>
              <a:rPr lang="en-US" spc="1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1600" spc="455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Popu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ion</a:t>
            </a:r>
            <a:r>
              <a:rPr lang="en-US" spc="-10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indiv</a:t>
            </a:r>
            <a:r>
              <a:rPr lang="en-US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duals</a:t>
            </a:r>
            <a:endParaRPr lang="ar-IQ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28638" y="183313"/>
            <a:ext cx="12483571" cy="6858000"/>
            <a:chOff x="0" y="0"/>
            <a:chExt cx="14400" cy="10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" y="6648"/>
              <a:ext cx="5686" cy="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7680" y="462915"/>
            <a:ext cx="11928926" cy="487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4036695" algn="l" rtl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Dose response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8785" marR="8890" indent="-274320" algn="l" rtl="0">
              <a:lnSpc>
                <a:spcPts val="2800"/>
              </a:lnSpc>
              <a:spcBef>
                <a:spcPts val="405"/>
              </a:spcBef>
              <a:spcAft>
                <a:spcPts val="0"/>
              </a:spcAft>
            </a:pPr>
            <a:r>
              <a:rPr lang="en-US" sz="3200" dirty="0">
                <a:solidFill>
                  <a:srgbClr val="0AD0D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345" dirty="0">
                <a:solidFill>
                  <a:srgbClr val="0AD0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The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ara</a:t>
            </a:r>
            <a:r>
              <a:rPr lang="en-US" sz="32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ri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tics</a:t>
            </a:r>
            <a:r>
              <a:rPr lang="en-US" sz="32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e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posure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32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sz="3200" spc="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the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spectrum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ef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ects come together</a:t>
            </a:r>
            <a:r>
              <a:rPr lang="en-US" sz="32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 a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correlative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relationship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stomarily re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err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 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as the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-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resp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nse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ationship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500"/>
              </a:lnSpc>
              <a:spcBef>
                <a:spcPts val="45"/>
              </a:spcBef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64465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AD0D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345" dirty="0">
                <a:solidFill>
                  <a:srgbClr val="0AD0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9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wo</a:t>
            </a:r>
            <a:r>
              <a:rPr lang="en-US" sz="32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types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marR="0" algn="l" rtl="0">
              <a:spcBef>
                <a:spcPts val="485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455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iv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id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ual</a:t>
            </a:r>
            <a:r>
              <a:rPr lang="en-US" sz="3200" spc="-7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</a:t>
            </a:r>
            <a:r>
              <a:rPr lang="en-US" sz="3200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varying</a:t>
            </a:r>
            <a:r>
              <a:rPr lang="en-US" sz="3200" spc="-6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oses</a:t>
            </a:r>
            <a:r>
              <a:rPr lang="en-US" sz="3200" spc="-4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sz="3200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32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ch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mi</a:t>
            </a:r>
            <a:r>
              <a:rPr lang="en-US" sz="32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al,</a:t>
            </a:r>
            <a:r>
              <a:rPr lang="en-US" sz="3200" spc="-1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onse</a:t>
            </a:r>
            <a:r>
              <a:rPr lang="en-US" sz="3200" spc="-9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sz="32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3105" marR="0" algn="l" rt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indi</a:t>
            </a:r>
            <a:r>
              <a:rPr lang="en-US" sz="3200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idu</a:t>
            </a:r>
            <a:r>
              <a:rPr lang="en-US" sz="3200" spc="1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z="3200" spc="-2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organism</a:t>
            </a:r>
            <a:r>
              <a:rPr lang="en-US" sz="3200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</a:t>
            </a:r>
            <a:r>
              <a:rPr lang="en-US" sz="3200" spc="-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vary</a:t>
            </a:r>
            <a:r>
              <a:rPr lang="en-US" sz="3200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ng dos</a:t>
            </a:r>
            <a:r>
              <a:rPr lang="en-US" sz="3200" spc="5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 of a chemi</a:t>
            </a:r>
            <a:r>
              <a:rPr lang="en-US" sz="3200" spc="1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marR="0" algn="l" rtl="0">
              <a:spcBef>
                <a:spcPts val="485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455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Popu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ion</a:t>
            </a:r>
            <a:r>
              <a:rPr lang="en-US" sz="3200" spc="-10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sz="3200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indiv</a:t>
            </a:r>
            <a:r>
              <a:rPr lang="en-US" sz="32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duals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/>
            <a: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lang="en-US" sz="32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</a:b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7278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6829" y="0"/>
            <a:ext cx="9144001" cy="6858000"/>
            <a:chOff x="0" y="0"/>
            <a:chExt cx="14400" cy="108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942"/>
              <a:ext cx="10898" cy="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166532" y="425264"/>
            <a:ext cx="5977467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 algn="l">
              <a:lnSpc>
                <a:spcPts val="5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dos</a:t>
            </a:r>
            <a:r>
              <a:rPr lang="en-US" b="1" spc="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-response</a:t>
            </a:r>
            <a:r>
              <a:rPr lang="en-US" b="1" spc="-1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</a:t>
            </a:r>
            <a:r>
              <a:rPr lang="en-US" b="1" spc="1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ationship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484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" y="432696"/>
            <a:ext cx="11667693" cy="5835101"/>
            <a:chOff x="0" y="0"/>
            <a:chExt cx="14400" cy="108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" y="3758"/>
              <a:ext cx="5942" cy="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3360"/>
              <a:ext cx="7200" cy="6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936252" y="894009"/>
            <a:ext cx="6096000" cy="13131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" marR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dos</a:t>
            </a:r>
            <a:r>
              <a:rPr lang="en-US" b="1" spc="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-response</a:t>
            </a:r>
            <a:r>
              <a:rPr lang="en-US" b="1" spc="-1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</a:t>
            </a:r>
            <a:r>
              <a:rPr lang="en-US" b="1" spc="1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ationship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7132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528638" y="166688"/>
            <a:ext cx="11966951" cy="6416992"/>
            <a:chOff x="0" y="0"/>
            <a:chExt cx="14400" cy="108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" y="3499"/>
              <a:ext cx="6658" cy="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49382" y="852492"/>
            <a:ext cx="6966065" cy="47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533232" rIns="130768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E6EC5"/>
                </a:solidFill>
                <a:effectLst/>
                <a:latin typeface="Arial" panose="020B0604020202020204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E6EC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LD50 values are the standard for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comparison of acute toxicity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between chemical compounds and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between species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AD0D9"/>
                </a:solidFill>
                <a:effectLst/>
                <a:latin typeface="Arial" panose="020B0604020202020204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AD0D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TD50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– Median Toxic Dose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AD0D9"/>
                </a:solidFill>
                <a:effectLst/>
                <a:latin typeface="Arial" panose="020B0604020202020204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AD0D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ED50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– Median Effective Dose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AD0D9"/>
                </a:solidFill>
                <a:effectLst/>
                <a:latin typeface="Arial" panose="020B0604020202020204" pitchFamily="34" charset="0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AD0D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LC50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– Median Lethal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Concentration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Candara" panose="020E0502030303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9910" y="1047832"/>
            <a:ext cx="11817322" cy="6367116"/>
            <a:chOff x="0" y="0"/>
            <a:chExt cx="14400" cy="108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6420"/>
              <a:ext cx="7109" cy="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48887" y="2091390"/>
            <a:ext cx="11039302" cy="502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0" algn="l" rtl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Dos</a:t>
            </a:r>
            <a:r>
              <a:rPr lang="en-US" sz="2400" b="1" spc="-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e-</a:t>
            </a:r>
            <a:r>
              <a:rPr lang="en-US" sz="2400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Resp</a:t>
            </a:r>
            <a:r>
              <a:rPr lang="en-US" sz="2400" b="1" spc="-1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2400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nse Curve?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700"/>
              </a:lnSpc>
              <a:spcBef>
                <a:spcPts val="45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0360" marR="174625" indent="-27432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330200" algn="l"/>
              </a:tabLst>
            </a:pPr>
            <a:r>
              <a:rPr lang="en-US" sz="2400" dirty="0">
                <a:solidFill>
                  <a:srgbClr val="0AD0D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2400" dirty="0">
                <a:solidFill>
                  <a:srgbClr val="0AD0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AEL</a:t>
            </a:r>
            <a:r>
              <a:rPr lang="en-US" sz="2400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spc="-4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spc="4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–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No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Obs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rved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Adverse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Ef</a:t>
            </a:r>
            <a:r>
              <a:rPr lang="en-US" sz="24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ect</a:t>
            </a:r>
            <a:r>
              <a:rPr lang="en-US" sz="2400" spc="-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Lev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l,</a:t>
            </a:r>
            <a:r>
              <a:rPr lang="en-US" sz="2400" spc="-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 h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g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est dose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 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ch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emi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 that, 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24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 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en tox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ity</a:t>
            </a:r>
            <a:r>
              <a:rPr lang="en-US" sz="2400" spc="-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test,</a:t>
            </a:r>
            <a:r>
              <a:rPr lang="en-US" sz="2400" spc="-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ses</a:t>
            </a:r>
            <a:r>
              <a:rPr lang="en-US" sz="24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 obser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able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2400" spc="-3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</a:t>
            </a:r>
            <a:r>
              <a:rPr lang="en-US" sz="24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test a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imals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14680" marR="106680" indent="-182880" algn="l" rtl="0">
              <a:lnSpc>
                <a:spcPts val="19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2400" spc="23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NO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EL</a:t>
            </a:r>
            <a:r>
              <a:rPr lang="en-US" sz="24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for the 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ost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sensi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ive</a:t>
            </a:r>
            <a:r>
              <a:rPr lang="en-US" sz="2400" spc="-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test species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and the 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ost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sensi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ive</a:t>
            </a:r>
            <a:r>
              <a:rPr lang="en-US" sz="2400" spc="-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or of to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y</a:t>
            </a:r>
            <a:r>
              <a:rPr lang="en-US" sz="2400" spc="-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is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us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ally e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oyed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for reg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latory</a:t>
            </a:r>
            <a:r>
              <a:rPr lang="en-US" sz="2400" spc="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oses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500"/>
              </a:lnSpc>
              <a:spcBef>
                <a:spcPts val="20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500380" marR="20320" indent="-3429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2400" dirty="0" smtClean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LOAEL</a:t>
            </a:r>
            <a:r>
              <a:rPr lang="en-US" sz="2400" spc="-15" dirty="0" smtClean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spc="-4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spc="4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–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Lowest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Obs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rved</a:t>
            </a:r>
            <a:r>
              <a:rPr lang="en-US" sz="2400" spc="-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Adverse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Ef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ect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Lev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l,</a:t>
            </a:r>
            <a:r>
              <a:rPr lang="en-US" sz="2400" spc="-2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 l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west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dose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a</a:t>
            </a:r>
            <a:r>
              <a:rPr lang="en-US" sz="24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that, 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24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g</a:t>
            </a:r>
            <a:r>
              <a:rPr lang="en-US" sz="2400" spc="-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ven toxi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ity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test,</a:t>
            </a:r>
            <a:r>
              <a:rPr lang="en-US" sz="2400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does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ca</a:t>
            </a:r>
            <a:r>
              <a:rPr lang="en-US" sz="2400" spc="-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se</a:t>
            </a:r>
            <a:r>
              <a:rPr lang="en-US" sz="2400" spc="1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observable</a:t>
            </a:r>
            <a:r>
              <a:rPr lang="en-US" sz="2400" spc="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ef</a:t>
            </a:r>
            <a:r>
              <a:rPr lang="en-US" sz="2400" spc="1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ect</a:t>
            </a:r>
            <a:r>
              <a:rPr lang="en-US" sz="2400" spc="-35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in test</a:t>
            </a:r>
            <a:r>
              <a:rPr lang="en-US" sz="2400" spc="-2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2400" spc="-5" dirty="0" smtClean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imals</a:t>
            </a:r>
          </a:p>
          <a:p>
            <a:pPr marL="157480" marR="2032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500380" marR="20320" indent="-3429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endParaRPr lang="en-US" sz="2400" dirty="0" smtClean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500380" marR="20320" indent="-3429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endParaRPr lang="en-US" sz="2400" dirty="0">
              <a:solidFill>
                <a:srgbClr val="00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500380" marR="20320" indent="-34290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lang="en-US" sz="2400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</a:b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8973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2882" y="166688"/>
            <a:ext cx="11867198" cy="6691312"/>
            <a:chOff x="0" y="0"/>
            <a:chExt cx="14400" cy="108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" y="2926"/>
              <a:ext cx="9492" cy="6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9269"/>
              <a:ext cx="13183" cy="1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9370"/>
              <a:ext cx="12902" cy="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69" y="9340"/>
              <a:ext cx="12962" cy="1135"/>
              <a:chOff x="169" y="9340"/>
              <a:chExt cx="12962" cy="1135"/>
            </a:xfrm>
          </p:grpSpPr>
          <p:sp>
            <p:nvSpPr>
              <p:cNvPr id="4" name="Freeform 12"/>
              <p:cNvSpPr>
                <a:spLocks/>
              </p:cNvSpPr>
              <p:nvPr/>
            </p:nvSpPr>
            <p:spPr bwMode="auto">
              <a:xfrm>
                <a:off x="169" y="9340"/>
                <a:ext cx="12962" cy="1135"/>
              </a:xfrm>
              <a:custGeom>
                <a:avLst/>
                <a:gdLst>
                  <a:gd name="T0" fmla="+- 0 169 169"/>
                  <a:gd name="T1" fmla="*/ T0 w 12962"/>
                  <a:gd name="T2" fmla="+- 0 10475 9340"/>
                  <a:gd name="T3" fmla="*/ 10475 h 1135"/>
                  <a:gd name="T4" fmla="+- 0 13132 169"/>
                  <a:gd name="T5" fmla="*/ T4 w 12962"/>
                  <a:gd name="T6" fmla="+- 0 10475 9340"/>
                  <a:gd name="T7" fmla="*/ 10475 h 1135"/>
                  <a:gd name="T8" fmla="+- 0 13132 169"/>
                  <a:gd name="T9" fmla="*/ T8 w 12962"/>
                  <a:gd name="T10" fmla="+- 0 9340 9340"/>
                  <a:gd name="T11" fmla="*/ 9340 h 1135"/>
                  <a:gd name="T12" fmla="+- 0 169 169"/>
                  <a:gd name="T13" fmla="*/ T12 w 12962"/>
                  <a:gd name="T14" fmla="+- 0 9340 9340"/>
                  <a:gd name="T15" fmla="*/ 9340 h 1135"/>
                  <a:gd name="T16" fmla="+- 0 169 169"/>
                  <a:gd name="T17" fmla="*/ T16 w 12962"/>
                  <a:gd name="T18" fmla="+- 0 10475 9340"/>
                  <a:gd name="T19" fmla="*/ 10475 h 1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962" h="1135">
                    <a:moveTo>
                      <a:pt x="0" y="1135"/>
                    </a:moveTo>
                    <a:lnTo>
                      <a:pt x="12963" y="1135"/>
                    </a:lnTo>
                    <a:lnTo>
                      <a:pt x="12963" y="0"/>
                    </a:lnTo>
                    <a:lnTo>
                      <a:pt x="0" y="0"/>
                    </a:lnTo>
                    <a:lnTo>
                      <a:pt x="0" y="1135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771166" y="455715"/>
            <a:ext cx="9228394" cy="190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what </a:t>
            </a:r>
            <a:r>
              <a:rPr lang="en-US" sz="3200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Can Be Learned From</a:t>
            </a:r>
            <a:r>
              <a:rPr lang="en-US" sz="3200" b="1" spc="2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b="1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ea typeface="Candara" panose="020E0502030303020204" pitchFamily="34" charset="0"/>
              </a:rPr>
              <a:t>   </a:t>
            </a:r>
            <a:r>
              <a:rPr lang="en-US" sz="3200" b="1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Dos</a:t>
            </a:r>
            <a:r>
              <a:rPr lang="en-US" sz="3200" b="1" spc="-5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e-</a:t>
            </a:r>
            <a:r>
              <a:rPr lang="en-US" sz="3200" b="1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Resp</a:t>
            </a:r>
            <a:r>
              <a:rPr lang="en-US" sz="3200" b="1" spc="-10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b="1" dirty="0" smtClean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nse    Curve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593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58796" y="0"/>
            <a:ext cx="9144001" cy="6858000"/>
            <a:chOff x="0" y="0"/>
            <a:chExt cx="14400" cy="108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" y="3926"/>
              <a:ext cx="10646" cy="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191270" y="506172"/>
            <a:ext cx="567905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b="1" spc="-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XI</a:t>
            </a:r>
            <a:r>
              <a:rPr lang="en-US" b="1" spc="-1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ITY</a:t>
            </a:r>
            <a:r>
              <a:rPr lang="en-US" b="1" spc="4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</a:t>
            </a:r>
            <a:r>
              <a:rPr lang="en-US" b="1" spc="-6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TING</a:t>
            </a:r>
            <a:r>
              <a:rPr lang="en-US" b="1" spc="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FOR H</a:t>
            </a:r>
            <a:r>
              <a:rPr lang="en-US" b="1" spc="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MANS</a:t>
            </a:r>
            <a:r>
              <a:rPr lang="en-US" b="1" spc="-1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(70</a:t>
            </a:r>
            <a:r>
              <a:rPr lang="en-US" b="1" spc="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K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G</a:t>
            </a:r>
            <a:r>
              <a:rPr lang="en-US" b="1" spc="-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BODY</a:t>
            </a:r>
            <a:r>
              <a:rPr lang="en-US" b="1" spc="1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W</a:t>
            </a:r>
            <a:r>
              <a:rPr lang="en-US" b="1" spc="-10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IGH</a:t>
            </a:r>
            <a:r>
              <a:rPr lang="en-US" b="1" spc="25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b="1" dirty="0">
                <a:solidFill>
                  <a:srgbClr val="04607A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)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5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67" y="62694"/>
            <a:ext cx="11870266" cy="556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1000"/>
              </a:lnSpc>
              <a:spcBef>
                <a:spcPts val="5"/>
              </a:spcBef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525145" marR="0" indent="-457200" algn="l" rtl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3200" b="1" spc="-13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b="1" spc="-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b="1" spc="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b="1" spc="-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ogy</a:t>
            </a:r>
            <a:r>
              <a:rPr lang="en-US" sz="3200" b="1" spc="-3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is </a:t>
            </a:r>
            <a:r>
              <a:rPr lang="en-US" sz="3200" spc="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he</a:t>
            </a:r>
            <a:r>
              <a:rPr lang="en-US" sz="3200" spc="-4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study</a:t>
            </a:r>
            <a:r>
              <a:rPr lang="en-US" sz="3200" spc="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the</a:t>
            </a:r>
            <a:r>
              <a:rPr lang="en-US" sz="3200" spc="-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adver</a:t>
            </a:r>
            <a:r>
              <a:rPr lang="en-US" sz="3200" spc="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</a:t>
            </a:r>
            <a:r>
              <a:rPr lang="en-US" sz="3200" spc="-1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effects </a:t>
            </a:r>
            <a:r>
              <a:rPr lang="en-US" sz="3200" spc="-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f chemicals</a:t>
            </a:r>
            <a:r>
              <a:rPr lang="en-US" sz="3200" spc="-2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on</a:t>
            </a:r>
            <a:r>
              <a:rPr lang="en-US" sz="3200" spc="-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living </a:t>
            </a:r>
            <a:r>
              <a:rPr lang="en-US" sz="3200" dirty="0" smtClean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organism</a:t>
            </a:r>
            <a:r>
              <a:rPr lang="en-US" sz="3200" spc="10" dirty="0" smtClean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sz="3200" dirty="0" smtClean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.</a:t>
            </a:r>
          </a:p>
          <a:p>
            <a:pPr marL="525145" marR="0" indent="-457200" algn="l" rtl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endParaRPr lang="en-US" sz="3200" b="1" u="heavy" dirty="0">
              <a:latin typeface="Candara" panose="020E0502030303020204" pitchFamily="34" charset="0"/>
            </a:endParaRPr>
          </a:p>
          <a:p>
            <a:pPr marL="525145" marR="0" indent="-457200" algn="l" rtl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3200" b="1" u="heavy" dirty="0" smtClean="0"/>
              <a:t>Xenobiotic</a:t>
            </a:r>
            <a:r>
              <a:rPr lang="en-US" sz="3200" b="1" dirty="0" smtClean="0"/>
              <a:t> </a:t>
            </a:r>
            <a:r>
              <a:rPr lang="en-US" sz="3200" dirty="0"/>
              <a:t>- man-made substance and/or produced by plants, animals, or bacteria but not normally found in the body.</a:t>
            </a:r>
          </a:p>
          <a:p>
            <a:pPr marL="525145" marR="490855" indent="-457200" algn="l" rtl="0">
              <a:lnSpc>
                <a:spcPts val="2600"/>
              </a:lnSpc>
              <a:spcBef>
                <a:spcPts val="465"/>
              </a:spcBef>
              <a:spcAft>
                <a:spcPts val="0"/>
              </a:spcAft>
              <a:buFont typeface="Wingdings 2" panose="05020102010507070707" pitchFamily="18" charset="2"/>
              <a:buChar char=""/>
              <a:tabLst>
                <a:tab pos="393700" algn="l"/>
              </a:tabLst>
            </a:pP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500"/>
              </a:lnSpc>
              <a:spcBef>
                <a:spcPts val="30"/>
              </a:spcBef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525145" marR="22860" indent="-4572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  <a:tabLst>
                <a:tab pos="330200" algn="l"/>
              </a:tabLst>
            </a:pP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 </a:t>
            </a:r>
            <a:r>
              <a:rPr lang="en-US" sz="3200" b="1" spc="-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b="1" spc="-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x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</a:t>
            </a:r>
            <a:r>
              <a:rPr lang="en-US" sz="3200" b="1" spc="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b="1" spc="-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ogist</a:t>
            </a:r>
            <a:r>
              <a:rPr lang="en-US" sz="3200" b="1" spc="-2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is trained</a:t>
            </a:r>
            <a:r>
              <a:rPr lang="en-US" sz="3200" spc="-1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person</a:t>
            </a:r>
            <a:r>
              <a:rPr lang="en-US" sz="3200" spc="-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to</a:t>
            </a:r>
            <a:r>
              <a:rPr lang="en-US" sz="3200" spc="-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examine</a:t>
            </a:r>
            <a:r>
              <a:rPr lang="en-US" sz="3200" spc="-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the</a:t>
            </a:r>
            <a:r>
              <a:rPr lang="en-US" sz="3200" spc="-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nature</a:t>
            </a:r>
            <a:r>
              <a:rPr lang="en-US" sz="3200" spc="-2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th</a:t>
            </a:r>
            <a:r>
              <a:rPr lang="en-US" sz="3200" spc="-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se effec</a:t>
            </a:r>
            <a:r>
              <a:rPr lang="en-US" sz="3200" spc="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 (in</a:t>
            </a:r>
            <a:r>
              <a:rPr lang="en-US" sz="3200" spc="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luding</a:t>
            </a:r>
            <a:r>
              <a:rPr lang="en-US" sz="3200" spc="-1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their</a:t>
            </a:r>
            <a:r>
              <a:rPr lang="en-US" sz="3200" spc="-5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cel</a:t>
            </a:r>
            <a:r>
              <a:rPr lang="en-US" sz="3200" spc="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ular,</a:t>
            </a:r>
            <a:r>
              <a:rPr lang="en-US" sz="3200" spc="-9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biochemi</a:t>
            </a:r>
            <a:r>
              <a:rPr lang="en-US" sz="3200" spc="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al,</a:t>
            </a:r>
            <a:r>
              <a:rPr lang="en-US" sz="3200" spc="-15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and</a:t>
            </a:r>
            <a:r>
              <a:rPr lang="en-US" sz="3200" spc="-3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</a:t>
            </a:r>
            <a:r>
              <a:rPr lang="en-US" sz="3200" spc="-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lecul</a:t>
            </a:r>
            <a:r>
              <a:rPr lang="en-US" sz="3200" spc="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r</a:t>
            </a:r>
            <a:r>
              <a:rPr lang="en-US" sz="3200" spc="-12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mechani</a:t>
            </a:r>
            <a:r>
              <a:rPr lang="en-US" sz="3200" spc="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ms</a:t>
            </a:r>
            <a:r>
              <a:rPr lang="en-US" sz="3200" spc="-13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of ac</a:t>
            </a:r>
            <a:r>
              <a:rPr lang="en-US" sz="3200" spc="1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ion)</a:t>
            </a:r>
            <a:r>
              <a:rPr lang="en-US" sz="3200" spc="-95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</a:p>
          <a:p>
            <a:pPr algn="l" rtl="0"/>
            <a:r>
              <a:rPr lang="en-US" sz="3200" dirty="0" smtClean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lang="en-US" sz="3200" dirty="0" smtClean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</a:b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15451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48" y="4952475"/>
            <a:ext cx="146685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4" y="5101814"/>
            <a:ext cx="19685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58" y="5604087"/>
            <a:ext cx="1333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41866" y="-1062143"/>
            <a:ext cx="12041548" cy="281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3136" tIns="342792" rIns="4570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found in the body.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875366" y="-3689197"/>
            <a:ext cx="6992818" cy="898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0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 dirty="0"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* Poisonous substances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 produced by plants, animals, or bacteria.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1866" y="-3231992"/>
            <a:ext cx="6583854" cy="898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                      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Phytotoxins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Zootoxins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Bacteriotoxins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41866" y="25093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98144" y="167562"/>
            <a:ext cx="11051989" cy="3887195"/>
            <a:chOff x="1531" y="-4393"/>
            <a:chExt cx="10104" cy="4588"/>
          </a:xfrm>
        </p:grpSpPr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6821" y="-426"/>
              <a:ext cx="137" cy="611"/>
              <a:chOff x="6821" y="-426"/>
              <a:chExt cx="137" cy="611"/>
            </a:xfrm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821" y="-426"/>
                <a:ext cx="137" cy="611"/>
              </a:xfrm>
              <a:custGeom>
                <a:avLst/>
                <a:gdLst>
                  <a:gd name="T0" fmla="+- 0 6867 6821"/>
                  <a:gd name="T1" fmla="*/ T0 w 137"/>
                  <a:gd name="T2" fmla="+- 0 48 -426"/>
                  <a:gd name="T3" fmla="*/ 48 h 611"/>
                  <a:gd name="T4" fmla="+- 0 6821 6821"/>
                  <a:gd name="T5" fmla="*/ T4 w 137"/>
                  <a:gd name="T6" fmla="+- 0 47 -426"/>
                  <a:gd name="T7" fmla="*/ 47 h 611"/>
                  <a:gd name="T8" fmla="+- 0 6887 6821"/>
                  <a:gd name="T9" fmla="*/ T8 w 137"/>
                  <a:gd name="T10" fmla="+- 0 185 -426"/>
                  <a:gd name="T11" fmla="*/ 185 h 611"/>
                  <a:gd name="T12" fmla="+- 0 6958 6821"/>
                  <a:gd name="T13" fmla="*/ T12 w 137"/>
                  <a:gd name="T14" fmla="+- 0 50 -426"/>
                  <a:gd name="T15" fmla="*/ 50 h 611"/>
                  <a:gd name="T16" fmla="+- 0 6912 6821"/>
                  <a:gd name="T17" fmla="*/ T16 w 137"/>
                  <a:gd name="T18" fmla="+- 0 49 -426"/>
                  <a:gd name="T19" fmla="*/ 49 h 611"/>
                  <a:gd name="T20" fmla="+- 0 6912 6821"/>
                  <a:gd name="T21" fmla="*/ T20 w 137"/>
                  <a:gd name="T22" fmla="+- 0 72 -426"/>
                  <a:gd name="T23" fmla="*/ 72 h 611"/>
                  <a:gd name="T24" fmla="+- 0 6866 6821"/>
                  <a:gd name="T25" fmla="*/ T24 w 137"/>
                  <a:gd name="T26" fmla="+- 0 71 -426"/>
                  <a:gd name="T27" fmla="*/ 71 h 611"/>
                  <a:gd name="T28" fmla="+- 0 6867 6821"/>
                  <a:gd name="T29" fmla="*/ T28 w 137"/>
                  <a:gd name="T30" fmla="+- 0 48 -426"/>
                  <a:gd name="T31" fmla="*/ 48 h 6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" h="611">
                    <a:moveTo>
                      <a:pt x="46" y="474"/>
                    </a:moveTo>
                    <a:lnTo>
                      <a:pt x="0" y="473"/>
                    </a:lnTo>
                    <a:lnTo>
                      <a:pt x="66" y="611"/>
                    </a:lnTo>
                    <a:lnTo>
                      <a:pt x="137" y="476"/>
                    </a:lnTo>
                    <a:lnTo>
                      <a:pt x="91" y="475"/>
                    </a:lnTo>
                    <a:lnTo>
                      <a:pt x="91" y="498"/>
                    </a:lnTo>
                    <a:lnTo>
                      <a:pt x="45" y="497"/>
                    </a:lnTo>
                    <a:lnTo>
                      <a:pt x="46" y="4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6821" y="-426"/>
                <a:ext cx="137" cy="611"/>
              </a:xfrm>
              <a:custGeom>
                <a:avLst/>
                <a:gdLst>
                  <a:gd name="T0" fmla="+- 0 6866 6821"/>
                  <a:gd name="T1" fmla="*/ T0 w 137"/>
                  <a:gd name="T2" fmla="+- 0 71 -426"/>
                  <a:gd name="T3" fmla="*/ 71 h 611"/>
                  <a:gd name="T4" fmla="+- 0 6912 6821"/>
                  <a:gd name="T5" fmla="*/ T4 w 137"/>
                  <a:gd name="T6" fmla="+- 0 72 -426"/>
                  <a:gd name="T7" fmla="*/ 72 h 611"/>
                  <a:gd name="T8" fmla="+- 0 6912 6821"/>
                  <a:gd name="T9" fmla="*/ T8 w 137"/>
                  <a:gd name="T10" fmla="+- 0 49 -426"/>
                  <a:gd name="T11" fmla="*/ 49 h 611"/>
                  <a:gd name="T12" fmla="+- 0 6922 6821"/>
                  <a:gd name="T13" fmla="*/ T12 w 137"/>
                  <a:gd name="T14" fmla="+- 0 -425 -426"/>
                  <a:gd name="T15" fmla="*/ -425 h 611"/>
                  <a:gd name="T16" fmla="+- 0 6876 6821"/>
                  <a:gd name="T17" fmla="*/ T16 w 137"/>
                  <a:gd name="T18" fmla="+- 0 -426 -426"/>
                  <a:gd name="T19" fmla="*/ -426 h 611"/>
                  <a:gd name="T20" fmla="+- 0 6867 6821"/>
                  <a:gd name="T21" fmla="*/ T20 w 137"/>
                  <a:gd name="T22" fmla="+- 0 48 -426"/>
                  <a:gd name="T23" fmla="*/ 48 h 611"/>
                  <a:gd name="T24" fmla="+- 0 6866 6821"/>
                  <a:gd name="T25" fmla="*/ T24 w 137"/>
                  <a:gd name="T26" fmla="+- 0 71 -426"/>
                  <a:gd name="T27" fmla="*/ 71 h 6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37" h="611">
                    <a:moveTo>
                      <a:pt x="45" y="497"/>
                    </a:moveTo>
                    <a:lnTo>
                      <a:pt x="91" y="498"/>
                    </a:lnTo>
                    <a:lnTo>
                      <a:pt x="91" y="475"/>
                    </a:lnTo>
                    <a:lnTo>
                      <a:pt x="101" y="1"/>
                    </a:lnTo>
                    <a:lnTo>
                      <a:pt x="55" y="0"/>
                    </a:lnTo>
                    <a:lnTo>
                      <a:pt x="46" y="474"/>
                    </a:lnTo>
                    <a:lnTo>
                      <a:pt x="45" y="4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1" y="-4393"/>
                <a:ext cx="10104" cy="4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075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999" y="118533"/>
            <a:ext cx="116501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</a:t>
            </a:r>
            <a:r>
              <a:rPr lang="en-US" sz="3600" spc="1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600" spc="-6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600" spc="-2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3600" spc="-38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spc="-8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xicity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spcBef>
                <a:spcPts val="10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80340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AD0D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600" spc="20" dirty="0">
                <a:solidFill>
                  <a:srgbClr val="0AD0D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600" spc="-1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normal</a:t>
            </a:r>
            <a:r>
              <a:rPr lang="en-US" sz="3600" spc="-12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spc="-4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5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ed</a:t>
            </a:r>
            <a:r>
              <a:rPr lang="en-US" sz="3600" spc="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</a:t>
            </a:r>
            <a:r>
              <a:rPr lang="en-US" sz="3600" spc="-4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19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is</a:t>
            </a:r>
            <a:r>
              <a:rPr lang="en-US" sz="3600" spc="-7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4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16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2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po</a:t>
            </a:r>
            <a:r>
              <a:rPr lang="en-US" sz="3600" spc="-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17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4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est</a:t>
            </a:r>
            <a:r>
              <a:rPr lang="en-US" sz="3600" spc="-18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ani</a:t>
            </a:r>
            <a:r>
              <a:rPr lang="en-US" sz="3600" spc="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als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spcBef>
                <a:spcPts val="10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144905" marR="563245" indent="-571500" algn="l" rtl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360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By</a:t>
            </a:r>
            <a:r>
              <a:rPr lang="en-US" sz="3600" spc="-6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3600" spc="-55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60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</a:t>
            </a:r>
            <a:r>
              <a:rPr lang="en-US" sz="3600" spc="5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ion</a:t>
            </a:r>
          </a:p>
          <a:p>
            <a:pPr marL="1144905" marR="563245" indent="-571500" algn="l" rtl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360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applicat</a:t>
            </a:r>
            <a:r>
              <a:rPr lang="en-US" sz="3600" spc="1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on</a:t>
            </a:r>
            <a:r>
              <a:rPr lang="en-US" sz="3600" spc="-8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7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600" spc="-1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skin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573405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600" spc="29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By</a:t>
            </a:r>
            <a:r>
              <a:rPr lang="en-US" sz="3600" spc="-9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placing</a:t>
            </a:r>
            <a:r>
              <a:rPr lang="en-US" sz="3600" spc="-2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600" spc="-7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est</a:t>
            </a:r>
            <a:r>
              <a:rPr lang="en-US" sz="3600" spc="-5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ma</a:t>
            </a:r>
            <a:r>
              <a:rPr lang="en-US" sz="3600" spc="-3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ial</a:t>
            </a:r>
            <a:r>
              <a:rPr lang="en-US" sz="3600" spc="-2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3600" spc="-5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600" spc="-12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er</a:t>
            </a:r>
            <a:r>
              <a:rPr lang="en-US" sz="3600" spc="-12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3600" spc="-1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air</a:t>
            </a:r>
            <a:r>
              <a:rPr lang="en-US" sz="3600" spc="-15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3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600" spc="-9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3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est</a:t>
            </a:r>
            <a:r>
              <a:rPr lang="en-US" sz="3600" dirty="0" smtClean="0">
                <a:latin typeface="Times New Roman" panose="02020603050405020304" pitchFamily="18" charset="0"/>
                <a:ea typeface="Constantia" panose="02030602050306030303" pitchFamily="18" charset="0"/>
              </a:rPr>
              <a:t> </a:t>
            </a:r>
            <a:r>
              <a:rPr lang="en-US" sz="3600" dirty="0" smtClean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animals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’</a:t>
            </a:r>
            <a:r>
              <a:rPr lang="en-US" sz="36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ment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7761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528638" y="166688"/>
            <a:ext cx="12568238" cy="6858000"/>
            <a:chOff x="0" y="0"/>
            <a:chExt cx="14400" cy="108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82"/>
              <a:ext cx="14403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" y="7668"/>
              <a:ext cx="4473" cy="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20133" y="1387416"/>
            <a:ext cx="11446934" cy="438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0" algn="l" rtl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800" spc="-4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</a:t>
            </a:r>
            <a:r>
              <a:rPr lang="en-US" sz="2800" spc="-25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 animals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1200"/>
              </a:lnSpc>
              <a:spcBef>
                <a:spcPts val="8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pPr marL="65405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–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Rat</a:t>
            </a:r>
            <a:r>
              <a:rPr lang="en-US" sz="28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r>
              <a:rPr lang="en-US" sz="28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mi</a:t>
            </a:r>
            <a:r>
              <a:rPr lang="en-US" sz="28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e,</a:t>
            </a:r>
            <a:r>
              <a:rPr lang="en-US" sz="2800" spc="-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28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 mo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28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2800" spc="-1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 err="1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800" spc="-30" dirty="0" err="1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dirty="0" err="1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5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5405" marR="1076960" algn="l"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• Sa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f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ety</a:t>
            </a:r>
            <a:r>
              <a:rPr lang="en-US" sz="2800" spc="-7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28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8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per</a:t>
            </a:r>
            <a:r>
              <a:rPr lang="en-US" sz="2800" spc="-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mental</a:t>
            </a:r>
            <a:r>
              <a:rPr lang="en-US" sz="2800" spc="-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mals</a:t>
            </a:r>
            <a:r>
              <a:rPr lang="en-US" sz="2800" spc="-1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does</a:t>
            </a:r>
            <a:r>
              <a:rPr lang="en-US" sz="28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28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spc="-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ne</a:t>
            </a:r>
            <a:r>
              <a:rPr lang="en-US" sz="28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essari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 i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dica</a:t>
            </a:r>
            <a:r>
              <a:rPr lang="en-US" sz="28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800" spc="-8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2800" spc="-1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same</a:t>
            </a:r>
            <a:r>
              <a:rPr lang="en-US" sz="2800" spc="-7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28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human</a:t>
            </a:r>
            <a:r>
              <a:rPr lang="en-US" sz="28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600"/>
              </a:lnSpc>
              <a:spcBef>
                <a:spcPts val="35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5405" marR="4445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–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8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ample:</a:t>
            </a:r>
            <a:r>
              <a:rPr lang="en-US" sz="28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Thalid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mide</a:t>
            </a:r>
            <a:r>
              <a:rPr lang="en-US" sz="2800" spc="-1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28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</a:t>
            </a:r>
            <a:r>
              <a:rPr lang="en-US" sz="28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man</a:t>
            </a:r>
            <a:r>
              <a:rPr lang="en-US" sz="2800" spc="-8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8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28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8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en</a:t>
            </a:r>
            <a:r>
              <a:rPr lang="en-US" sz="28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sh</a:t>
            </a:r>
            <a:r>
              <a:rPr lang="en-US" sz="2800" spc="-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ws 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spc="-7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xic</a:t>
            </a:r>
            <a:r>
              <a:rPr lang="en-US" sz="2800" spc="-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ty(caused</a:t>
            </a:r>
            <a:r>
              <a:rPr lang="en-US" sz="2800" spc="-8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shor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eni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28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2800" spc="-1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om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le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800" spc="-1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absen</a:t>
            </a:r>
            <a:r>
              <a:rPr lang="en-US" sz="28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800" spc="-1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2800" spc="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limbs)</a:t>
            </a:r>
            <a:r>
              <a:rPr lang="en-US" sz="2800" spc="-7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at doses</a:t>
            </a:r>
            <a:r>
              <a:rPr lang="en-US" sz="2800" spc="-1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as</a:t>
            </a:r>
            <a:r>
              <a:rPr lang="en-US" sz="28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28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2800" spc="-1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as</a:t>
            </a:r>
            <a:r>
              <a:rPr lang="en-US" sz="28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0.</a:t>
            </a:r>
            <a:r>
              <a:rPr lang="en-US" sz="28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5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-1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mg/</a:t>
            </a:r>
            <a:r>
              <a:rPr lang="en-US" sz="28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28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and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has</a:t>
            </a:r>
            <a:r>
              <a:rPr lang="en-US" sz="28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tle</a:t>
            </a:r>
            <a:r>
              <a:rPr lang="en-US" sz="2800" spc="-1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28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no</a:t>
            </a:r>
            <a:r>
              <a:rPr lang="en-US" sz="2800" spc="-1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ef</a:t>
            </a:r>
            <a:r>
              <a:rPr lang="en-US" sz="28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f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ect</a:t>
            </a:r>
            <a:r>
              <a:rPr lang="en-US" sz="28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28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mi</a:t>
            </a:r>
            <a:r>
              <a:rPr lang="en-US" sz="28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 or</a:t>
            </a:r>
            <a:r>
              <a:rPr lang="en-US" sz="2800" spc="-1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ats</a:t>
            </a:r>
            <a:r>
              <a:rPr lang="en-US" sz="2800" spc="-1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at</a:t>
            </a:r>
            <a:r>
              <a:rPr lang="en-US" sz="2800" spc="-1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doses</a:t>
            </a:r>
            <a:r>
              <a:rPr lang="en-US" sz="2800" spc="-1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as</a:t>
            </a:r>
            <a:r>
              <a:rPr lang="en-US" sz="28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hi</a:t>
            </a:r>
            <a:r>
              <a:rPr lang="en-US" sz="28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</a:t>
            </a:r>
            <a:r>
              <a:rPr lang="en-US" sz="2800" spc="-8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as</a:t>
            </a:r>
            <a:r>
              <a:rPr lang="en-US" sz="28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4000</a:t>
            </a:r>
            <a:r>
              <a:rPr lang="en-US" sz="28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mg/</a:t>
            </a:r>
            <a:r>
              <a:rPr lang="en-US" sz="28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</a:t>
            </a:r>
            <a:r>
              <a:rPr lang="en-US" sz="28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/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0286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3" y="1871010"/>
            <a:ext cx="12073467" cy="361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 algn="l" rtl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spc="15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200" spc="-6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200" spc="-25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3200" spc="-38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spc="-85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xicity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l" rtl="0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l" rtl="0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l" rtl="0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l" rtl="0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l" rtl="0">
              <a:lnSpc>
                <a:spcPts val="1300"/>
              </a:lnSpc>
              <a:spcBef>
                <a:spcPts val="65"/>
              </a:spcBef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548005" marR="0" algn="l" rtl="0">
              <a:spcBef>
                <a:spcPts val="22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460" dirty="0" smtClean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4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ortali</a:t>
            </a:r>
            <a:r>
              <a:rPr lang="en-US" sz="3200" spc="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200" spc="-16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(dea</a:t>
            </a:r>
            <a:r>
              <a:rPr lang="en-US" sz="3200" spc="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8005" marR="0" algn="l" rtl="0">
              <a:spcBef>
                <a:spcPts val="215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46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9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200" spc="-3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200" spc="-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200" spc="-4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200" spc="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icity</a:t>
            </a:r>
            <a:r>
              <a:rPr lang="en-US" sz="3200" spc="-22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(ability</a:t>
            </a:r>
            <a:r>
              <a:rPr lang="en-US" sz="3200" spc="-14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spc="-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200" spc="-12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cause</a:t>
            </a:r>
            <a:r>
              <a:rPr lang="en-US" sz="3200" spc="-11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bir</a:t>
            </a:r>
            <a:r>
              <a:rPr lang="en-US" sz="3200" spc="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</a:t>
            </a:r>
            <a:r>
              <a:rPr lang="en-US" sz="3200" spc="-14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3200" spc="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200" spc="-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f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ects)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8005" marR="0" algn="l" rtl="0">
              <a:spcBef>
                <a:spcPts val="215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46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Ca</a:t>
            </a:r>
            <a:r>
              <a:rPr lang="en-US" sz="3200" spc="-4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cino</a:t>
            </a:r>
            <a:r>
              <a:rPr lang="en-US" sz="3200" spc="-4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200" spc="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icity</a:t>
            </a:r>
            <a:r>
              <a:rPr lang="en-US" sz="3200" spc="-22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(ability</a:t>
            </a:r>
            <a:r>
              <a:rPr lang="en-US" sz="3200" spc="-14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spc="-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200" spc="-12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cause</a:t>
            </a:r>
            <a:r>
              <a:rPr lang="en-US" sz="3200" spc="-16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can</a:t>
            </a:r>
            <a:r>
              <a:rPr lang="en-US" sz="3200" spc="-5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er),</a:t>
            </a:r>
            <a:r>
              <a:rPr lang="en-US" sz="3200" spc="-13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200" spc="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d,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8005" marR="0" algn="l" rtl="0">
              <a:spcBef>
                <a:spcPts val="215"/>
              </a:spcBef>
              <a:spcAft>
                <a:spcPts val="0"/>
              </a:spcAft>
            </a:pPr>
            <a:r>
              <a:rPr lang="en-US" sz="3200" dirty="0">
                <a:solidFill>
                  <a:srgbClr val="0E6EC5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</a:t>
            </a:r>
            <a:r>
              <a:rPr lang="en-US" sz="3200" spc="460" dirty="0">
                <a:solidFill>
                  <a:srgbClr val="0E6EC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4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uta</a:t>
            </a:r>
            <a:r>
              <a:rPr lang="en-US" sz="3200" spc="-4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eni</a:t>
            </a:r>
            <a:r>
              <a:rPr lang="en-US" sz="3200" spc="-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ity</a:t>
            </a:r>
            <a:r>
              <a:rPr lang="en-US" sz="3200" spc="-16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spc="-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ability</a:t>
            </a:r>
            <a:r>
              <a:rPr lang="en-US" sz="3200" spc="-5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spc="-3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200" spc="-13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ca</a:t>
            </a:r>
            <a:r>
              <a:rPr lang="en-US" sz="3200" spc="-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se</a:t>
            </a:r>
            <a:r>
              <a:rPr lang="en-US" sz="3200" spc="-5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heritable</a:t>
            </a:r>
            <a:r>
              <a:rPr lang="en-US" sz="3200" spc="-11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200" spc="-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</a:t>
            </a:r>
            <a:r>
              <a:rPr lang="en-US" sz="3200" spc="-4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200" spc="-8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3200" spc="-7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200" spc="-8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200" spc="-5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200" spc="-1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200" dirty="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09450"/>
            <a:ext cx="11887200" cy="7730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9830" marR="3465195" algn="ctr">
              <a:spcBef>
                <a:spcPts val="0"/>
              </a:spcBef>
              <a:spcAft>
                <a:spcPts val="0"/>
              </a:spcAft>
            </a:pPr>
            <a:endParaRPr lang="en-US" sz="3600" spc="-5" dirty="0">
              <a:solidFill>
                <a:srgbClr val="04607A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719830" marR="3465195" algn="ctr"/>
            <a:r>
              <a:rPr lang="en-US" sz="3600" dirty="0" smtClean="0"/>
              <a:t>Measures </a:t>
            </a:r>
            <a:r>
              <a:rPr lang="en-US" sz="3600" dirty="0"/>
              <a:t>of </a:t>
            </a:r>
            <a:r>
              <a:rPr lang="en-US" sz="3600" dirty="0" smtClean="0"/>
              <a:t>Toxicity:</a:t>
            </a:r>
            <a:endParaRPr lang="en-US" sz="3600" spc="-5" dirty="0" smtClean="0">
              <a:solidFill>
                <a:srgbClr val="04607A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719830" marR="3465195" algn="ctr">
              <a:spcBef>
                <a:spcPts val="0"/>
              </a:spcBef>
              <a:spcAft>
                <a:spcPts val="0"/>
              </a:spcAft>
            </a:pPr>
            <a:endParaRPr lang="en-US" sz="3600" spc="-5" dirty="0">
              <a:solidFill>
                <a:srgbClr val="04607A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3719830" marR="3465195" algn="ctr">
              <a:spcBef>
                <a:spcPts val="0"/>
              </a:spcBef>
              <a:spcAft>
                <a:spcPts val="0"/>
              </a:spcAft>
            </a:pPr>
            <a:r>
              <a:rPr lang="en-US" sz="3600" spc="-5" dirty="0" smtClean="0">
                <a:solidFill>
                  <a:srgbClr val="04607A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LD</a:t>
            </a:r>
            <a:r>
              <a:rPr lang="en-US" sz="3600" dirty="0" smtClean="0">
                <a:solidFill>
                  <a:srgbClr val="04607A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50</a:t>
            </a:r>
          </a:p>
          <a:p>
            <a:pPr marL="3719830" marR="3465195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8350" marR="103505" indent="-339725" algn="just">
              <a:lnSpc>
                <a:spcPct val="880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600" spc="-19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amo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nt</a:t>
            </a:r>
            <a:r>
              <a:rPr lang="en-US" sz="3600" spc="-1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(dose)</a:t>
            </a:r>
            <a:r>
              <a:rPr lang="en-US" sz="3600" spc="-1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1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ch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mi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al</a:t>
            </a:r>
            <a:r>
              <a:rPr lang="en-US" sz="3600" spc="-1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hich</a:t>
            </a:r>
            <a:r>
              <a:rPr lang="en-US" sz="3600" spc="-1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spc="-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odu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 death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3600" spc="-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50%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1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pu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ation</a:t>
            </a:r>
            <a:r>
              <a:rPr lang="en-US" sz="3600" spc="-1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est</a:t>
            </a:r>
            <a:r>
              <a:rPr lang="en-US" sz="3600" spc="-1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animals</a:t>
            </a:r>
            <a:r>
              <a:rPr lang="en-US" sz="36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 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hich</a:t>
            </a:r>
            <a:r>
              <a:rPr lang="en-US" sz="3600" spc="-1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it</a:t>
            </a:r>
            <a:r>
              <a:rPr lang="en-US" sz="3600" spc="-9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is</a:t>
            </a:r>
            <a:r>
              <a:rPr lang="en-US" sz="3600" spc="-1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admi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is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ed</a:t>
            </a:r>
            <a:r>
              <a:rPr lang="en-US" sz="3600" spc="-1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600" spc="-1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600" spc="-19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1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ariety</a:t>
            </a:r>
            <a:r>
              <a:rPr lang="en-US" sz="3600" spc="-2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25" marR="3074035" algn="ctr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methods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25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599180" marR="3344545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4607A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mg/kg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30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891665" marR="6350" indent="-155448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ormal</a:t>
            </a: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600" spc="-2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spc="-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essed</a:t>
            </a:r>
            <a:r>
              <a:rPr lang="en-US" sz="3600" spc="-1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as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milli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ams</a:t>
            </a:r>
            <a:r>
              <a:rPr lang="en-US" sz="3600" spc="-2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substan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2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per kilog</a:t>
            </a:r>
            <a:r>
              <a:rPr lang="en-US" sz="36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am</a:t>
            </a:r>
            <a:r>
              <a:rPr lang="en-US" sz="3600" spc="-19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ani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al</a:t>
            </a:r>
            <a:r>
              <a:rPr lang="en-US" sz="36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bo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600" spc="-2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ei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ht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79973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55027"/>
            <a:ext cx="11751733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0" marR="0"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Median</a:t>
            </a:r>
            <a:r>
              <a:rPr lang="en-US" sz="3600" spc="-20" dirty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spc="-15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thal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</a:t>
            </a:r>
            <a:r>
              <a:rPr lang="en-US" sz="3600" spc="5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spc="-4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spc="-9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spc="-3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dirty="0" smtClean="0">
                <a:solidFill>
                  <a:srgbClr val="0460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tion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722370" marR="3519805" algn="ctr">
              <a:spcBef>
                <a:spcPts val="0"/>
              </a:spcBef>
              <a:spcAft>
                <a:spcPts val="0"/>
              </a:spcAft>
            </a:pPr>
            <a:r>
              <a:rPr lang="en-US" sz="3600" spc="-55" dirty="0">
                <a:solidFill>
                  <a:srgbClr val="04607A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L</a:t>
            </a:r>
            <a:r>
              <a:rPr lang="en-US" sz="3600" spc="-5" dirty="0">
                <a:solidFill>
                  <a:srgbClr val="04607A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</a:t>
            </a:r>
            <a:r>
              <a:rPr lang="en-US" sz="3600" dirty="0">
                <a:solidFill>
                  <a:srgbClr val="04607A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50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19050" algn="ctr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3600" spc="-18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ation</a:t>
            </a:r>
            <a:r>
              <a:rPr lang="en-US" sz="3600" spc="-28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1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he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al</a:t>
            </a:r>
            <a:r>
              <a:rPr lang="en-US" sz="3600" spc="-9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3600" spc="-1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</a:t>
            </a:r>
            <a:r>
              <a:rPr lang="en-US" sz="3600" spc="-1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nt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6270" marR="155575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</a:t>
            </a:r>
            <a:r>
              <a:rPr lang="en-US" sz="3600" spc="-8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en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al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600" spc="-1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air</a:t>
            </a:r>
            <a:r>
              <a:rPr lang="en-US" sz="3600" spc="-1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3600" spc="-1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er)</a:t>
            </a:r>
            <a:r>
              <a:rPr lang="en-US" sz="36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hich</a:t>
            </a:r>
            <a:r>
              <a:rPr lang="en-US" sz="3600" spc="-8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spc="-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odu</a:t>
            </a:r>
            <a:r>
              <a:rPr lang="en-US" sz="36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</a:t>
            </a:r>
            <a:r>
              <a:rPr lang="en-US" sz="3600" spc="-1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death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29845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50%</a:t>
            </a:r>
            <a:r>
              <a:rPr lang="en-US" sz="3600" spc="-9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</a:t>
            </a:r>
            <a:r>
              <a:rPr lang="en-US" sz="3600" spc="-1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po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ed</a:t>
            </a:r>
            <a:r>
              <a:rPr lang="en-US" sz="3600" spc="-1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po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ulation</a:t>
            </a:r>
            <a:r>
              <a:rPr lang="en-US" sz="3600" spc="-2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est</a:t>
            </a:r>
            <a:r>
              <a:rPr lang="en-US" sz="3600" spc="-18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ani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als</a:t>
            </a:r>
            <a:r>
              <a:rPr lang="en-US" sz="36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3600" spc="-1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5260" marR="224028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</a:t>
            </a:r>
            <a:r>
              <a:rPr lang="en-US" sz="3600" spc="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f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ied</a:t>
            </a:r>
            <a:r>
              <a:rPr lang="en-US" sz="3600" spc="-1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time</a:t>
            </a:r>
            <a:r>
              <a:rPr lang="en-US" sz="3600" spc="-1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f</a:t>
            </a:r>
            <a:r>
              <a:rPr lang="en-US" sz="36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ame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25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702685" marR="3496945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4607A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mg/L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30"/>
              </a:spcBef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991995" marR="50165" indent="-1655445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orm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l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3600" spc="-2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ess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</a:t>
            </a:r>
            <a:r>
              <a:rPr lang="en-US" sz="3600" spc="-1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as</a:t>
            </a:r>
            <a:r>
              <a:rPr lang="en-US" sz="36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millig</a:t>
            </a:r>
            <a:r>
              <a:rPr lang="en-US" sz="36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3600" spc="-2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su</a:t>
            </a:r>
            <a:r>
              <a:rPr lang="en-US" sz="3600" spc="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b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stan</a:t>
            </a:r>
            <a:r>
              <a:rPr lang="en-US" sz="3600" spc="-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3600" spc="-2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per li</a:t>
            </a:r>
            <a:r>
              <a:rPr lang="en-US" sz="3600" spc="-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er</a:t>
            </a:r>
            <a:r>
              <a:rPr lang="en-US" sz="3600" spc="-2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36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air</a:t>
            </a:r>
            <a:r>
              <a:rPr lang="en-US" sz="3600" spc="-19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or</a:t>
            </a:r>
            <a:r>
              <a:rPr lang="en-US" sz="3600" spc="-17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36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er</a:t>
            </a:r>
            <a:r>
              <a:rPr lang="en-US" sz="3600" spc="-1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(or</a:t>
            </a:r>
            <a:r>
              <a:rPr lang="en-US" sz="3600" spc="-19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as</a:t>
            </a:r>
            <a:r>
              <a:rPr lang="en-US" sz="3600" spc="-7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en-US" sz="36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65676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11662304" cy="6942296"/>
            <a:chOff x="-14" y="-34"/>
            <a:chExt cx="17879" cy="1150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" y="1596"/>
              <a:ext cx="8874" cy="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-12"/>
              <a:ext cx="14429" cy="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" y="-12"/>
              <a:ext cx="7500" cy="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34"/>
              <a:ext cx="14374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2" y="4988"/>
              <a:ext cx="9113" cy="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21733" y="376883"/>
            <a:ext cx="8822267" cy="240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910" marR="5887085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2400" b="1" spc="-17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400" b="1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24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2400" b="1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4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su</a:t>
            </a:r>
            <a:r>
              <a:rPr lang="en-US" sz="2400" b="1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ts val="600"/>
              </a:lnSpc>
              <a:spcBef>
                <a:spcPts val="20"/>
              </a:spcBef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1120" marR="19685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osu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e, li</a:t>
            </a:r>
            <a:r>
              <a:rPr lang="en-US" sz="2400" spc="-5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k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400" spc="-4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ma</a:t>
            </a:r>
            <a:r>
              <a:rPr lang="en-US" sz="24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2400" spc="-9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2400" spc="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the</a:t>
            </a:r>
            <a:r>
              <a:rPr lang="en-US" sz="24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erms</a:t>
            </a:r>
            <a:r>
              <a:rPr lang="en-US" sz="24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in</a:t>
            </a:r>
            <a:r>
              <a:rPr lang="en-US" sz="24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400" spc="-6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xi</a:t>
            </a:r>
            <a:r>
              <a:rPr lang="en-US" sz="24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ol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400" spc="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g</a:t>
            </a:r>
            <a:r>
              <a:rPr lang="en-US" sz="2400" spc="-18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r>
              <a:rPr lang="en-US" sz="24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has</a:t>
            </a:r>
            <a:r>
              <a:rPr lang="en-US" sz="2400" spc="-7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se</a:t>
            </a:r>
            <a:r>
              <a:rPr lang="en-US" sz="2400" spc="-4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v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4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al</a:t>
            </a:r>
            <a:r>
              <a:rPr lang="en-US" sz="2400" spc="-7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diffe</a:t>
            </a:r>
            <a:r>
              <a:rPr lang="en-US" sz="24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ent</a:t>
            </a:r>
            <a:r>
              <a:rPr lang="en-US" sz="2400" spc="-11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aspect</a:t>
            </a:r>
            <a:r>
              <a:rPr lang="en-US" sz="24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s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 the</a:t>
            </a:r>
            <a:r>
              <a:rPr lang="en-US" sz="24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most</a:t>
            </a:r>
            <a:r>
              <a:rPr lang="en-US" sz="2400" spc="-6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imp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rtant</a:t>
            </a:r>
            <a:r>
              <a:rPr lang="en-US" sz="2400" spc="-1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24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w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hich</a:t>
            </a:r>
            <a:r>
              <a:rPr lang="en-US" sz="2400" spc="-8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0" algn="l">
              <a:spcBef>
                <a:spcPts val="495"/>
              </a:spcBef>
              <a:spcAft>
                <a:spcPts val="0"/>
              </a:spcAft>
            </a:pP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1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)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ou</a:t>
            </a:r>
            <a:r>
              <a:rPr lang="en-US" sz="2400" spc="-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t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400" spc="-13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2400" spc="-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osu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spc="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0" algn="l">
              <a:spcBef>
                <a:spcPts val="435"/>
              </a:spcBef>
              <a:spcAft>
                <a:spcPts val="0"/>
              </a:spcAft>
            </a:pP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2) f</a:t>
            </a:r>
            <a:r>
              <a:rPr lang="en-US" sz="2400" spc="-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eque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2400" spc="2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c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y</a:t>
            </a:r>
            <a:r>
              <a:rPr lang="en-US" sz="2400" spc="-11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osu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3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)</a:t>
            </a:r>
            <a:r>
              <a:rPr lang="en-US" sz="2400" spc="-5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du</a:t>
            </a:r>
            <a:r>
              <a:rPr lang="en-US" sz="2400" spc="-3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ati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</a:t>
            </a:r>
            <a:r>
              <a:rPr lang="en-US" sz="2400" spc="-10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of e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x</a:t>
            </a:r>
            <a:r>
              <a:rPr lang="en-US" sz="2400" spc="-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osu</a:t>
            </a:r>
            <a:r>
              <a:rPr lang="en-US" sz="2400" spc="-25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e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72337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253</Words>
  <Application>Microsoft Office PowerPoint</Application>
  <PresentationFormat>Widescreen</PresentationFormat>
  <Paragraphs>202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 Math</vt:lpstr>
      <vt:lpstr>Candara</vt:lpstr>
      <vt:lpstr>Constantia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alsafi</dc:creator>
  <cp:lastModifiedBy>alsafi</cp:lastModifiedBy>
  <cp:revision>11</cp:revision>
  <dcterms:created xsi:type="dcterms:W3CDTF">2020-04-29T22:20:52Z</dcterms:created>
  <dcterms:modified xsi:type="dcterms:W3CDTF">2020-05-02T10:20:58Z</dcterms:modified>
</cp:coreProperties>
</file>