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75" r:id="rId10"/>
    <p:sldId id="265" r:id="rId11"/>
    <p:sldId id="266" r:id="rId12"/>
    <p:sldId id="267" r:id="rId13"/>
    <p:sldId id="268" r:id="rId14"/>
    <p:sldId id="269" r:id="rId15"/>
    <p:sldId id="271" r:id="rId16"/>
    <p:sldId id="270" r:id="rId17"/>
    <p:sldId id="272" r:id="rId18"/>
    <p:sldId id="273"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348" y="551962"/>
            <a:ext cx="8249304"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DB3F35-F8DA-4568-B0C8-60EF63BA7391}"/>
              </a:ext>
            </a:extLst>
          </p:cNvPr>
          <p:cNvSpPr>
            <a:spLocks noGrp="1"/>
          </p:cNvSpPr>
          <p:nvPr>
            <p:ph type="ctrTitle"/>
          </p:nvPr>
        </p:nvSpPr>
        <p:spPr>
          <a:xfrm>
            <a:off x="1143000" y="1293338"/>
            <a:ext cx="6858000" cy="3274592"/>
          </a:xfrm>
        </p:spPr>
        <p:txBody>
          <a:bodyPr anchor="ctr">
            <a:normAutofit/>
          </a:bodyPr>
          <a:lstStyle/>
          <a:p>
            <a:pPr>
              <a:lnSpc>
                <a:spcPct val="90000"/>
              </a:lnSpc>
            </a:pPr>
            <a:r>
              <a:rPr lang="en-US" sz="5400" b="1">
                <a:ln w="0"/>
                <a:effectLst>
                  <a:reflection blurRad="6350" stA="53000" endA="300" endPos="35500" dir="5400000" sy="-90000" algn="bl" rotWithShape="0"/>
                </a:effectLst>
                <a:latin typeface="Algerian" panose="04020705040A02060702" pitchFamily="82" charset="0"/>
                <a:cs typeface="Times New Roman" panose="02020603050405020304" pitchFamily="18" charset="0"/>
              </a:rPr>
              <a:t>Common Ethical Considerations in Pharmaceutical Care Practice</a:t>
            </a:r>
            <a:endParaRPr lang="ar-SA" sz="5400"/>
          </a:p>
        </p:txBody>
      </p:sp>
      <p:sp>
        <p:nvSpPr>
          <p:cNvPr id="3" name="Subtitle 2">
            <a:extLst>
              <a:ext uri="{FF2B5EF4-FFF2-40B4-BE49-F238E27FC236}">
                <a16:creationId xmlns:a16="http://schemas.microsoft.com/office/drawing/2014/main" id="{EFBDC1DF-F796-4706-BDE6-C6EE8B23CB0F}"/>
              </a:ext>
            </a:extLst>
          </p:cNvPr>
          <p:cNvSpPr>
            <a:spLocks noGrp="1"/>
          </p:cNvSpPr>
          <p:nvPr>
            <p:ph type="subTitle" idx="1"/>
          </p:nvPr>
        </p:nvSpPr>
        <p:spPr>
          <a:xfrm>
            <a:off x="1143000" y="5514052"/>
            <a:ext cx="6858000" cy="651910"/>
          </a:xfrm>
        </p:spPr>
        <p:txBody>
          <a:bodyPr anchor="ctr">
            <a:normAutofit/>
          </a:bodyPr>
          <a:lstStyle/>
          <a:p>
            <a:pPr lvl="0"/>
            <a:r>
              <a:rPr lang="en-US" b="1">
                <a:latin typeface="Arial Rounded MT Bold" panose="020F0704030504030204" pitchFamily="34" charset="0"/>
              </a:rPr>
              <a:t>Dr. Haider Raheem Mohammad</a:t>
            </a: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47348" y="6354708"/>
            <a:ext cx="8250174"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55008"/>
      </p:ext>
    </p:extLst>
  </p:cSld>
  <p:clrMapOvr>
    <a:masterClrMapping/>
  </p:clrMapOvr>
  <mc:AlternateContent xmlns:mc="http://schemas.openxmlformats.org/markup-compatibility/2006" xmlns:p14="http://schemas.microsoft.com/office/powerpoint/2010/main">
    <mc:Choice Requires="p14">
      <p:transition spd="slow" p14:dur="2000" advTm="43079"/>
    </mc:Choice>
    <mc:Fallback xmlns="">
      <p:transition spd="slow" advTm="4307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76200"/>
            <a:ext cx="8229600" cy="5334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Veracity</a:t>
            </a:r>
            <a:endParaRPr lang="ar-SA" sz="3200" dirty="0"/>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609600"/>
            <a:ext cx="8229600" cy="6172200"/>
          </a:xfrm>
        </p:spPr>
        <p:txBody>
          <a:bodyPr>
            <a:normAutofit fontScale="92500" lnSpcReduction="20000"/>
          </a:bodyPr>
          <a:lstStyle/>
          <a:p>
            <a:pPr marL="0" indent="0" algn="just">
              <a:lnSpc>
                <a:spcPct val="120000"/>
              </a:lnSpc>
              <a:buNone/>
            </a:pP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Dealing Honestly with Patients</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lnSpc>
                <a:spcPct val="120000"/>
              </a:lnSpc>
            </a:pPr>
            <a:r>
              <a:rPr lang="en-US" sz="2400" dirty="0">
                <a:latin typeface="Times New Roman" panose="02020603050405020304" pitchFamily="18" charset="0"/>
                <a:ea typeface="Calibri" panose="020F0502020204030204" pitchFamily="34" charset="0"/>
                <a:cs typeface="Arial" panose="020B0604020202020204" pitchFamily="34" charset="0"/>
              </a:rPr>
              <a:t>Traditional ethics holds that it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simply wrong morally to lie to people</a:t>
            </a:r>
            <a:r>
              <a:rPr lang="en-US" sz="2400" dirty="0">
                <a:latin typeface="Times New Roman" panose="02020603050405020304" pitchFamily="18" charset="0"/>
                <a:ea typeface="Calibri" panose="020F0502020204030204" pitchFamily="34" charset="0"/>
                <a:cs typeface="Arial" panose="020B0604020202020204" pitchFamily="34" charset="0"/>
              </a:rPr>
              <a:t>, even if it is expedient to do so, even if a better outcome will come from the lie.</a:t>
            </a:r>
          </a:p>
          <a:p>
            <a:pPr algn="just">
              <a:lnSpc>
                <a:spcPct val="120000"/>
              </a:lnSpc>
            </a:pP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20000"/>
              </a:lnSpc>
            </a:pPr>
            <a:r>
              <a:rPr lang="en-US" sz="2400" dirty="0">
                <a:latin typeface="Times New Roman" panose="02020603050405020304" pitchFamily="18" charset="0"/>
                <a:ea typeface="Calibri" panose="020F0502020204030204" pitchFamily="34" charset="0"/>
                <a:cs typeface="Arial" panose="020B0604020202020204" pitchFamily="34" charset="0"/>
              </a:rPr>
              <a:t>The Hippocratic Oath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does not require </a:t>
            </a:r>
            <a:r>
              <a:rPr lang="en-US" sz="2400" dirty="0">
                <a:latin typeface="Times New Roman" panose="02020603050405020304" pitchFamily="18" charset="0"/>
                <a:ea typeface="Calibri" panose="020F0502020204030204" pitchFamily="34" charset="0"/>
                <a:cs typeface="Arial" panose="020B0604020202020204" pitchFamily="34" charset="0"/>
              </a:rPr>
              <a:t>that physicians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deal honestly </a:t>
            </a:r>
            <a:r>
              <a:rPr lang="en-US" sz="2400" dirty="0">
                <a:latin typeface="Times New Roman" panose="02020603050405020304" pitchFamily="18" charset="0"/>
                <a:ea typeface="Calibri" panose="020F0502020204030204" pitchFamily="34" charset="0"/>
                <a:cs typeface="Arial" panose="020B0604020202020204" pitchFamily="34" charset="0"/>
              </a:rPr>
              <a:t>with patients. Many professional medical ethicists have, in fact, maintained that it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right </a:t>
            </a:r>
            <a:r>
              <a:rPr lang="en-US" sz="2400" dirty="0">
                <a:latin typeface="Times New Roman" panose="02020603050405020304" pitchFamily="18" charset="0"/>
                <a:ea typeface="Calibri" panose="020F0502020204030204" pitchFamily="34" charset="0"/>
                <a:cs typeface="Arial" panose="020B0604020202020204" pitchFamily="34" charset="0"/>
              </a:rPr>
              <a:t>for a physician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to lie </a:t>
            </a:r>
            <a:r>
              <a:rPr lang="en-US" sz="2400" dirty="0">
                <a:latin typeface="Times New Roman" panose="02020603050405020304" pitchFamily="18" charset="0"/>
                <a:ea typeface="Calibri" panose="020F0502020204030204" pitchFamily="34" charset="0"/>
                <a:cs typeface="Arial" panose="020B0604020202020204" pitchFamily="34" charset="0"/>
              </a:rPr>
              <a:t>to a patient when doing so will spare the patient agony. </a:t>
            </a:r>
          </a:p>
          <a:p>
            <a:pPr algn="just">
              <a:lnSpc>
                <a:spcPct val="120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20000"/>
              </a:lnSpc>
            </a:pP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By contrast</a:t>
            </a:r>
            <a:r>
              <a:rPr lang="en-US" sz="2400" dirty="0">
                <a:latin typeface="Times New Roman" panose="02020603050405020304" pitchFamily="18" charset="0"/>
                <a:ea typeface="Calibri" panose="020F0502020204030204" pitchFamily="34" charset="0"/>
                <a:cs typeface="Arial" panose="020B0604020202020204" pitchFamily="34" charset="0"/>
              </a:rPr>
              <a:t>, The 1969 version of the </a:t>
            </a:r>
            <a:r>
              <a:rPr lang="en-US" sz="2400" dirty="0" err="1">
                <a:latin typeface="Times New Roman" panose="02020603050405020304" pitchFamily="18" charset="0"/>
                <a:ea typeface="Calibri" panose="020F0502020204030204" pitchFamily="34" charset="0"/>
                <a:cs typeface="Arial" panose="020B0604020202020204" pitchFamily="34" charset="0"/>
              </a:rPr>
              <a:t>APhA</a:t>
            </a:r>
            <a:r>
              <a:rPr lang="en-US" sz="2400" dirty="0">
                <a:latin typeface="Times New Roman" panose="02020603050405020304" pitchFamily="18" charset="0"/>
                <a:ea typeface="Calibri" panose="020F0502020204030204" pitchFamily="34" charset="0"/>
                <a:cs typeface="Arial" panose="020B0604020202020204" pitchFamily="34" charset="0"/>
              </a:rPr>
              <a:t> Code of Ethics states that a pharmacist “should strive to provide information to patients regarding professional services truthfully, accurately, and fully and should avoid misleading patients regarding the nature, cost, or value of these professional services.” The 1995 revised code states that a pharmacist “acts with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honesty</a:t>
            </a:r>
            <a:r>
              <a:rPr lang="en-US" sz="2400" dirty="0">
                <a:latin typeface="Times New Roman" panose="02020603050405020304" pitchFamily="18" charset="0"/>
                <a:ea typeface="Calibri" panose="020F0502020204030204" pitchFamily="34" charset="0"/>
                <a:cs typeface="Arial" panose="020B0604020202020204" pitchFamily="34" charset="0"/>
              </a:rPr>
              <a:t> and integrity in professional relationships.”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4470089"/>
      </p:ext>
    </p:extLst>
  </p:cSld>
  <p:clrMapOvr>
    <a:masterClrMapping/>
  </p:clrMapOvr>
  <mc:AlternateContent xmlns:mc="http://schemas.openxmlformats.org/markup-compatibility/2006" xmlns:p14="http://schemas.microsoft.com/office/powerpoint/2010/main">
    <mc:Choice Requires="p14">
      <p:transition spd="slow" p14:dur="2000" advTm="204084"/>
    </mc:Choice>
    <mc:Fallback xmlns="">
      <p:transition spd="slow" advTm="20408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381000"/>
            <a:ext cx="8229600" cy="1066800"/>
          </a:xfrm>
        </p:spPr>
        <p:txBody>
          <a:bodyPr>
            <a:no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Veracity</a:t>
            </a:r>
            <a:endParaRPr lang="ar-SA" sz="36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447800"/>
            <a:ext cx="8229600" cy="4724400"/>
          </a:xfrm>
        </p:spPr>
        <p:txBody>
          <a:bodyPr>
            <a:normAutofit fontScale="92500" lnSpcReduction="10000"/>
          </a:bodyPr>
          <a:lstStyle/>
          <a:p>
            <a:pPr marL="0" indent="0" algn="just">
              <a:lnSpc>
                <a:spcPct val="115000"/>
              </a:lnSpc>
              <a:buNone/>
            </a:pP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Condition of Doubt</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In health care a problem arises frequently that can be referred to as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condition of doubt</a:t>
            </a:r>
            <a:r>
              <a:rPr lang="en-US" sz="2400" dirty="0">
                <a:latin typeface="Times New Roman" panose="02020603050405020304" pitchFamily="18" charset="0"/>
                <a:ea typeface="Calibri" panose="020F0502020204030204" pitchFamily="34" charset="0"/>
                <a:cs typeface="Arial" panose="020B0604020202020204" pitchFamily="34" charset="0"/>
              </a:rPr>
              <a:t>,” that is, when the health care provider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in real doubt about what the facts are</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confusion may be in regard to a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diagnosis</a:t>
            </a:r>
            <a:r>
              <a:rPr lang="en-US" sz="2400" dirty="0">
                <a:latin typeface="Times New Roman" panose="02020603050405020304" pitchFamily="18" charset="0"/>
                <a:ea typeface="Calibri" panose="020F0502020204030204" pitchFamily="34" charset="0"/>
                <a:cs typeface="Arial" panose="020B0604020202020204" pitchFamily="34" charset="0"/>
              </a:rPr>
              <a:t> about which the health care professional has only a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preliminary suspicion</a:t>
            </a:r>
            <a:r>
              <a:rPr lang="en-US" sz="2400" dirty="0">
                <a:latin typeface="Times New Roman" panose="02020603050405020304" pitchFamily="18" charset="0"/>
                <a:ea typeface="Calibri" panose="020F0502020204030204" pitchFamily="34" charset="0"/>
                <a:cs typeface="Arial" panose="020B0604020202020204" pitchFamily="34" charset="0"/>
              </a:rPr>
              <a:t>. It may arise when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innovative therapies </a:t>
            </a:r>
            <a:r>
              <a:rPr lang="en-US" sz="2400" dirty="0">
                <a:latin typeface="Times New Roman" panose="02020603050405020304" pitchFamily="18" charset="0"/>
                <a:ea typeface="Calibri" panose="020F0502020204030204" pitchFamily="34" charset="0"/>
                <a:cs typeface="Arial" panose="020B0604020202020204" pitchFamily="34" charset="0"/>
              </a:rPr>
              <a:t>are contemplated, and the pharmacist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is not clear about what the effects of the treatment will be</a:t>
            </a:r>
            <a:r>
              <a:rPr lang="en-US" sz="2400" dirty="0">
                <a:latin typeface="Times New Roman" panose="02020603050405020304" pitchFamily="18" charset="0"/>
                <a:ea typeface="Calibri" panose="020F0502020204030204" pitchFamily="34" charset="0"/>
                <a:cs typeface="Arial" panose="020B0604020202020204" pitchFamily="34" charset="0"/>
              </a:rPr>
              <a:t>. He or she may not even know whether the doubt is from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personal ignorance of the current literature </a:t>
            </a:r>
            <a:r>
              <a:rPr lang="en-US" sz="2400" dirty="0">
                <a:latin typeface="Times New Roman" panose="02020603050405020304" pitchFamily="18" charset="0"/>
                <a:ea typeface="Calibri" panose="020F0502020204030204" pitchFamily="34" charset="0"/>
                <a:cs typeface="Arial" panose="020B0604020202020204" pitchFamily="34" charset="0"/>
              </a:rPr>
              <a:t>or because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even the leading authorities are unclear</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8653671"/>
      </p:ext>
    </p:extLst>
  </p:cSld>
  <p:clrMapOvr>
    <a:masterClrMapping/>
  </p:clrMapOvr>
  <mc:AlternateContent xmlns:mc="http://schemas.openxmlformats.org/markup-compatibility/2006" xmlns:p14="http://schemas.microsoft.com/office/powerpoint/2010/main">
    <mc:Choice Requires="p14">
      <p:transition spd="slow" p14:dur="2000" advTm="239488"/>
    </mc:Choice>
    <mc:Fallback xmlns="">
      <p:transition spd="slow" advTm="23948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76200"/>
            <a:ext cx="8229600" cy="838200"/>
          </a:xfrm>
        </p:spPr>
        <p:txBody>
          <a:bodyPr>
            <a:no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Fidelity</a:t>
            </a:r>
            <a:endParaRPr lang="ar-SA" sz="36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914400"/>
            <a:ext cx="8229600" cy="5715000"/>
          </a:xfrm>
        </p:spPr>
        <p:txBody>
          <a:bodyPr>
            <a:normAutofit fontScale="92500"/>
          </a:bodyPr>
          <a:lstStyle/>
          <a:p>
            <a:pPr marL="0" indent="0" algn="just">
              <a:lnSpc>
                <a:spcPct val="115000"/>
              </a:lnSpc>
              <a:buNone/>
            </a:pP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Promise-Keeping </a:t>
            </a: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We all learn very young that it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immoral to break a promise</a:t>
            </a:r>
            <a:r>
              <a:rPr lang="en-US" sz="2400" dirty="0">
                <a:latin typeface="Times New Roman" panose="02020603050405020304" pitchFamily="18" charset="0"/>
                <a:ea typeface="Calibri" panose="020F0502020204030204" pitchFamily="34" charset="0"/>
                <a:cs typeface="Arial" panose="020B0604020202020204" pitchFamily="34" charset="0"/>
              </a:rPr>
              <a:t>. Unfortunately, soon thereafter we also learn that there are cases when one can give strong reasons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why promises should not always be kept</a:t>
            </a:r>
            <a:r>
              <a:rPr lang="en-US" sz="2400" dirty="0">
                <a:latin typeface="Times New Roman" panose="02020603050405020304" pitchFamily="18" charset="0"/>
                <a:ea typeface="Calibri" panose="020F0502020204030204" pitchFamily="34" charset="0"/>
                <a:cs typeface="Arial" panose="020B0604020202020204" pitchFamily="34" charset="0"/>
              </a:rPr>
              <a:t>. There are promises that it is in one’s self-interest to break. Normally, however, we do not confuse self-interest with ethics.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interesting case is the one in which a promise has been made but one comes to believe that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it will serve the welfare of others to break it</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Sometimes, the promise is explicit, and yet the one to whom the promise is made will be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hurt only modestly </a:t>
            </a:r>
            <a:r>
              <a:rPr lang="en-US" sz="2400" dirty="0">
                <a:latin typeface="Times New Roman" panose="02020603050405020304" pitchFamily="18" charset="0"/>
                <a:ea typeface="Calibri" panose="020F0502020204030204" pitchFamily="34" charset="0"/>
                <a:cs typeface="Arial" panose="020B0604020202020204" pitchFamily="34" charset="0"/>
              </a:rPr>
              <a:t>if the promise is not kept while someone else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will benefit enormously if it is violated</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59189267"/>
      </p:ext>
    </p:extLst>
  </p:cSld>
  <p:clrMapOvr>
    <a:masterClrMapping/>
  </p:clrMapOvr>
  <mc:AlternateContent xmlns:mc="http://schemas.openxmlformats.org/markup-compatibility/2006" xmlns:p14="http://schemas.microsoft.com/office/powerpoint/2010/main">
    <mc:Choice Requires="p14">
      <p:transition spd="slow" p14:dur="2000" advTm="233976"/>
    </mc:Choice>
    <mc:Fallback xmlns="">
      <p:transition spd="slow" advTm="23397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152400"/>
            <a:ext cx="8229600" cy="914400"/>
          </a:xfrm>
        </p:spPr>
        <p:txBody>
          <a:bodyPr>
            <a:no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Fidelity</a:t>
            </a:r>
            <a:endParaRPr lang="ar-SA" sz="36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066800"/>
            <a:ext cx="8229600" cy="5638800"/>
          </a:xfrm>
        </p:spPr>
        <p:txBody>
          <a:bodyPr>
            <a:normAutofit fontScale="92500" lnSpcReduction="20000"/>
          </a:bodyPr>
          <a:lstStyle/>
          <a:p>
            <a:pPr marL="0" indent="0" algn="just">
              <a:lnSpc>
                <a:spcPct val="115000"/>
              </a:lnSpc>
              <a:buNone/>
            </a:pP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Confidentiality</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One of the most traditional elements of an ethic for health professionals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confidentiality</a:t>
            </a:r>
            <a:r>
              <a:rPr lang="en-US" sz="2400" dirty="0">
                <a:latin typeface="Times New Roman" panose="02020603050405020304" pitchFamily="18" charset="0"/>
                <a:ea typeface="Calibri" panose="020F0502020204030204" pitchFamily="34" charset="0"/>
                <a:cs typeface="Arial" panose="020B0604020202020204" pitchFamily="34" charset="0"/>
              </a:rPr>
              <a:t>. Almost all people, health professionals and laypeople, have heard of the notion of confidentiality and believe there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 general duty to keep from disclosing information about the patient to others</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codes of ethics are actually remarkably different on the question of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when</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if ever</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confidences may be broken</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Some, such as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Declaration of Geneva </a:t>
            </a:r>
            <a:r>
              <a:rPr lang="en-US" sz="2400" dirty="0">
                <a:latin typeface="Times New Roman" panose="02020603050405020304" pitchFamily="18" charset="0"/>
                <a:ea typeface="Calibri" panose="020F0502020204030204" pitchFamily="34" charset="0"/>
                <a:cs typeface="Arial" panose="020B0604020202020204" pitchFamily="34" charset="0"/>
              </a:rPr>
              <a:t>of the World Medical Association, usually believed to be a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modern version of the Hippocratic Oath</a:t>
            </a:r>
            <a:r>
              <a:rPr lang="en-US" sz="2400" dirty="0">
                <a:latin typeface="Times New Roman" panose="02020603050405020304" pitchFamily="18" charset="0"/>
                <a:ea typeface="Calibri" panose="020F0502020204030204" pitchFamily="34" charset="0"/>
                <a:cs typeface="Arial" panose="020B0604020202020204" pitchFamily="34" charset="0"/>
              </a:rPr>
              <a:t>, contains an exceptionless rule regarding confidentiality. It states simply,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 will respect the secrets which are confided in me, even after the patient has died</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69807227"/>
      </p:ext>
    </p:extLst>
  </p:cSld>
  <p:clrMapOvr>
    <a:masterClrMapping/>
  </p:clrMapOvr>
  <mc:AlternateContent xmlns:mc="http://schemas.openxmlformats.org/markup-compatibility/2006" xmlns:p14="http://schemas.microsoft.com/office/powerpoint/2010/main">
    <mc:Choice Requires="p14">
      <p:transition spd="slow" p14:dur="2000" advTm="221972"/>
    </mc:Choice>
    <mc:Fallback xmlns="">
      <p:transition spd="slow" advTm="22197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76200"/>
            <a:ext cx="8229600" cy="9906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066800"/>
            <a:ext cx="8229600" cy="5715000"/>
          </a:xfrm>
        </p:spPr>
        <p:txBody>
          <a:bodyPr>
            <a:normAutofit fontScale="92500" lnSpcReduction="10000"/>
          </a:bodyPr>
          <a:lstStyle/>
          <a:p>
            <a:pPr algn="just">
              <a:lnSpc>
                <a:spcPct val="115000"/>
              </a:lnSpc>
            </a:pPr>
            <a:r>
              <a:rPr lang="en-US" sz="2400" i="1" dirty="0">
                <a:latin typeface="Times New Roman" panose="02020603050405020304" pitchFamily="18" charset="0"/>
                <a:ea typeface="Calibri" panose="020F0502020204030204" pitchFamily="34" charset="0"/>
                <a:cs typeface="Arial" panose="020B0604020202020204" pitchFamily="34" charset="0"/>
              </a:rPr>
              <a:t>Killing </a:t>
            </a:r>
            <a:r>
              <a:rPr lang="en-US" sz="2400" dirty="0">
                <a:latin typeface="Times New Roman" panose="02020603050405020304" pitchFamily="18" charset="0"/>
                <a:ea typeface="Calibri" panose="020F0502020204030204" pitchFamily="34" charset="0"/>
                <a:cs typeface="Arial" panose="020B0604020202020204" pitchFamily="34" charset="0"/>
              </a:rPr>
              <a:t>is a complex and ambiguous term. Some people imply that the word always conveys a negative moral judgment—that to say something is a killing is to say it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morally wrong</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However, we sometimes speak of </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justified killings</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such as in cases of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justified war</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police actions</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self-defense</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perhaps merciful euthanasia</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There are many ways in which society, both secular and religious, has condoned the taking of another person’s life, some of these against that person’s will. The wide prevalence of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death penalty</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ethnic cleansing</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jihads</a:t>
            </a:r>
            <a:r>
              <a:rPr lang="en-US" sz="2400" dirty="0">
                <a:latin typeface="Times New Roman" panose="02020603050405020304" pitchFamily="18" charset="0"/>
                <a:ea typeface="Calibri" panose="020F0502020204030204" pitchFamily="34" charset="0"/>
                <a:cs typeface="Arial" panose="020B0604020202020204" pitchFamily="34" charset="0"/>
              </a:rPr>
              <a:t>, and even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assassinations</a:t>
            </a:r>
            <a:r>
              <a:rPr lang="en-US" sz="2400" dirty="0">
                <a:latin typeface="Times New Roman" panose="02020603050405020304" pitchFamily="18" charset="0"/>
                <a:ea typeface="Calibri" panose="020F0502020204030204" pitchFamily="34" charset="0"/>
                <a:cs typeface="Arial" panose="020B0604020202020204" pitchFamily="34" charset="0"/>
              </a:rPr>
              <a:t> makes clear that throughout history humans have believed that killing can be justified.</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67516645"/>
      </p:ext>
    </p:extLst>
  </p:cSld>
  <p:clrMapOvr>
    <a:masterClrMapping/>
  </p:clrMapOvr>
  <mc:AlternateContent xmlns:mc="http://schemas.openxmlformats.org/markup-compatibility/2006" xmlns:p14="http://schemas.microsoft.com/office/powerpoint/2010/main">
    <mc:Choice Requires="p14">
      <p:transition spd="slow" p14:dur="2000" advTm="244579"/>
    </mc:Choice>
    <mc:Fallback xmlns="">
      <p:transition spd="slow" advTm="24457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0"/>
            <a:ext cx="8229600" cy="8382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838200"/>
            <a:ext cx="8229600" cy="59436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rPr>
              <a:t>It seems that </a:t>
            </a:r>
            <a:r>
              <a:rPr lang="en-US" sz="2400" dirty="0">
                <a:solidFill>
                  <a:srgbClr val="FF0000"/>
                </a:solidFill>
                <a:latin typeface="Times New Roman" panose="02020603050405020304" pitchFamily="18" charset="0"/>
                <a:ea typeface="Calibri" panose="020F0502020204030204" pitchFamily="34" charset="0"/>
              </a:rPr>
              <a:t>not all behavior </a:t>
            </a:r>
            <a:r>
              <a:rPr lang="en-US" sz="2400" dirty="0">
                <a:latin typeface="Times New Roman" panose="02020603050405020304" pitchFamily="18" charset="0"/>
                <a:ea typeface="Calibri" panose="020F0502020204030204" pitchFamily="34" charset="0"/>
              </a:rPr>
              <a:t>that is causally related to the shortening of life is </a:t>
            </a:r>
            <a:r>
              <a:rPr lang="en-US" sz="2400" dirty="0">
                <a:solidFill>
                  <a:srgbClr val="FF0000"/>
                </a:solidFill>
                <a:latin typeface="Times New Roman" panose="02020603050405020304" pitchFamily="18" charset="0"/>
                <a:ea typeface="Calibri" panose="020F0502020204030204" pitchFamily="34" charset="0"/>
              </a:rPr>
              <a:t>classified as killing</a:t>
            </a:r>
            <a:r>
              <a:rPr lang="en-US" sz="2400" dirty="0">
                <a:latin typeface="Times New Roman" panose="02020603050405020304" pitchFamily="18" charset="0"/>
                <a:ea typeface="Calibri" panose="020F0502020204030204" pitchFamily="34" charset="0"/>
              </a:rPr>
              <a:t>. For example, most people do not consider </a:t>
            </a:r>
            <a:r>
              <a:rPr lang="en-US" sz="2400" dirty="0">
                <a:solidFill>
                  <a:srgbClr val="FF0000"/>
                </a:solidFill>
                <a:latin typeface="Times New Roman" panose="02020603050405020304" pitchFamily="18" charset="0"/>
                <a:ea typeface="Calibri" panose="020F0502020204030204" pitchFamily="34" charset="0"/>
              </a:rPr>
              <a:t>refusing life support </a:t>
            </a:r>
            <a:r>
              <a:rPr lang="en-US" sz="2400" dirty="0">
                <a:latin typeface="Times New Roman" panose="02020603050405020304" pitchFamily="18" charset="0"/>
                <a:ea typeface="Calibri" panose="020F0502020204030204" pitchFamily="34" charset="0"/>
              </a:rPr>
              <a:t>to be a suicide and, in some cases, </a:t>
            </a:r>
            <a:r>
              <a:rPr lang="en-US" sz="2400" dirty="0">
                <a:solidFill>
                  <a:srgbClr val="FF0000"/>
                </a:solidFill>
                <a:latin typeface="Times New Roman" panose="02020603050405020304" pitchFamily="18" charset="0"/>
                <a:ea typeface="Calibri" panose="020F0502020204030204" pitchFamily="34" charset="0"/>
              </a:rPr>
              <a:t>withdrawal of another person’s life support </a:t>
            </a:r>
            <a:r>
              <a:rPr lang="en-US" sz="2400" dirty="0">
                <a:latin typeface="Times New Roman" panose="02020603050405020304" pitchFamily="18" charset="0"/>
                <a:ea typeface="Calibri" panose="020F0502020204030204" pitchFamily="34" charset="0"/>
              </a:rPr>
              <a:t>is not considered a killing, even though such refusals and withdrawals will lead to death.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Moreover, </a:t>
            </a:r>
            <a:r>
              <a:rPr lang="en-US" sz="2400" dirty="0">
                <a:solidFill>
                  <a:srgbClr val="FF0000"/>
                </a:solidFill>
                <a:latin typeface="Times New Roman" panose="02020603050405020304" pitchFamily="18" charset="0"/>
                <a:ea typeface="Calibri" panose="020F0502020204030204" pitchFamily="34" charset="0"/>
              </a:rPr>
              <a:t>even if an action is deemed to be a </a:t>
            </a:r>
            <a:r>
              <a:rPr lang="en-US" sz="2400" i="1" dirty="0">
                <a:solidFill>
                  <a:srgbClr val="FF0000"/>
                </a:solidFill>
                <a:latin typeface="Times New Roman" panose="02020603050405020304" pitchFamily="18" charset="0"/>
                <a:ea typeface="Calibri" panose="020F0502020204030204" pitchFamily="34" charset="0"/>
              </a:rPr>
              <a:t>killing</a:t>
            </a:r>
            <a:r>
              <a:rPr lang="en-US" sz="2400" i="1" dirty="0">
                <a:latin typeface="Times New Roman" panose="02020603050405020304" pitchFamily="18" charset="0"/>
                <a:ea typeface="Calibri" panose="020F0502020204030204" pitchFamily="34" charset="0"/>
              </a:rPr>
              <a:t>, </a:t>
            </a:r>
            <a:r>
              <a:rPr lang="en-US" sz="2400" dirty="0">
                <a:latin typeface="Times New Roman" panose="02020603050405020304" pitchFamily="18" charset="0"/>
                <a:ea typeface="Calibri" panose="020F0502020204030204" pitchFamily="34" charset="0"/>
              </a:rPr>
              <a:t>the use of that term does not automatically imply that the action is morally wrong. For example, </a:t>
            </a:r>
            <a:r>
              <a:rPr lang="en-US" sz="2400" dirty="0">
                <a:solidFill>
                  <a:srgbClr val="FF0000"/>
                </a:solidFill>
                <a:latin typeface="Times New Roman" panose="02020603050405020304" pitchFamily="18" charset="0"/>
                <a:ea typeface="Calibri" panose="020F0502020204030204" pitchFamily="34" charset="0"/>
              </a:rPr>
              <a:t>accidental killings</a:t>
            </a:r>
            <a:r>
              <a:rPr lang="en-US" sz="2400" dirty="0">
                <a:latin typeface="Times New Roman" panose="02020603050405020304" pitchFamily="18" charset="0"/>
                <a:ea typeface="Calibri" panose="020F0502020204030204" pitchFamily="34" charset="0"/>
              </a:rPr>
              <a:t>, such as from a </a:t>
            </a:r>
            <a:r>
              <a:rPr lang="en-US" sz="2400" dirty="0">
                <a:solidFill>
                  <a:srgbClr val="FF0000"/>
                </a:solidFill>
                <a:latin typeface="Times New Roman" panose="02020603050405020304" pitchFamily="18" charset="0"/>
                <a:ea typeface="Calibri" panose="020F0502020204030204" pitchFamily="34" charset="0"/>
              </a:rPr>
              <a:t>lethal idiosyncratic reaction to a prescription</a:t>
            </a:r>
            <a:r>
              <a:rPr lang="en-US" sz="2400" dirty="0">
                <a:latin typeface="Times New Roman" panose="02020603050405020304" pitchFamily="18" charset="0"/>
                <a:ea typeface="Calibri" panose="020F0502020204030204" pitchFamily="34" charset="0"/>
              </a:rPr>
              <a:t>, are not always morally wrong.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Even among actions that are directly intended to terminate the life of another, </a:t>
            </a:r>
            <a:r>
              <a:rPr lang="en-US" sz="2400" dirty="0">
                <a:solidFill>
                  <a:srgbClr val="FF0000"/>
                </a:solidFill>
                <a:latin typeface="Times New Roman" panose="02020603050405020304" pitchFamily="18" charset="0"/>
                <a:ea typeface="Calibri" panose="020F0502020204030204" pitchFamily="34" charset="0"/>
              </a:rPr>
              <a:t>we can distinguish killing for merciful motive </a:t>
            </a:r>
            <a:r>
              <a:rPr lang="en-US" sz="2400" dirty="0">
                <a:latin typeface="Times New Roman" panose="02020603050405020304" pitchFamily="18" charset="0"/>
                <a:ea typeface="Calibri" panose="020F0502020204030204" pitchFamily="34" charset="0"/>
              </a:rPr>
              <a:t>from other kinds of killing.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27696286"/>
      </p:ext>
    </p:extLst>
  </p:cSld>
  <p:clrMapOvr>
    <a:masterClrMapping/>
  </p:clrMapOvr>
  <mc:AlternateContent xmlns:mc="http://schemas.openxmlformats.org/markup-compatibility/2006" xmlns:p14="http://schemas.microsoft.com/office/powerpoint/2010/main">
    <mc:Choice Requires="p14">
      <p:transition spd="slow" p14:dur="2000" advTm="267065"/>
    </mc:Choice>
    <mc:Fallback xmlns="">
      <p:transition spd="slow" advTm="26706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0"/>
            <a:ext cx="8229600" cy="7620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762000"/>
            <a:ext cx="8229600" cy="60198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We can also distinguish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self-killing</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suicide</a:t>
            </a:r>
            <a:r>
              <a:rPr lang="en-US" sz="2400" dirty="0">
                <a:latin typeface="Times New Roman" panose="02020603050405020304" pitchFamily="18" charset="0"/>
                <a:ea typeface="Calibri" panose="020F0502020204030204" pitchFamily="34" charset="0"/>
                <a:cs typeface="Arial" panose="020B0604020202020204" pitchFamily="34" charset="0"/>
              </a:rPr>
              <a:t>) from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killing of another</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homicide</a:t>
            </a:r>
            <a:r>
              <a:rPr lang="en-US" sz="2400" dirty="0">
                <a:latin typeface="Times New Roman" panose="02020603050405020304" pitchFamily="18" charset="0"/>
                <a:ea typeface="Calibri" panose="020F0502020204030204" pitchFamily="34" charset="0"/>
                <a:cs typeface="Arial" panose="020B0604020202020204" pitchFamily="34" charset="0"/>
              </a:rPr>
              <a:t>). We can distinguish killing with the consent of the one killed from those that are involuntary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against the victim’s wishes</a:t>
            </a:r>
            <a:r>
              <a:rPr lang="en-US" sz="2400" dirty="0">
                <a:latin typeface="Times New Roman" panose="02020603050405020304" pitchFamily="18" charset="0"/>
                <a:ea typeface="Calibri" panose="020F0502020204030204" pitchFamily="34" charset="0"/>
                <a:cs typeface="Arial" panose="020B0604020202020204" pitchFamily="34" charset="0"/>
              </a:rPr>
              <a:t>) and those that are nonvoluntary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without the approval</a:t>
            </a:r>
            <a:r>
              <a:rPr lang="en-US" sz="2400" dirty="0">
                <a:latin typeface="Times New Roman" panose="02020603050405020304" pitchFamily="18" charset="0"/>
                <a:ea typeface="Calibri" panose="020F0502020204030204" pitchFamily="34" charset="0"/>
                <a:cs typeface="Arial" panose="020B0604020202020204" pitchFamily="34" charset="0"/>
              </a:rPr>
              <a:t> or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disapproval of the one who is killed</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Finally, we can distinguish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homicide on request </a:t>
            </a:r>
            <a:r>
              <a:rPr lang="en-US" sz="2400" dirty="0">
                <a:latin typeface="Times New Roman" panose="02020603050405020304" pitchFamily="18" charset="0"/>
                <a:ea typeface="Calibri" panose="020F0502020204030204" pitchFamily="34" charset="0"/>
                <a:cs typeface="Arial" panose="020B0604020202020204" pitchFamily="34" charset="0"/>
              </a:rPr>
              <a:t>(in which the health provider or other acquaintance of the patient will kill on the patient’s request) from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assisted suicide </a:t>
            </a:r>
            <a:r>
              <a:rPr lang="en-US" sz="2400" dirty="0">
                <a:latin typeface="Times New Roman" panose="02020603050405020304" pitchFamily="18" charset="0"/>
                <a:ea typeface="Calibri" panose="020F0502020204030204" pitchFamily="34" charset="0"/>
                <a:cs typeface="Arial" panose="020B0604020202020204" pitchFamily="34" charset="0"/>
              </a:rPr>
              <a:t>(in which the health provider supplies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information</a:t>
            </a:r>
            <a:r>
              <a:rPr lang="en-US" sz="2400" dirty="0">
                <a:latin typeface="Times New Roman" panose="02020603050405020304" pitchFamily="18" charset="0"/>
                <a:ea typeface="Calibri" panose="020F0502020204030204" pitchFamily="34" charset="0"/>
                <a:cs typeface="Arial" panose="020B0604020202020204" pitchFamily="34" charset="0"/>
              </a:rPr>
              <a:t> or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materials</a:t>
            </a:r>
            <a:r>
              <a:rPr lang="en-US" sz="2400" dirty="0">
                <a:latin typeface="Times New Roman" panose="02020603050405020304" pitchFamily="18" charset="0"/>
                <a:ea typeface="Calibri" panose="020F0502020204030204" pitchFamily="34" charset="0"/>
                <a:cs typeface="Arial" panose="020B0604020202020204" pitchFamily="34" charset="0"/>
              </a:rPr>
              <a:t> (such as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medication</a:t>
            </a:r>
            <a:r>
              <a:rPr lang="en-US" sz="2400" dirty="0">
                <a:latin typeface="Times New Roman" panose="02020603050405020304" pitchFamily="18" charset="0"/>
                <a:ea typeface="Calibri" panose="020F0502020204030204" pitchFamily="34" charset="0"/>
                <a:cs typeface="Arial" panose="020B0604020202020204" pitchFamily="34" charset="0"/>
              </a:rPr>
              <a:t>) but patients themselves take the last decisive step in ending their own lives).</a:t>
            </a:r>
          </a:p>
          <a:p>
            <a:pPr algn="just">
              <a:lnSpc>
                <a:spcPct val="115000"/>
              </a:lnSpc>
            </a:pP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Our traditional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religious</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secular</a:t>
            </a:r>
            <a:r>
              <a:rPr lang="en-US" sz="2400" dirty="0">
                <a:latin typeface="Times New Roman" panose="02020603050405020304" pitchFamily="18" charset="0"/>
                <a:ea typeface="Calibri" panose="020F0502020204030204" pitchFamily="34" charset="0"/>
                <a:cs typeface="Arial" panose="020B0604020202020204" pitchFamily="34" charset="0"/>
              </a:rPr>
              <a:t> values have dictated that even in cases in which the motive is merciful and the patient requests the action,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it is wrong to kill</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8955408"/>
      </p:ext>
    </p:extLst>
  </p:cSld>
  <p:clrMapOvr>
    <a:masterClrMapping/>
  </p:clrMapOvr>
  <mc:AlternateContent xmlns:mc="http://schemas.openxmlformats.org/markup-compatibility/2006" xmlns:p14="http://schemas.microsoft.com/office/powerpoint/2010/main">
    <mc:Choice Requires="p14">
      <p:transition spd="slow" p14:dur="2000" advTm="188760"/>
    </mc:Choice>
    <mc:Fallback xmlns="">
      <p:transition spd="slow" advTm="18876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9B740-2DB0-4503-8B35-4D44472E2B43}"/>
              </a:ext>
            </a:extLst>
          </p:cNvPr>
          <p:cNvSpPr>
            <a:spLocks noGrp="1"/>
          </p:cNvSpPr>
          <p:nvPr>
            <p:ph type="title"/>
          </p:nvPr>
        </p:nvSpPr>
        <p:spPr>
          <a:xfrm flipV="1">
            <a:off x="457200" y="152400"/>
            <a:ext cx="3008313" cy="120650"/>
          </a:xfrm>
        </p:spPr>
        <p:txBody>
          <a:bodyPr>
            <a:normAutofit fontScale="90000"/>
          </a:bodyPr>
          <a:lstStyle/>
          <a:p>
            <a:endParaRPr lang="ar-SA" dirty="0"/>
          </a:p>
        </p:txBody>
      </p:sp>
      <p:sp>
        <p:nvSpPr>
          <p:cNvPr id="4" name="Text Placeholder 3">
            <a:extLst>
              <a:ext uri="{FF2B5EF4-FFF2-40B4-BE49-F238E27FC236}">
                <a16:creationId xmlns:a16="http://schemas.microsoft.com/office/drawing/2014/main" id="{6AFE38C2-CE35-42F8-9735-9DEFE1A4AFB6}"/>
              </a:ext>
            </a:extLst>
          </p:cNvPr>
          <p:cNvSpPr>
            <a:spLocks noGrp="1"/>
          </p:cNvSpPr>
          <p:nvPr>
            <p:ph type="body" sz="half" idx="2"/>
          </p:nvPr>
        </p:nvSpPr>
        <p:spPr>
          <a:xfrm>
            <a:off x="457200" y="273050"/>
            <a:ext cx="3810000" cy="6584950"/>
          </a:xfrm>
        </p:spPr>
        <p:txBody>
          <a:bodyPr>
            <a:normAutofit/>
          </a:bodyPr>
          <a:lstStyle/>
          <a:p>
            <a:pPr algn="just">
              <a:lnSpc>
                <a:spcPct val="115000"/>
              </a:lnSpc>
              <a:spcAft>
                <a:spcPts val="1000"/>
              </a:spcAft>
            </a:pPr>
            <a:r>
              <a:rPr lang="en-US" sz="2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Hippocrates </a:t>
            </a:r>
          </a:p>
          <a:p>
            <a:pPr algn="just">
              <a:lnSpc>
                <a:spcPct val="115000"/>
              </a:lnSpc>
              <a:spcAft>
                <a:spcPts val="1000"/>
              </a:spcAft>
            </a:pPr>
            <a:r>
              <a:rPr lang="en-US" sz="1800" i="1" dirty="0">
                <a:latin typeface="Times New Roman" panose="02020603050405020304" pitchFamily="18" charset="0"/>
                <a:ea typeface="Calibri" panose="020F0502020204030204" pitchFamily="34" charset="0"/>
                <a:cs typeface="Arial" panose="020B0604020202020204" pitchFamily="34" charset="0"/>
              </a:rPr>
              <a:t>(born c. 460 BC , island of Cos, Greece—died c. 375 , Larissa, Thessaly), ancient Greek physician who lived during Greece’s Classical period and is traditionally regarded as the father of medicine. It is difficult to isolate the facts of Hippocrates’ life from the later tales told about him or to assess his medicine accurately in the face of centuries of reverence for him as the ideal physician. About 60 medical writings have survived that bear his name, most of which were not written by him. He has been revered for his ethical standards in medical practice, mainly for the Hippocratic Oath, which, it is suspected, he did not write.</a:t>
            </a:r>
            <a:endParaRPr lang="ar-SA" sz="1800" dirty="0"/>
          </a:p>
        </p:txBody>
      </p:sp>
      <p:pic>
        <p:nvPicPr>
          <p:cNvPr id="5" name="Content Placeholder 4">
            <a:extLst>
              <a:ext uri="{FF2B5EF4-FFF2-40B4-BE49-F238E27FC236}">
                <a16:creationId xmlns:a16="http://schemas.microsoft.com/office/drawing/2014/main" id="{CBD97DB8-0723-4732-8937-99061B914253}"/>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24399" y="273050"/>
            <a:ext cx="3962401" cy="6356350"/>
          </a:xfrm>
          <a:prstGeom prst="rect">
            <a:avLst/>
          </a:prstGeom>
        </p:spPr>
      </p:pic>
    </p:spTree>
    <p:extLst>
      <p:ext uri="{BB962C8B-B14F-4D97-AF65-F5344CB8AC3E}">
        <p14:creationId xmlns:p14="http://schemas.microsoft.com/office/powerpoint/2010/main" val="4286356961"/>
      </p:ext>
    </p:extLst>
  </p:cSld>
  <p:clrMapOvr>
    <a:masterClrMapping/>
  </p:clrMapOvr>
  <mc:AlternateContent xmlns:mc="http://schemas.openxmlformats.org/markup-compatibility/2006" xmlns:p14="http://schemas.microsoft.com/office/powerpoint/2010/main">
    <mc:Choice Requires="p14">
      <p:transition spd="slow" p14:dur="2000" advTm="33102"/>
    </mc:Choice>
    <mc:Fallback xmlns="">
      <p:transition spd="slow" advTm="33102"/>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6DA95-124A-4ACC-845A-749CE8988E15}"/>
              </a:ext>
            </a:extLst>
          </p:cNvPr>
          <p:cNvSpPr>
            <a:spLocks noGrp="1"/>
          </p:cNvSpPr>
          <p:nvPr>
            <p:ph type="title"/>
          </p:nvPr>
        </p:nvSpPr>
        <p:spPr>
          <a:xfrm>
            <a:off x="457200" y="-45719"/>
            <a:ext cx="8229600" cy="45719"/>
          </a:xfrm>
        </p:spPr>
        <p:txBody>
          <a:bodyPr>
            <a:normAutofit fontScale="90000"/>
          </a:bodyPr>
          <a:lstStyle/>
          <a:p>
            <a:endParaRPr lang="ar-SA" dirty="0"/>
          </a:p>
        </p:txBody>
      </p:sp>
      <p:sp>
        <p:nvSpPr>
          <p:cNvPr id="3" name="Content Placeholder 2">
            <a:extLst>
              <a:ext uri="{FF2B5EF4-FFF2-40B4-BE49-F238E27FC236}">
                <a16:creationId xmlns:a16="http://schemas.microsoft.com/office/drawing/2014/main" id="{FBE0ECC2-DB57-4C7E-AD8A-582B6AC7FB10}"/>
              </a:ext>
            </a:extLst>
          </p:cNvPr>
          <p:cNvSpPr>
            <a:spLocks noGrp="1"/>
          </p:cNvSpPr>
          <p:nvPr>
            <p:ph idx="1"/>
          </p:nvPr>
        </p:nvSpPr>
        <p:spPr>
          <a:xfrm>
            <a:off x="457200" y="133641"/>
            <a:ext cx="8229600" cy="6678640"/>
          </a:xfrm>
        </p:spPr>
        <p:txBody>
          <a:bodyPr>
            <a:normAutofit fontScale="55000" lnSpcReduction="20000"/>
          </a:bodyPr>
          <a:lstStyle/>
          <a:p>
            <a:pPr marL="0" indent="0">
              <a:lnSpc>
                <a:spcPct val="115000"/>
              </a:lnSpc>
              <a:buNone/>
            </a:pPr>
            <a:r>
              <a:rPr lang="en-US" b="1" dirty="0">
                <a:solidFill>
                  <a:srgbClr val="0070C0"/>
                </a:solidFill>
                <a:latin typeface="Times New Roman" panose="02020603050405020304" pitchFamily="18" charset="0"/>
                <a:ea typeface="Calibri" panose="020F0502020204030204" pitchFamily="34" charset="0"/>
                <a:cs typeface="Arial" panose="020B0604020202020204" pitchFamily="34" charset="0"/>
              </a:rPr>
              <a:t>Hippocratic Oath</a:t>
            </a:r>
            <a:endParaRPr lang="en-US" sz="28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i="1" dirty="0">
                <a:latin typeface="Times New Roman" panose="02020603050405020304" pitchFamily="18" charset="0"/>
                <a:ea typeface="Calibri" panose="020F0502020204030204" pitchFamily="34" charset="0"/>
                <a:cs typeface="Arial" panose="020B0604020202020204" pitchFamily="34" charset="0"/>
              </a:rPr>
              <a:t>I swear by Apollo the physician, and Aesculapius, and Health, and All-heal, and all the gods and goddesses, that, according to my ability and judgment, I will keep this Oath and this stipulation—to reckon him who taught me this Art equally dear to me as my parents, to share my substance with him, and relieve his necessities if required; to look upon his offspring in the same footing as my own brothers, and to teach them this Art, if they shall wish to learn it, without fee or stipulation; and that by precept, lecture, and every other mode of instruction, I will impart a knowledge of the Art to my own sons, and those of my teachers, and to disciples bound by a stipulation and oath according to the law of medicine, but to none others. I will follow that system of regimen which, according to my ability and judgment, I consider for the benefit of my patients, and abstain from whatever is deleterious and mischievous. I will give no deadly medicine to any one if asked, nor suggest any such counsel; and in like manner I will not give to a woman a pessary to produce abortion. With purity and with holiness I will pass my life and practice my Art. I will not cut persons laboring under the stone, but will leave this to be done by men who are practitioners of this work. Into whatever houses I enter, I will go into them for the benefit of the sick, and will abstain from every voluntary act of mischief and corruption; and, further from the seduction of females or males, of freemen and slaves. Whatever, in connection with my professional practice or not, in connection with it, I see or hear, in the life of men, which ought not to be spoken of abroad, I will not divulge, as reckoning that all such should be kept secret. While I continue to keep this Oath unviolated, may it be granted to me to enjoy life and the practice of the art, respected by all men, in all times! But should I trespass and violate this Oath, may the reverse be my lot!</a:t>
            </a:r>
            <a:endParaRPr lang="ar-SA" dirty="0"/>
          </a:p>
        </p:txBody>
      </p:sp>
    </p:spTree>
    <p:extLst>
      <p:ext uri="{BB962C8B-B14F-4D97-AF65-F5344CB8AC3E}">
        <p14:creationId xmlns:p14="http://schemas.microsoft.com/office/powerpoint/2010/main" val="4210412201"/>
      </p:ext>
    </p:extLst>
  </p:cSld>
  <p:clrMapOvr>
    <a:masterClrMapping/>
  </p:clrMapOvr>
  <mc:AlternateContent xmlns:mc="http://schemas.openxmlformats.org/markup-compatibility/2006" xmlns:p14="http://schemas.microsoft.com/office/powerpoint/2010/main">
    <mc:Choice Requires="p14">
      <p:transition spd="slow" p14:dur="2000" advTm="105351"/>
    </mc:Choice>
    <mc:Fallback xmlns="">
      <p:transition spd="slow" advTm="10535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84CAB-6873-4E20-8B12-5A383E1FDD08}"/>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35583468-30F0-45F1-BFBC-8E2901E4E4E0}"/>
              </a:ext>
            </a:extLst>
          </p:cNvPr>
          <p:cNvPicPr>
            <a:picLocks noGrp="1" noChangeAspect="1"/>
          </p:cNvPicPr>
          <p:nvPr>
            <p:ph idx="1"/>
          </p:nvPr>
        </p:nvPicPr>
        <p:blipFill>
          <a:blip r:embed="rId2"/>
          <a:stretch>
            <a:fillRect/>
          </a:stretch>
        </p:blipFill>
        <p:spPr>
          <a:xfrm>
            <a:off x="457200" y="2299557"/>
            <a:ext cx="8229600" cy="3127248"/>
          </a:xfrm>
          <a:prstGeom prst="rect">
            <a:avLst/>
          </a:prstGeom>
        </p:spPr>
      </p:pic>
    </p:spTree>
    <p:extLst>
      <p:ext uri="{BB962C8B-B14F-4D97-AF65-F5344CB8AC3E}">
        <p14:creationId xmlns:p14="http://schemas.microsoft.com/office/powerpoint/2010/main" val="2069700921"/>
      </p:ext>
    </p:extLst>
  </p:cSld>
  <p:clrMapOvr>
    <a:masterClrMapping/>
  </p:clrMapOvr>
  <mc:AlternateContent xmlns:mc="http://schemas.openxmlformats.org/markup-compatibility/2006" xmlns:p14="http://schemas.microsoft.com/office/powerpoint/2010/main">
    <mc:Choice Requires="p14">
      <p:transition spd="slow" p14:dur="2000" advTm="58315"/>
    </mc:Choice>
    <mc:Fallback xmlns="">
      <p:transition spd="slow" advTm="5831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64AA-11B8-4C7E-800C-553B7F63C5A0}"/>
              </a:ext>
            </a:extLst>
          </p:cNvPr>
          <p:cNvSpPr>
            <a:spLocks noGrp="1"/>
          </p:cNvSpPr>
          <p:nvPr>
            <p:ph type="title"/>
          </p:nvPr>
        </p:nvSpPr>
        <p:spPr>
          <a:xfrm>
            <a:off x="457200" y="0"/>
            <a:ext cx="8229600" cy="11430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Benefiting the Patient and Others</a:t>
            </a:r>
            <a:endParaRPr lang="ar-SA" sz="2400" dirty="0">
              <a:solidFill>
                <a:srgbClr val="0070C0"/>
              </a:solidFill>
            </a:endParaRPr>
          </a:p>
        </p:txBody>
      </p:sp>
      <p:sp>
        <p:nvSpPr>
          <p:cNvPr id="3" name="Content Placeholder 2">
            <a:extLst>
              <a:ext uri="{FF2B5EF4-FFF2-40B4-BE49-F238E27FC236}">
                <a16:creationId xmlns:a16="http://schemas.microsoft.com/office/drawing/2014/main" id="{CC82D5AD-CB4D-4CC4-8D79-B2F99A9063F9}"/>
              </a:ext>
            </a:extLst>
          </p:cNvPr>
          <p:cNvSpPr>
            <a:spLocks noGrp="1"/>
          </p:cNvSpPr>
          <p:nvPr>
            <p:ph idx="1"/>
          </p:nvPr>
        </p:nvSpPr>
        <p:spPr>
          <a:xfrm>
            <a:off x="457200" y="1143000"/>
            <a:ext cx="8229600" cy="5715000"/>
          </a:xfrm>
        </p:spPr>
        <p:txBody>
          <a:bodyPr>
            <a:normAutofit fontScale="92500" lnSpcReduction="10000"/>
          </a:bodyPr>
          <a:lstStyle/>
          <a:p>
            <a:pPr marL="0" indent="0">
              <a:lnSpc>
                <a:spcPct val="115000"/>
              </a:lnSpc>
              <a:buNone/>
            </a:pP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Duty to Do Good and Avoid Harm</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rPr>
              <a:t>The idea that it is </a:t>
            </a:r>
            <a:r>
              <a:rPr lang="en-US" sz="2400" dirty="0">
                <a:solidFill>
                  <a:srgbClr val="FF0000"/>
                </a:solidFill>
                <a:latin typeface="Times New Roman" panose="02020603050405020304" pitchFamily="18" charset="0"/>
                <a:ea typeface="Calibri" panose="020F0502020204030204" pitchFamily="34" charset="0"/>
              </a:rPr>
              <a:t>ethically right to do good</a:t>
            </a:r>
            <a:r>
              <a:rPr lang="en-US" sz="2400" dirty="0">
                <a:latin typeface="Times New Roman" panose="02020603050405020304" pitchFamily="18" charset="0"/>
                <a:ea typeface="Calibri" panose="020F0502020204030204" pitchFamily="34" charset="0"/>
              </a:rPr>
              <a:t>, especially good for the patient, is one of </a:t>
            </a:r>
            <a:r>
              <a:rPr lang="en-US" sz="2400" dirty="0">
                <a:solidFill>
                  <a:srgbClr val="FF0000"/>
                </a:solidFill>
                <a:latin typeface="Times New Roman" panose="02020603050405020304" pitchFamily="18" charset="0"/>
                <a:ea typeface="Calibri" panose="020F0502020204030204" pitchFamily="34" charset="0"/>
              </a:rPr>
              <a:t>the most obvious </a:t>
            </a:r>
            <a:r>
              <a:rPr lang="en-US" sz="2400" dirty="0">
                <a:latin typeface="Times New Roman" panose="02020603050405020304" pitchFamily="18" charset="0"/>
                <a:ea typeface="Calibri" panose="020F0502020204030204" pitchFamily="34" charset="0"/>
              </a:rPr>
              <a:t>in health care ethics.</a:t>
            </a:r>
          </a:p>
          <a:p>
            <a:pPr algn="just"/>
            <a:endParaRPr lang="en-US" sz="2400" dirty="0">
              <a:latin typeface="Times New Roman" panose="02020603050405020304" pitchFamily="18" charset="0"/>
              <a:ea typeface="Calibri" panose="020F0502020204030204" pitchFamily="34" charset="0"/>
            </a:endParaRPr>
          </a:p>
          <a:p>
            <a:pPr algn="just"/>
            <a:r>
              <a:rPr lang="en-US" sz="2400" dirty="0">
                <a:latin typeface="Times New Roman" panose="02020603050405020304" pitchFamily="18" charset="0"/>
                <a:ea typeface="Calibri" panose="020F0502020204030204" pitchFamily="34" charset="0"/>
              </a:rPr>
              <a:t>The </a:t>
            </a:r>
            <a:r>
              <a:rPr lang="en-US" sz="2400" dirty="0">
                <a:solidFill>
                  <a:srgbClr val="FF0000"/>
                </a:solidFill>
                <a:latin typeface="Times New Roman" panose="02020603050405020304" pitchFamily="18" charset="0"/>
                <a:ea typeface="Calibri" panose="020F0502020204030204" pitchFamily="34" charset="0"/>
              </a:rPr>
              <a:t>Hippocratic Oath </a:t>
            </a:r>
            <a:r>
              <a:rPr lang="en-US" sz="2400" dirty="0">
                <a:latin typeface="Times New Roman" panose="02020603050405020304" pitchFamily="18" charset="0"/>
                <a:ea typeface="Calibri" panose="020F0502020204030204" pitchFamily="34" charset="0"/>
              </a:rPr>
              <a:t>has the physician pledge to “benefit the patient according to [the physician’s] ability and judgment.” The 1994 </a:t>
            </a:r>
            <a:r>
              <a:rPr lang="en-US" sz="2400" dirty="0">
                <a:solidFill>
                  <a:srgbClr val="FF0000"/>
                </a:solidFill>
                <a:latin typeface="Times New Roman" panose="02020603050405020304" pitchFamily="18" charset="0"/>
                <a:ea typeface="Calibri" panose="020F0502020204030204" pitchFamily="34" charset="0"/>
              </a:rPr>
              <a:t>APhA Code of Ethics </a:t>
            </a:r>
            <a:r>
              <a:rPr lang="en-US" sz="2400" dirty="0">
                <a:latin typeface="Times New Roman" panose="02020603050405020304" pitchFamily="18" charset="0"/>
                <a:ea typeface="Calibri" panose="020F0502020204030204" pitchFamily="34" charset="0"/>
              </a:rPr>
              <a:t>says that “A pharmacist promotes the good of every patient in a caring, compassionate, and confidential manner.” These are all versions of the principle of doing good for the patient. </a:t>
            </a:r>
            <a:r>
              <a:rPr lang="en-US" sz="2400" dirty="0">
                <a:latin typeface="Times New Roman" panose="02020603050405020304" pitchFamily="18" charset="0"/>
                <a:ea typeface="Calibri" panose="020F0502020204030204" pitchFamily="34" charset="0"/>
                <a:cs typeface="Arial" panose="020B0604020202020204" pitchFamily="34" charset="0"/>
              </a:rPr>
              <a:t>While this seems so obvious as to be platitudinous, in fact,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many serious moral problems</a:t>
            </a:r>
            <a:r>
              <a:rPr lang="en-US" sz="2400" dirty="0">
                <a:latin typeface="Times New Roman" panose="02020603050405020304" pitchFamily="18" charset="0"/>
                <a:ea typeface="Calibri" panose="020F0502020204030204" pitchFamily="34" charset="0"/>
                <a:cs typeface="Arial" panose="020B0604020202020204" pitchFamily="34" charset="0"/>
              </a:rPr>
              <a:t> arise over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interpretation </a:t>
            </a:r>
            <a:r>
              <a:rPr lang="en-US" sz="2400" dirty="0">
                <a:latin typeface="Times New Roman" panose="02020603050405020304" pitchFamily="18" charset="0"/>
                <a:ea typeface="Calibri" panose="020F0502020204030204" pitchFamily="34" charset="0"/>
                <a:cs typeface="Arial" panose="020B0604020202020204" pitchFamily="34" charset="0"/>
              </a:rPr>
              <a:t>of this principle. </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First, even if it is agreed that the benefits and harms that ought to be the focus of the pharmacist’s concern are the patient’s,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there is still considerable room for controversy</a:t>
            </a:r>
            <a:r>
              <a:rPr lang="en-US" sz="2400" dirty="0">
                <a:latin typeface="Times New Roman" panose="02020603050405020304" pitchFamily="18"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821287899"/>
      </p:ext>
    </p:extLst>
  </p:cSld>
  <p:clrMapOvr>
    <a:masterClrMapping/>
  </p:clrMapOvr>
  <mc:AlternateContent xmlns:mc="http://schemas.openxmlformats.org/markup-compatibility/2006" xmlns:p14="http://schemas.microsoft.com/office/powerpoint/2010/main">
    <mc:Choice Requires="p14">
      <p:transition spd="slow" p14:dur="2000" advTm="199118"/>
    </mc:Choice>
    <mc:Fallback xmlns="">
      <p:transition spd="slow" advTm="19911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152400"/>
            <a:ext cx="8229600" cy="990600"/>
          </a:xfrm>
        </p:spPr>
        <p:txBody>
          <a:bodyPr>
            <a:noAutofit/>
          </a:bodyPr>
          <a:lstStyle/>
          <a:p>
            <a:pPr algn="l"/>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Benefiting the Patient and Others</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143000"/>
            <a:ext cx="8229600" cy="5715000"/>
          </a:xfrm>
        </p:spPr>
        <p:txBody>
          <a:bodyPr>
            <a:normAutofit fontScale="92500" lnSpcReduction="10000"/>
          </a:bodyPr>
          <a:lstStyle/>
          <a:p>
            <a:pPr algn="just">
              <a:lnSpc>
                <a:spcPct val="120000"/>
              </a:lnSpc>
            </a:pPr>
            <a:r>
              <a:rPr lang="en-US" sz="2400" dirty="0">
                <a:latin typeface="Times New Roman" panose="02020603050405020304" pitchFamily="18" charset="0"/>
                <a:ea typeface="Calibri" panose="020F0502020204030204" pitchFamily="34" charset="0"/>
                <a:cs typeface="Times New Roman" panose="02020603050405020304" pitchFamily="18" charset="0"/>
              </a:rPr>
              <a:t>For example, what if protecting the patient will come at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considerable risk of harm </a:t>
            </a:r>
            <a:r>
              <a:rPr lang="en-US" sz="2400" dirty="0">
                <a:latin typeface="Times New Roman" panose="02020603050405020304" pitchFamily="18" charset="0"/>
                <a:ea typeface="Calibri" panose="020F0502020204030204" pitchFamily="34" charset="0"/>
                <a:cs typeface="Times New Roman" panose="02020603050405020304" pitchFamily="18" charset="0"/>
              </a:rPr>
              <a:t>to society in general or to specific identifiable people who are not patients? What if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interests </a:t>
            </a:r>
            <a:r>
              <a:rPr lang="en-US" sz="2400" dirty="0">
                <a:latin typeface="Times New Roman" panose="02020603050405020304" pitchFamily="18" charset="0"/>
                <a:ea typeface="Calibri" panose="020F0502020204030204" pitchFamily="34" charset="0"/>
                <a:cs typeface="Times New Roman" panose="02020603050405020304" pitchFamily="18" charset="0"/>
              </a:rPr>
              <a:t>of the profession of pharmacy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conflict</a:t>
            </a:r>
            <a:r>
              <a:rPr lang="en-US" sz="2400" dirty="0">
                <a:latin typeface="Times New Roman" panose="02020603050405020304" pitchFamily="18" charset="0"/>
                <a:ea typeface="Calibri" panose="020F0502020204030204" pitchFamily="34" charset="0"/>
                <a:cs typeface="Times New Roman" panose="02020603050405020304" pitchFamily="18" charset="0"/>
              </a:rPr>
              <a:t> with those of the patient? Or what if doing what is necessary to help the patient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conflicts</a:t>
            </a:r>
            <a:r>
              <a:rPr lang="en-US" sz="2400" dirty="0">
                <a:latin typeface="Times New Roman" panose="02020603050405020304" pitchFamily="18" charset="0"/>
                <a:ea typeface="Calibri" panose="020F0502020204030204" pitchFamily="34" charset="0"/>
                <a:cs typeface="Times New Roman" panose="02020603050405020304" pitchFamily="18" charset="0"/>
              </a:rPr>
              <a:t> with the interests of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pharmacist’s family</a:t>
            </a:r>
            <a:r>
              <a:rPr lang="en-US" sz="2400" dirty="0">
                <a:latin typeface="Times New Roman" panose="02020603050405020304" pitchFamily="18" charset="0"/>
                <a:ea typeface="Calibri" panose="020F0502020204030204" pitchFamily="34" charset="0"/>
                <a:cs typeface="Times New Roman" panose="02020603050405020304" pitchFamily="18" charset="0"/>
              </a:rPr>
              <a:t>? Is it obvious that the pharmacist should always place the patient’s interest above those of his or her family?</a:t>
            </a:r>
          </a:p>
          <a:p>
            <a:pPr algn="just">
              <a:lnSpc>
                <a:spcPct val="120000"/>
              </a:lnSpc>
            </a:pPr>
            <a:endParaRPr lang="en-US" sz="2400" dirty="0">
              <a:latin typeface="Times New Roman" panose="02020603050405020304" pitchFamily="18" charset="0"/>
              <a:cs typeface="Times New Roman" panose="02020603050405020304" pitchFamily="18" charset="0"/>
            </a:endParaRPr>
          </a:p>
          <a:p>
            <a:pPr algn="just">
              <a:lnSpc>
                <a:spcPct val="120000"/>
              </a:lnSpc>
            </a:pPr>
            <a:r>
              <a:rPr lang="en-US" sz="2400" dirty="0">
                <a:latin typeface="Times New Roman" panose="02020603050405020304" pitchFamily="18" charset="0"/>
                <a:ea typeface="Calibri" panose="020F0502020204030204" pitchFamily="34" charset="0"/>
                <a:cs typeface="Arial" panose="020B0604020202020204" pitchFamily="34" charset="0"/>
              </a:rPr>
              <a:t>Pharmacists often find themselves in situations in which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interests of their patients are in conflict</a:t>
            </a:r>
            <a:r>
              <a:rPr lang="en-US" sz="2400" dirty="0">
                <a:latin typeface="Times New Roman" panose="02020603050405020304" pitchFamily="18" charset="0"/>
                <a:ea typeface="Calibri" panose="020F0502020204030204" pitchFamily="34" charset="0"/>
                <a:cs typeface="Arial" panose="020B0604020202020204" pitchFamily="34" charset="0"/>
              </a:rPr>
              <a:t>. The pharmacist must choose between patients or between a patient and those who are not patients.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Whether to provide medications for those who cannot pay the full costs and shift the costs onto those who can </a:t>
            </a:r>
            <a:r>
              <a:rPr lang="en-US" sz="2400" dirty="0">
                <a:latin typeface="Times New Roman" panose="02020603050405020304" pitchFamily="18" charset="0"/>
                <a:ea typeface="Calibri" panose="020F0502020204030204" pitchFamily="34" charset="0"/>
                <a:cs typeface="Arial" panose="020B0604020202020204" pitchFamily="34" charset="0"/>
              </a:rPr>
              <a:t>is one example.</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20000"/>
              </a:lnSpc>
            </a:pPr>
            <a:endParaRPr lang="ar-S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451506"/>
      </p:ext>
    </p:extLst>
  </p:cSld>
  <p:clrMapOvr>
    <a:masterClrMapping/>
  </p:clrMapOvr>
  <mc:AlternateContent xmlns:mc="http://schemas.openxmlformats.org/markup-compatibility/2006" xmlns:p14="http://schemas.microsoft.com/office/powerpoint/2010/main">
    <mc:Choice Requires="p14">
      <p:transition spd="slow" p14:dur="2000" advTm="216120"/>
    </mc:Choice>
    <mc:Fallback xmlns="">
      <p:transition spd="slow" advTm="21612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990600"/>
            <a:ext cx="8229600" cy="11430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Justice</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2133600"/>
            <a:ext cx="8229600" cy="3200400"/>
          </a:xfrm>
        </p:spPr>
        <p:txBody>
          <a:bodyPr>
            <a:normAutofit fontScale="92500" lnSpcReduction="10000"/>
          </a:bodyPr>
          <a:lstStyle/>
          <a:p>
            <a:pPr marL="0" indent="0" algn="just">
              <a:lnSpc>
                <a:spcPct val="115000"/>
              </a:lnSpc>
              <a:buNone/>
            </a:pP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Allocation of Health Resources</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Some ethical theories introduce a new ethical principle to deal with this -problem- the principle of justice. While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beneficence</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nonmaleficence</a:t>
            </a:r>
            <a:r>
              <a:rPr lang="en-US" sz="2400" dirty="0">
                <a:latin typeface="Times New Roman" panose="02020603050405020304" pitchFamily="18" charset="0"/>
                <a:ea typeface="Calibri" panose="020F0502020204030204" pitchFamily="34" charset="0"/>
                <a:cs typeface="Arial" panose="020B0604020202020204" pitchFamily="34" charset="0"/>
              </a:rPr>
              <a:t> are devoted, respectively, simply to producing as much good and preventing as much harm as possible,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justice is concerned with how the goods and harms are distributed</a:t>
            </a:r>
            <a:r>
              <a:rPr lang="en-US" sz="2400" dirty="0">
                <a:latin typeface="Times New Roman" panose="02020603050405020304" pitchFamily="18" charset="0"/>
                <a:ea typeface="Calibri" panose="020F0502020204030204" pitchFamily="34" charset="0"/>
                <a:cs typeface="Arial" panose="020B0604020202020204" pitchFamily="34" charset="0"/>
              </a:rPr>
              <a:t>. Justice is concerned with the equity or fairness of the patterns of the benefits and harms.</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20000"/>
              </a:lnSpc>
            </a:pPr>
            <a:endParaRPr lang="ar-S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9032607"/>
      </p:ext>
    </p:extLst>
  </p:cSld>
  <p:clrMapOvr>
    <a:masterClrMapping/>
  </p:clrMapOvr>
  <mc:AlternateContent xmlns:mc="http://schemas.openxmlformats.org/markup-compatibility/2006" xmlns:p14="http://schemas.microsoft.com/office/powerpoint/2010/main">
    <mc:Choice Requires="p14">
      <p:transition spd="slow" p14:dur="2000" advTm="79651"/>
    </mc:Choice>
    <mc:Fallback xmlns="">
      <p:transition spd="slow" advTm="7965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381000"/>
            <a:ext cx="8229600" cy="11430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Justice</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524000"/>
            <a:ext cx="8229600" cy="44958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problems of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allocating scarce resources </a:t>
            </a:r>
            <a:r>
              <a:rPr lang="en-US" sz="2400" dirty="0">
                <a:latin typeface="Times New Roman" panose="02020603050405020304" pitchFamily="18" charset="0"/>
                <a:ea typeface="Calibri" panose="020F0502020204030204" pitchFamily="34" charset="0"/>
                <a:cs typeface="Arial" panose="020B0604020202020204" pitchFamily="34" charset="0"/>
              </a:rPr>
              <a:t>arise in pharmacy in planning health care system formularies and in the operation of drug distribution systems.</a:t>
            </a:r>
          </a:p>
          <a:p>
            <a:pPr algn="just">
              <a:lnSpc>
                <a:spcPct val="115000"/>
              </a:lnSpc>
            </a:pP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principle of justice affirms that certain patterns of distribution of the good, such as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distribution based on medical need</a:t>
            </a:r>
            <a:r>
              <a:rPr lang="en-US" sz="2400" dirty="0">
                <a:latin typeface="Times New Roman" panose="02020603050405020304" pitchFamily="18" charset="0"/>
                <a:ea typeface="Calibri" panose="020F0502020204030204" pitchFamily="34" charset="0"/>
                <a:cs typeface="Arial" panose="020B0604020202020204" pitchFamily="34" charset="0"/>
              </a:rPr>
              <a:t>, also may be morally relevant. Justice as distribution is not the only moral consideration that can provide a check on the principles of beneficence and nonmaleficence. Justice is concerned with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distribution of goods in morally preferred patterns</a:t>
            </a:r>
            <a:r>
              <a:rPr lang="en-US" sz="2400" dirty="0">
                <a:latin typeface="Times New Roman" panose="02020603050405020304" pitchFamily="18" charset="0"/>
                <a:ea typeface="Calibri" panose="020F0502020204030204" pitchFamily="34" charset="0"/>
                <a:cs typeface="Arial" panose="020B0604020202020204" pitchFamily="34" charset="0"/>
              </a:rPr>
              <a:t>. It, therefore, always involves more than one potential beneficiary.</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20000"/>
              </a:lnSpc>
            </a:pPr>
            <a:endParaRPr lang="ar-S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958276"/>
      </p:ext>
    </p:extLst>
  </p:cSld>
  <p:clrMapOvr>
    <a:masterClrMapping/>
  </p:clrMapOvr>
  <mc:AlternateContent xmlns:mc="http://schemas.openxmlformats.org/markup-compatibility/2006" xmlns:p14="http://schemas.microsoft.com/office/powerpoint/2010/main">
    <mc:Choice Requires="p14">
      <p:transition spd="slow" p14:dur="2000" advTm="164200"/>
    </mc:Choice>
    <mc:Fallback xmlns="">
      <p:transition spd="slow" advTm="1642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0"/>
            <a:ext cx="8229600" cy="9144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914400"/>
            <a:ext cx="8229600" cy="5943600"/>
          </a:xfrm>
        </p:spPr>
        <p:txBody>
          <a:bodyPr>
            <a:normAutofit fontScale="92500" lnSpcReduction="20000"/>
          </a:bodyPr>
          <a:lstStyle/>
          <a:p>
            <a:pPr algn="just">
              <a:lnSpc>
                <a:spcPct val="120000"/>
              </a:lnSpc>
            </a:pPr>
            <a:r>
              <a:rPr lang="en-US" sz="2400" dirty="0">
                <a:latin typeface="Times New Roman" panose="02020603050405020304" pitchFamily="18" charset="0"/>
                <a:ea typeface="Calibri" panose="020F0502020204030204" pitchFamily="34" charset="0"/>
              </a:rPr>
              <a:t>Autonomy is both a </a:t>
            </a:r>
            <a:r>
              <a:rPr lang="en-US" sz="2400" dirty="0">
                <a:solidFill>
                  <a:srgbClr val="FF0000"/>
                </a:solidFill>
                <a:latin typeface="Times New Roman" panose="02020603050405020304" pitchFamily="18" charset="0"/>
                <a:ea typeface="Calibri" panose="020F0502020204030204" pitchFamily="34" charset="0"/>
              </a:rPr>
              <a:t>psychological</a:t>
            </a:r>
            <a:r>
              <a:rPr lang="en-US" sz="2400" dirty="0">
                <a:latin typeface="Times New Roman" panose="02020603050405020304" pitchFamily="18" charset="0"/>
                <a:ea typeface="Calibri" panose="020F0502020204030204" pitchFamily="34" charset="0"/>
              </a:rPr>
              <a:t> and a </a:t>
            </a:r>
            <a:r>
              <a:rPr lang="en-US" sz="2400" dirty="0">
                <a:solidFill>
                  <a:srgbClr val="FF0000"/>
                </a:solidFill>
                <a:latin typeface="Times New Roman" panose="02020603050405020304" pitchFamily="18" charset="0"/>
                <a:ea typeface="Calibri" panose="020F0502020204030204" pitchFamily="34" charset="0"/>
              </a:rPr>
              <a:t>moral</a:t>
            </a:r>
            <a:r>
              <a:rPr lang="en-US" sz="2400" dirty="0">
                <a:latin typeface="Times New Roman" panose="02020603050405020304" pitchFamily="18" charset="0"/>
                <a:ea typeface="Calibri" panose="020F0502020204030204" pitchFamily="34" charset="0"/>
              </a:rPr>
              <a:t> term. Psychologically, autonomy is a term describing the mental state of persons who are free to choose their own life plans and act on those plans substantially independent of internal or external constraints. One leads the life of an </a:t>
            </a:r>
            <a:r>
              <a:rPr lang="en-US" sz="2400" dirty="0">
                <a:solidFill>
                  <a:srgbClr val="FF0000"/>
                </a:solidFill>
                <a:latin typeface="Times New Roman" panose="02020603050405020304" pitchFamily="18" charset="0"/>
                <a:ea typeface="Calibri" panose="020F0502020204030204" pitchFamily="34" charset="0"/>
              </a:rPr>
              <a:t>autonomous person</a:t>
            </a:r>
            <a:r>
              <a:rPr lang="en-US" sz="2400" dirty="0">
                <a:latin typeface="Times New Roman" panose="02020603050405020304" pitchFamily="18" charset="0"/>
                <a:ea typeface="Calibri" panose="020F0502020204030204" pitchFamily="34" charset="0"/>
              </a:rPr>
              <a:t> to the extent one is free to be “</a:t>
            </a:r>
            <a:r>
              <a:rPr lang="en-US" sz="2400" dirty="0">
                <a:solidFill>
                  <a:srgbClr val="FF0000"/>
                </a:solidFill>
                <a:latin typeface="Times New Roman" panose="02020603050405020304" pitchFamily="18" charset="0"/>
                <a:ea typeface="Calibri" panose="020F0502020204030204" pitchFamily="34" charset="0"/>
              </a:rPr>
              <a:t>self-legislating</a:t>
            </a:r>
            <a:r>
              <a:rPr lang="en-US" sz="2400" dirty="0">
                <a:latin typeface="Times New Roman" panose="02020603050405020304" pitchFamily="18" charset="0"/>
                <a:ea typeface="Calibri" panose="020F0502020204030204" pitchFamily="34" charset="0"/>
              </a:rPr>
              <a:t>.” Autonomy </a:t>
            </a:r>
            <a:r>
              <a:rPr lang="en-US" sz="2400" dirty="0">
                <a:solidFill>
                  <a:srgbClr val="FF0000"/>
                </a:solidFill>
                <a:latin typeface="Times New Roman" panose="02020603050405020304" pitchFamily="18" charset="0"/>
                <a:ea typeface="Calibri" panose="020F0502020204030204" pitchFamily="34" charset="0"/>
              </a:rPr>
              <a:t>means creating one’s own legislation</a:t>
            </a:r>
            <a:r>
              <a:rPr lang="en-US" sz="2400" dirty="0">
                <a:latin typeface="Times New Roman" panose="02020603050405020304" pitchFamily="18" charset="0"/>
                <a:ea typeface="Calibri" panose="020F0502020204030204" pitchFamily="34" charset="0"/>
              </a:rPr>
              <a:t>. </a:t>
            </a:r>
          </a:p>
          <a:p>
            <a:pPr algn="just">
              <a:lnSpc>
                <a:spcPct val="120000"/>
              </a:lnSpc>
            </a:pPr>
            <a:endParaRPr lang="en-US" sz="2400" dirty="0">
              <a:latin typeface="Times New Roman" panose="02020603050405020304" pitchFamily="18" charset="0"/>
              <a:ea typeface="Calibri" panose="020F0502020204030204" pitchFamily="34" charset="0"/>
            </a:endParaRPr>
          </a:p>
          <a:p>
            <a:pPr algn="just">
              <a:lnSpc>
                <a:spcPct val="120000"/>
              </a:lnSpc>
            </a:pPr>
            <a:r>
              <a:rPr lang="en-US" sz="2400" dirty="0">
                <a:latin typeface="Times New Roman" panose="02020603050405020304" pitchFamily="18" charset="0"/>
                <a:ea typeface="Calibri" panose="020F0502020204030204" pitchFamily="34" charset="0"/>
              </a:rPr>
              <a:t>As such it should be apparent that </a:t>
            </a:r>
            <a:r>
              <a:rPr lang="en-US" sz="2400" dirty="0">
                <a:solidFill>
                  <a:srgbClr val="FF0000"/>
                </a:solidFill>
                <a:latin typeface="Times New Roman" panose="02020603050405020304" pitchFamily="18" charset="0"/>
                <a:ea typeface="Calibri" panose="020F0502020204030204" pitchFamily="34" charset="0"/>
              </a:rPr>
              <a:t>being autonomous is always a matter of degree</a:t>
            </a:r>
            <a:r>
              <a:rPr lang="en-US" sz="2400" dirty="0">
                <a:latin typeface="Times New Roman" panose="02020603050405020304" pitchFamily="18" charset="0"/>
                <a:ea typeface="Calibri" panose="020F0502020204030204" pitchFamily="34" charset="0"/>
              </a:rPr>
              <a:t>. No one is “fully autonomous” in the sense of being totally free from internal and external constraints.</a:t>
            </a:r>
          </a:p>
          <a:p>
            <a:pPr algn="just">
              <a:lnSpc>
                <a:spcPct val="120000"/>
              </a:lnSpc>
            </a:pPr>
            <a:endParaRPr lang="en-US" sz="2400" dirty="0">
              <a:latin typeface="Times New Roman" panose="02020603050405020304" pitchFamily="18" charset="0"/>
              <a:cs typeface="Times New Roman" panose="02020603050405020304" pitchFamily="18"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Some people may be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totally lacking </a:t>
            </a:r>
            <a:r>
              <a:rPr lang="en-US" sz="2400" dirty="0">
                <a:latin typeface="Times New Roman" panose="02020603050405020304" pitchFamily="18" charset="0"/>
                <a:ea typeface="Calibri" panose="020F0502020204030204" pitchFamily="34" charset="0"/>
                <a:cs typeface="Arial" panose="020B0604020202020204" pitchFamily="34" charset="0"/>
              </a:rPr>
              <a:t>in autonomy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infants</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comatose</a:t>
            </a:r>
            <a:r>
              <a:rPr lang="en-US" sz="2400" dirty="0">
                <a:latin typeface="Times New Roman" panose="02020603050405020304" pitchFamily="18" charset="0"/>
                <a:ea typeface="Calibri" panose="020F0502020204030204" pitchFamily="34" charset="0"/>
                <a:cs typeface="Arial" panose="020B0604020202020204" pitchFamily="34" charset="0"/>
              </a:rPr>
              <a:t>, are examples. Many people whom we call nonautonomous, however,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possess some limited capacity </a:t>
            </a:r>
            <a:r>
              <a:rPr lang="en-US" sz="2400" dirty="0">
                <a:latin typeface="Times New Roman" panose="02020603050405020304" pitchFamily="18" charset="0"/>
                <a:ea typeface="Calibri" panose="020F0502020204030204" pitchFamily="34" charset="0"/>
                <a:cs typeface="Arial" panose="020B0604020202020204" pitchFamily="34" charset="0"/>
              </a:rPr>
              <a:t>to make their own choices. </a:t>
            </a:r>
            <a:endParaRPr lang="ar-S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9234184"/>
      </p:ext>
    </p:extLst>
  </p:cSld>
  <p:clrMapOvr>
    <a:masterClrMapping/>
  </p:clrMapOvr>
  <mc:AlternateContent xmlns:mc="http://schemas.openxmlformats.org/markup-compatibility/2006" xmlns:p14="http://schemas.microsoft.com/office/powerpoint/2010/main">
    <mc:Choice Requires="p14">
      <p:transition spd="slow" p14:dur="2000" advTm="255350"/>
    </mc:Choice>
    <mc:Fallback xmlns="">
      <p:transition spd="slow" advTm="2553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152400"/>
            <a:ext cx="8229600" cy="1066800"/>
          </a:xfrm>
        </p:spPr>
        <p:txBody>
          <a:bodyPr>
            <a:noAutofit/>
          </a:bodyPr>
          <a:lstStyle/>
          <a:p>
            <a:pPr algn="l">
              <a:lnSpc>
                <a:spcPct val="115000"/>
              </a:lnSpc>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219200"/>
            <a:ext cx="8229600" cy="5486400"/>
          </a:xfrm>
        </p:spPr>
        <p:txBody>
          <a:bodyPr>
            <a:normAutofit fontScale="85000" lnSpcReduction="10000"/>
          </a:bodyPr>
          <a:lstStyle/>
          <a:p>
            <a:pPr lvl="0" algn="just">
              <a:lnSpc>
                <a:spcPct val="120000"/>
              </a:lnSpc>
            </a:pPr>
            <a:r>
              <a:rPr lang="en-US" sz="2600" dirty="0">
                <a:solidFill>
                  <a:srgbClr val="FF0000"/>
                </a:solidFill>
                <a:latin typeface="Times New Roman" panose="02020603050405020304" pitchFamily="18" charset="0"/>
                <a:ea typeface="Calibri" panose="020F0502020204030204" pitchFamily="34" charset="0"/>
                <a:cs typeface="Arial" panose="020B0604020202020204" pitchFamily="34" charset="0"/>
              </a:rPr>
              <a:t>Small children</a:t>
            </a:r>
            <a:r>
              <a:rPr lang="en-US" sz="2600"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sz="26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mentally retarded</a:t>
            </a:r>
            <a:r>
              <a:rPr lang="en-US" sz="2600"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sz="26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mentally ill</a:t>
            </a:r>
            <a:r>
              <a:rPr lang="en-US" sz="2600" dirty="0">
                <a:solidFill>
                  <a:prstClr val="black"/>
                </a:solidFill>
                <a:latin typeface="Times New Roman" panose="02020603050405020304" pitchFamily="18" charset="0"/>
                <a:ea typeface="Calibri" panose="020F0502020204030204" pitchFamily="34" charset="0"/>
                <a:cs typeface="Arial" panose="020B0604020202020204" pitchFamily="34" charset="0"/>
              </a:rPr>
              <a:t>, and </a:t>
            </a:r>
            <a:r>
              <a:rPr lang="en-US" sz="26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senile </a:t>
            </a:r>
            <a:r>
              <a:rPr lang="en-US" sz="2600" dirty="0">
                <a:solidFill>
                  <a:prstClr val="black"/>
                </a:solidFill>
                <a:latin typeface="Times New Roman" panose="02020603050405020304" pitchFamily="18" charset="0"/>
                <a:ea typeface="Calibri" panose="020F0502020204030204" pitchFamily="34" charset="0"/>
                <a:cs typeface="Arial" panose="020B0604020202020204" pitchFamily="34" charset="0"/>
              </a:rPr>
              <a:t>all may be able to make limited choices based on their own beliefs and values and yet are hardly autonomous enough to be called self-determining in any meaningful way.</a:t>
            </a:r>
          </a:p>
          <a:p>
            <a:pPr algn="just">
              <a:lnSpc>
                <a:spcPct val="120000"/>
              </a:lnSpc>
            </a:pPr>
            <a:endParaRPr lang="en-US" sz="3000" dirty="0">
              <a:latin typeface="Times New Roman" panose="02020603050405020304" pitchFamily="18" charset="0"/>
              <a:ea typeface="Calibri" panose="020F0502020204030204" pitchFamily="34" charset="0"/>
            </a:endParaRPr>
          </a:p>
          <a:p>
            <a:pPr lvl="0" algn="just">
              <a:lnSpc>
                <a:spcPct val="120000"/>
              </a:lnSpc>
            </a:pPr>
            <a:r>
              <a:rPr lang="en-US" sz="2600" dirty="0">
                <a:solidFill>
                  <a:prstClr val="black"/>
                </a:solidFill>
                <a:latin typeface="Times New Roman" panose="02020603050405020304" pitchFamily="18" charset="0"/>
                <a:ea typeface="Calibri" panose="020F0502020204030204" pitchFamily="34" charset="0"/>
              </a:rPr>
              <a:t>Thus, being an autonomous person is a </a:t>
            </a:r>
            <a:r>
              <a:rPr lang="en-US" sz="2600" dirty="0">
                <a:latin typeface="Times New Roman" panose="02020603050405020304" pitchFamily="18" charset="0"/>
                <a:ea typeface="Calibri" panose="020F0502020204030204" pitchFamily="34" charset="0"/>
              </a:rPr>
              <a:t>matter of degree</a:t>
            </a:r>
            <a:r>
              <a:rPr lang="en-US" sz="2600" dirty="0">
                <a:solidFill>
                  <a:prstClr val="black"/>
                </a:solidFill>
                <a:latin typeface="Times New Roman" panose="02020603050405020304" pitchFamily="18" charset="0"/>
                <a:ea typeface="Calibri" panose="020F0502020204030204" pitchFamily="34" charset="0"/>
              </a:rPr>
              <a:t>. Those persons who have a sufficient degree of autonomy we treat as being essentially </a:t>
            </a:r>
            <a:r>
              <a:rPr lang="en-US" sz="2600" dirty="0">
                <a:solidFill>
                  <a:srgbClr val="FF0000"/>
                </a:solidFill>
                <a:latin typeface="Times New Roman" panose="02020603050405020304" pitchFamily="18" charset="0"/>
                <a:ea typeface="Calibri" panose="020F0502020204030204" pitchFamily="34" charset="0"/>
              </a:rPr>
              <a:t>self- determining</a:t>
            </a:r>
            <a:r>
              <a:rPr lang="en-US" sz="2600" dirty="0">
                <a:solidFill>
                  <a:prstClr val="black"/>
                </a:solidFill>
                <a:latin typeface="Times New Roman" panose="02020603050405020304" pitchFamily="18" charset="0"/>
                <a:ea typeface="Calibri" panose="020F0502020204030204" pitchFamily="34" charset="0"/>
              </a:rPr>
              <a:t>; we call them “</a:t>
            </a:r>
            <a:r>
              <a:rPr lang="en-US" sz="2600" dirty="0">
                <a:solidFill>
                  <a:srgbClr val="FF0000"/>
                </a:solidFill>
                <a:latin typeface="Times New Roman" panose="02020603050405020304" pitchFamily="18" charset="0"/>
                <a:ea typeface="Calibri" panose="020F0502020204030204" pitchFamily="34" charset="0"/>
              </a:rPr>
              <a:t>substantially autonomous persons</a:t>
            </a:r>
            <a:r>
              <a:rPr lang="en-US" sz="2600" dirty="0">
                <a:solidFill>
                  <a:prstClr val="black"/>
                </a:solidFill>
                <a:latin typeface="Times New Roman" panose="02020603050405020304" pitchFamily="18" charset="0"/>
                <a:ea typeface="Calibri" panose="020F0502020204030204" pitchFamily="34" charset="0"/>
              </a:rPr>
              <a:t>.” </a:t>
            </a:r>
          </a:p>
          <a:p>
            <a:pPr marL="0" lvl="0" indent="0" algn="just">
              <a:lnSpc>
                <a:spcPct val="120000"/>
              </a:lnSpc>
              <a:buNone/>
            </a:pPr>
            <a:endParaRPr lang="en-US" sz="2600" dirty="0">
              <a:solidFill>
                <a:prstClr val="black"/>
              </a:solidFill>
              <a:latin typeface="Times New Roman" panose="02020603050405020304" pitchFamily="18" charset="0"/>
              <a:ea typeface="Calibri" panose="020F0502020204030204" pitchFamily="34" charset="0"/>
            </a:endParaRPr>
          </a:p>
          <a:p>
            <a:pPr lvl="0" algn="just">
              <a:lnSpc>
                <a:spcPct val="120000"/>
              </a:lnSpc>
            </a:pPr>
            <a:r>
              <a:rPr lang="en-US" sz="2600" dirty="0">
                <a:solidFill>
                  <a:prstClr val="black"/>
                </a:solidFill>
                <a:latin typeface="Times New Roman" panose="02020603050405020304" pitchFamily="18" charset="0"/>
                <a:ea typeface="Calibri" panose="020F0502020204030204" pitchFamily="34" charset="0"/>
              </a:rPr>
              <a:t>For purposes of </a:t>
            </a:r>
            <a:r>
              <a:rPr lang="en-US" sz="2600" dirty="0">
                <a:solidFill>
                  <a:srgbClr val="FF0000"/>
                </a:solidFill>
                <a:latin typeface="Times New Roman" panose="02020603050405020304" pitchFamily="18" charset="0"/>
                <a:ea typeface="Calibri" panose="020F0502020204030204" pitchFamily="34" charset="0"/>
              </a:rPr>
              <a:t>public policy</a:t>
            </a:r>
            <a:r>
              <a:rPr lang="en-US" sz="2600" dirty="0">
                <a:solidFill>
                  <a:prstClr val="black"/>
                </a:solidFill>
                <a:latin typeface="Times New Roman" panose="02020603050405020304" pitchFamily="18" charset="0"/>
                <a:ea typeface="Calibri" panose="020F0502020204030204" pitchFamily="34" charset="0"/>
              </a:rPr>
              <a:t>, we assume that persons below the age of majority, </a:t>
            </a:r>
            <a:r>
              <a:rPr lang="en-US" sz="2600" dirty="0">
                <a:solidFill>
                  <a:srgbClr val="FF0000"/>
                </a:solidFill>
                <a:latin typeface="Times New Roman" panose="02020603050405020304" pitchFamily="18" charset="0"/>
                <a:ea typeface="Calibri" panose="020F0502020204030204" pitchFamily="34" charset="0"/>
              </a:rPr>
              <a:t>usually 18</a:t>
            </a:r>
            <a:r>
              <a:rPr lang="en-US" sz="2600" dirty="0">
                <a:solidFill>
                  <a:prstClr val="black"/>
                </a:solidFill>
                <a:latin typeface="Times New Roman" panose="02020603050405020304" pitchFamily="18" charset="0"/>
                <a:ea typeface="Calibri" panose="020F0502020204030204" pitchFamily="34" charset="0"/>
              </a:rPr>
              <a:t>, unless proven otherwise, are lacking sufficient autonomy for a range of publicly significant decisions.</a:t>
            </a:r>
            <a:endParaRPr lang="en-US" sz="2600" dirty="0">
              <a:solidFill>
                <a:prstClr val="black"/>
              </a:solidFill>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3837225"/>
      </p:ext>
    </p:extLst>
  </p:cSld>
  <p:clrMapOvr>
    <a:masterClrMapping/>
  </p:clrMapOvr>
  <mc:AlternateContent xmlns:mc="http://schemas.openxmlformats.org/markup-compatibility/2006" xmlns:p14="http://schemas.microsoft.com/office/powerpoint/2010/main">
    <mc:Choice Requires="p14">
      <p:transition spd="slow" p14:dur="2000" advTm="185057"/>
    </mc:Choice>
    <mc:Fallback xmlns="">
      <p:transition spd="slow" advTm="18505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304800"/>
            <a:ext cx="8229600" cy="1066800"/>
          </a:xfrm>
        </p:spPr>
        <p:txBody>
          <a:bodyPr>
            <a:no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ar-SA" sz="36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1371600"/>
            <a:ext cx="8229600" cy="5486400"/>
          </a:xfrm>
        </p:spPr>
        <p:txBody>
          <a:bodyPr>
            <a:normAutofit/>
          </a:bodyPr>
          <a:lstStyle/>
          <a:p>
            <a:pPr algn="just">
              <a:lnSpc>
                <a:spcPct val="120000"/>
              </a:lnSpc>
            </a:pPr>
            <a:r>
              <a:rPr lang="en-US" sz="2400" dirty="0">
                <a:latin typeface="Times New Roman" panose="02020603050405020304" pitchFamily="18" charset="0"/>
                <a:ea typeface="Calibri" panose="020F0502020204030204" pitchFamily="34" charset="0"/>
              </a:rPr>
              <a:t>Of course, if the patient is </a:t>
            </a:r>
            <a:r>
              <a:rPr lang="en-US" sz="2400" dirty="0">
                <a:solidFill>
                  <a:srgbClr val="FF0000"/>
                </a:solidFill>
                <a:latin typeface="Times New Roman" panose="02020603050405020304" pitchFamily="18" charset="0"/>
                <a:ea typeface="Calibri" panose="020F0502020204030204" pitchFamily="34" charset="0"/>
              </a:rPr>
              <a:t>unconscious</a:t>
            </a:r>
            <a:r>
              <a:rPr lang="en-US" sz="2400" dirty="0">
                <a:latin typeface="Times New Roman" panose="02020603050405020304" pitchFamily="18" charset="0"/>
                <a:ea typeface="Calibri" panose="020F0502020204030204" pitchFamily="34" charset="0"/>
              </a:rPr>
              <a:t>, no such action is necessary. But, if the patient is capable of disagreement and coherently expresses that disagreement, then the patient should be presumed to be competent until adjudicated otherwise. If he or she fails to disagree, then a presumption of lack of capacity to make substantially autonomous choices seems reasonable.</a:t>
            </a:r>
          </a:p>
          <a:p>
            <a:pPr algn="just">
              <a:lnSpc>
                <a:spcPct val="120000"/>
              </a:lnSpc>
            </a:pPr>
            <a:endParaRPr lang="en-US" sz="2400" dirty="0">
              <a:latin typeface="Times New Roman" panose="02020603050405020304" pitchFamily="18" charset="0"/>
              <a:ea typeface="Calibri" panose="020F0502020204030204" pitchFamily="34" charset="0"/>
            </a:endParaRPr>
          </a:p>
          <a:p>
            <a:pPr algn="just">
              <a:lnSpc>
                <a:spcPct val="120000"/>
              </a:lnSpc>
            </a:pPr>
            <a:r>
              <a:rPr lang="en-US" sz="2400" dirty="0">
                <a:latin typeface="Times New Roman" panose="02020603050405020304" pitchFamily="18" charset="0"/>
                <a:ea typeface="Calibri" panose="020F0502020204030204" pitchFamily="34" charset="0"/>
              </a:rPr>
              <a:t>This </a:t>
            </a:r>
            <a:r>
              <a:rPr lang="en-US" sz="2400" dirty="0">
                <a:solidFill>
                  <a:srgbClr val="FF0000"/>
                </a:solidFill>
                <a:latin typeface="Times New Roman" panose="02020603050405020304" pitchFamily="18" charset="0"/>
                <a:ea typeface="Calibri" panose="020F0502020204030204" pitchFamily="34" charset="0"/>
              </a:rPr>
              <a:t>does not mean</a:t>
            </a:r>
            <a:r>
              <a:rPr lang="en-US" sz="2400" dirty="0">
                <a:latin typeface="Times New Roman" panose="02020603050405020304" pitchFamily="18" charset="0"/>
                <a:ea typeface="Calibri" panose="020F0502020204030204" pitchFamily="34" charset="0"/>
              </a:rPr>
              <a:t>, however, that a health professional is automatically</a:t>
            </a:r>
            <a:r>
              <a:rPr lang="en-US" sz="2400" dirty="0">
                <a:solidFill>
                  <a:srgbClr val="FF0000"/>
                </a:solidFill>
                <a:latin typeface="Times New Roman" panose="02020603050405020304" pitchFamily="18" charset="0"/>
                <a:ea typeface="Calibri" panose="020F0502020204030204" pitchFamily="34" charset="0"/>
              </a:rPr>
              <a:t> free </a:t>
            </a:r>
            <a:r>
              <a:rPr lang="en-US" sz="2400" dirty="0">
                <a:latin typeface="Times New Roman" panose="02020603050405020304" pitchFamily="18" charset="0"/>
                <a:ea typeface="Calibri" panose="020F0502020204030204" pitchFamily="34" charset="0"/>
              </a:rPr>
              <a:t>to do what seems reasonable to those who are not substantially autonomous. </a:t>
            </a:r>
          </a:p>
          <a:p>
            <a:pPr algn="just">
              <a:lnSpc>
                <a:spcPct val="120000"/>
              </a:lnSpc>
            </a:pPr>
            <a:endParaRPr lang="en-US"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80361242"/>
      </p:ext>
    </p:extLst>
  </p:cSld>
  <p:clrMapOvr>
    <a:masterClrMapping/>
  </p:clrMapOvr>
  <mc:AlternateContent xmlns:mc="http://schemas.openxmlformats.org/markup-compatibility/2006" xmlns:p14="http://schemas.microsoft.com/office/powerpoint/2010/main">
    <mc:Choice Requires="p14">
      <p:transition spd="slow" p14:dur="2000" advTm="172888"/>
    </mc:Choice>
    <mc:Fallback xmlns="">
      <p:transition spd="slow" advTm="17288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DCE2-20E4-46E6-A7A8-769ACCDE3C74}"/>
              </a:ext>
            </a:extLst>
          </p:cNvPr>
          <p:cNvSpPr>
            <a:spLocks noGrp="1"/>
          </p:cNvSpPr>
          <p:nvPr>
            <p:ph type="title"/>
          </p:nvPr>
        </p:nvSpPr>
        <p:spPr>
          <a:xfrm>
            <a:off x="457200" y="0"/>
            <a:ext cx="8229600" cy="838200"/>
          </a:xfrm>
        </p:spPr>
        <p:txBody>
          <a:bodyPr>
            <a:no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ar-SA" sz="3200" dirty="0">
              <a:solidFill>
                <a:srgbClr val="0070C0"/>
              </a:solidFill>
            </a:endParaRPr>
          </a:p>
        </p:txBody>
      </p:sp>
      <p:sp>
        <p:nvSpPr>
          <p:cNvPr id="3" name="Content Placeholder 2">
            <a:extLst>
              <a:ext uri="{FF2B5EF4-FFF2-40B4-BE49-F238E27FC236}">
                <a16:creationId xmlns:a16="http://schemas.microsoft.com/office/drawing/2014/main" id="{4512D75D-6625-4AA7-874C-ABB8FE3EC3BF}"/>
              </a:ext>
            </a:extLst>
          </p:cNvPr>
          <p:cNvSpPr>
            <a:spLocks noGrp="1"/>
          </p:cNvSpPr>
          <p:nvPr>
            <p:ph idx="1"/>
          </p:nvPr>
        </p:nvSpPr>
        <p:spPr>
          <a:xfrm>
            <a:off x="457200" y="838200"/>
            <a:ext cx="8229600" cy="6019800"/>
          </a:xfrm>
        </p:spPr>
        <p:txBody>
          <a:bodyPr>
            <a:normAutofit fontScale="92500"/>
          </a:bodyPr>
          <a:lstStyle/>
          <a:p>
            <a:pPr algn="just">
              <a:lnSpc>
                <a:spcPct val="120000"/>
              </a:lnSpc>
            </a:pPr>
            <a:r>
              <a:rPr lang="en-US" sz="2400" dirty="0">
                <a:latin typeface="Times New Roman" panose="02020603050405020304" pitchFamily="18" charset="0"/>
                <a:ea typeface="Calibri" panose="020F0502020204030204" pitchFamily="34" charset="0"/>
              </a:rPr>
              <a:t>In the case of </a:t>
            </a:r>
            <a:r>
              <a:rPr lang="en-US" sz="2400" dirty="0">
                <a:solidFill>
                  <a:srgbClr val="FF0000"/>
                </a:solidFill>
                <a:latin typeface="Times New Roman" panose="02020603050405020304" pitchFamily="18" charset="0"/>
                <a:ea typeface="Calibri" panose="020F0502020204030204" pitchFamily="34" charset="0"/>
              </a:rPr>
              <a:t>children</a:t>
            </a:r>
            <a:r>
              <a:rPr lang="en-US" sz="2400" dirty="0">
                <a:latin typeface="Times New Roman" panose="02020603050405020304" pitchFamily="18" charset="0"/>
                <a:ea typeface="Calibri" panose="020F0502020204030204" pitchFamily="34" charset="0"/>
              </a:rPr>
              <a:t>, we presume that </a:t>
            </a:r>
            <a:r>
              <a:rPr lang="en-US" sz="2400" dirty="0">
                <a:solidFill>
                  <a:srgbClr val="FF0000"/>
                </a:solidFill>
                <a:latin typeface="Times New Roman" panose="02020603050405020304" pitchFamily="18" charset="0"/>
                <a:ea typeface="Calibri" panose="020F0502020204030204" pitchFamily="34" charset="0"/>
              </a:rPr>
              <a:t>only parents </a:t>
            </a:r>
            <a:r>
              <a:rPr lang="en-US" sz="2400" dirty="0">
                <a:latin typeface="Times New Roman" panose="02020603050405020304" pitchFamily="18" charset="0"/>
                <a:ea typeface="Calibri" panose="020F0502020204030204" pitchFamily="34" charset="0"/>
              </a:rPr>
              <a:t>and </a:t>
            </a:r>
            <a:r>
              <a:rPr lang="en-US" sz="2400" dirty="0">
                <a:solidFill>
                  <a:srgbClr val="FF0000"/>
                </a:solidFill>
                <a:latin typeface="Times New Roman" panose="02020603050405020304" pitchFamily="18" charset="0"/>
                <a:ea typeface="Calibri" panose="020F0502020204030204" pitchFamily="34" charset="0"/>
              </a:rPr>
              <a:t>those so designated by the courts</a:t>
            </a:r>
            <a:r>
              <a:rPr lang="en-US" sz="2400" dirty="0">
                <a:latin typeface="Times New Roman" panose="02020603050405020304" pitchFamily="18" charset="0"/>
                <a:ea typeface="Calibri" panose="020F0502020204030204" pitchFamily="34" charset="0"/>
              </a:rPr>
              <a:t> are free to act as </a:t>
            </a:r>
            <a:r>
              <a:rPr lang="en-US" sz="2400" dirty="0">
                <a:solidFill>
                  <a:srgbClr val="FF0000"/>
                </a:solidFill>
                <a:latin typeface="Times New Roman" panose="02020603050405020304" pitchFamily="18" charset="0"/>
                <a:ea typeface="Calibri" panose="020F0502020204030204" pitchFamily="34" charset="0"/>
              </a:rPr>
              <a:t>surrogate decision makers</a:t>
            </a:r>
            <a:r>
              <a:rPr lang="en-US" sz="2400" dirty="0">
                <a:latin typeface="Times New Roman" panose="02020603050405020304" pitchFamily="18" charset="0"/>
                <a:ea typeface="Calibri" panose="020F0502020204030204" pitchFamily="34" charset="0"/>
              </a:rPr>
              <a:t>. In the case of </a:t>
            </a:r>
            <a:r>
              <a:rPr lang="en-US" sz="2400" dirty="0">
                <a:solidFill>
                  <a:srgbClr val="FF0000"/>
                </a:solidFill>
                <a:latin typeface="Times New Roman" panose="02020603050405020304" pitchFamily="18" charset="0"/>
                <a:ea typeface="Calibri" panose="020F0502020204030204" pitchFamily="34" charset="0"/>
              </a:rPr>
              <a:t>adults</a:t>
            </a:r>
            <a:r>
              <a:rPr lang="en-US" sz="2400" dirty="0">
                <a:latin typeface="Times New Roman" panose="02020603050405020304" pitchFamily="18" charset="0"/>
                <a:ea typeface="Calibri" panose="020F0502020204030204" pitchFamily="34" charset="0"/>
              </a:rPr>
              <a:t>, even if the presumption of lack of autonomy is warranted, it is still </a:t>
            </a:r>
            <a:r>
              <a:rPr lang="en-US" sz="2400" dirty="0">
                <a:solidFill>
                  <a:srgbClr val="FF0000"/>
                </a:solidFill>
                <a:latin typeface="Times New Roman" panose="02020603050405020304" pitchFamily="18" charset="0"/>
                <a:ea typeface="Calibri" panose="020F0502020204030204" pitchFamily="34" charset="0"/>
              </a:rPr>
              <a:t>necessary to determine </a:t>
            </a:r>
            <a:r>
              <a:rPr lang="en-US" sz="2400" dirty="0">
                <a:latin typeface="Times New Roman" panose="02020603050405020304" pitchFamily="18" charset="0"/>
                <a:ea typeface="Calibri" panose="020F0502020204030204" pitchFamily="34" charset="0"/>
              </a:rPr>
              <a:t>who is authorized to speak for the individual. The health professional —pharmacist, physician, or other health worker— </a:t>
            </a:r>
            <a:r>
              <a:rPr lang="en-US" sz="2400" dirty="0">
                <a:solidFill>
                  <a:srgbClr val="FF0000"/>
                </a:solidFill>
                <a:latin typeface="Times New Roman" panose="02020603050405020304" pitchFamily="18" charset="0"/>
                <a:ea typeface="Calibri" panose="020F0502020204030204" pitchFamily="34" charset="0"/>
              </a:rPr>
              <a:t>does not automatically have that authority</a:t>
            </a:r>
            <a:r>
              <a:rPr lang="en-US" sz="2400" dirty="0">
                <a:latin typeface="Times New Roman" panose="02020603050405020304" pitchFamily="18" charset="0"/>
                <a:ea typeface="Calibri" panose="020F0502020204030204" pitchFamily="34" charset="0"/>
              </a:rPr>
              <a:t>. </a:t>
            </a:r>
          </a:p>
          <a:p>
            <a:pPr algn="just">
              <a:lnSpc>
                <a:spcPct val="120000"/>
              </a:lnSpc>
            </a:pPr>
            <a:endParaRPr lang="en-US" sz="2400" dirty="0">
              <a:latin typeface="Times New Roman" panose="02020603050405020304" pitchFamily="18" charset="0"/>
              <a:cs typeface="Times New Roman" panose="02020603050405020304" pitchFamily="18" charset="0"/>
            </a:endParaRPr>
          </a:p>
          <a:p>
            <a:pPr marL="0" algn="just">
              <a:lnSpc>
                <a:spcPct val="115000"/>
              </a:lnSpc>
              <a:spcBef>
                <a:spcPts val="0"/>
              </a:spcBef>
            </a:pPr>
            <a:r>
              <a:rPr lang="en-US" sz="2400" dirty="0">
                <a:latin typeface="Times New Roman" panose="02020603050405020304" pitchFamily="18" charset="0"/>
                <a:ea typeface="Calibri" panose="020F0502020204030204" pitchFamily="34" charset="0"/>
                <a:cs typeface="Arial" panose="020B0604020202020204" pitchFamily="34" charset="0"/>
              </a:rPr>
              <a:t>And even if one is believed to be substantially autonomous,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it does not necessarily follow that he or she should be free to make all decisions</a:t>
            </a:r>
            <a:r>
              <a:rPr lang="en-US" sz="2400" dirty="0">
                <a:latin typeface="Times New Roman" panose="02020603050405020304" pitchFamily="18" charset="0"/>
                <a:ea typeface="Calibri" panose="020F0502020204030204" pitchFamily="34" charset="0"/>
                <a:cs typeface="Arial" panose="020B0604020202020204" pitchFamily="34" charset="0"/>
              </a:rPr>
              <a:t> about his or her actions.</a:t>
            </a:r>
          </a:p>
          <a:p>
            <a:pPr marL="0" indent="0" algn="just">
              <a:lnSpc>
                <a:spcPct val="115000"/>
              </a:lnSpc>
              <a:spcBef>
                <a:spcPts val="0"/>
              </a:spcBef>
              <a:buNone/>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18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sz="2400" dirty="0">
                <a:latin typeface="Times New Roman" panose="02020603050405020304" pitchFamily="18" charset="0"/>
                <a:ea typeface="Calibri" panose="020F0502020204030204" pitchFamily="34" charset="0"/>
                <a:cs typeface="Arial" panose="020B0604020202020204" pitchFamily="34" charset="0"/>
              </a:rPr>
              <a:t>The moral principle of autonomy says that patients have a right to be self-determining insofar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as their actions affect only themselves</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20000"/>
              </a:lnSpc>
            </a:pPr>
            <a:endParaRPr lang="ar-S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639568"/>
      </p:ext>
    </p:extLst>
  </p:cSld>
  <p:clrMapOvr>
    <a:masterClrMapping/>
  </p:clrMapOvr>
  <mc:AlternateContent xmlns:mc="http://schemas.openxmlformats.org/markup-compatibility/2006" xmlns:p14="http://schemas.microsoft.com/office/powerpoint/2010/main">
    <mc:Choice Requires="p14">
      <p:transition spd="slow" p14:dur="2000" advTm="184298"/>
    </mc:Choice>
    <mc:Fallback xmlns="">
      <p:transition spd="slow" advTm="184298"/>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2487</Words>
  <Application>Microsoft Office PowerPoint</Application>
  <PresentationFormat>On-screen Show (4:3)</PresentationFormat>
  <Paragraphs>90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Algerian</vt:lpstr>
      <vt:lpstr>Arial</vt:lpstr>
      <vt:lpstr>Arial Rounded MT Bold</vt:lpstr>
      <vt:lpstr>Calibri</vt:lpstr>
      <vt:lpstr>Times New Roman</vt:lpstr>
      <vt:lpstr>Office Theme</vt:lpstr>
      <vt:lpstr>Common Ethical Considerations in Pharmaceutical Care Practice</vt:lpstr>
      <vt:lpstr>Benefiting the Patient and Others</vt:lpstr>
      <vt:lpstr>Benefiting the Patient and Others</vt:lpstr>
      <vt:lpstr>Justice</vt:lpstr>
      <vt:lpstr>Justice</vt:lpstr>
      <vt:lpstr>Autonomy</vt:lpstr>
      <vt:lpstr>Autonomy</vt:lpstr>
      <vt:lpstr>Autonomy</vt:lpstr>
      <vt:lpstr>Autonomy</vt:lpstr>
      <vt:lpstr>Veracity</vt:lpstr>
      <vt:lpstr>Veracity</vt:lpstr>
      <vt:lpstr>Fidelity</vt:lpstr>
      <vt:lpstr>Fidelity</vt:lpstr>
      <vt:lpstr>Avoidance of Killing</vt:lpstr>
      <vt:lpstr>Avoidance of Killing</vt:lpstr>
      <vt:lpstr>Avoidance of Killing</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Ethical Considerations in  Pharmaceutical Care Practice</dc:title>
  <dc:creator>hp 15</dc:creator>
  <cp:lastModifiedBy>HP</cp:lastModifiedBy>
  <cp:revision>29</cp:revision>
  <dcterms:created xsi:type="dcterms:W3CDTF">2006-08-16T00:00:00Z</dcterms:created>
  <dcterms:modified xsi:type="dcterms:W3CDTF">2020-05-09T22:11:31Z</dcterms:modified>
</cp:coreProperties>
</file>