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i="1" dirty="0" smtClean="0"/>
              <a:t>Appendicitis</a:t>
            </a:r>
            <a:endParaRPr lang="en-US" sz="72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Assistant lecturer :</a:t>
            </a:r>
          </a:p>
          <a:p>
            <a:r>
              <a:rPr lang="en-US" sz="5400" b="1" i="1" dirty="0">
                <a:solidFill>
                  <a:srgbClr val="FF0000"/>
                </a:solidFill>
              </a:rPr>
              <a:t>Noor Wafaa Hashim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574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Management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Patients are often </a:t>
            </a:r>
            <a:r>
              <a:rPr lang="en-US" dirty="0" smtClean="0"/>
              <a:t>dehydrated </a:t>
            </a:r>
            <a:r>
              <a:rPr lang="en-US" dirty="0"/>
              <a:t>at presentation and so require </a:t>
            </a:r>
            <a:r>
              <a:rPr lang="en-US" dirty="0">
                <a:solidFill>
                  <a:srgbClr val="FF0000"/>
                </a:solidFill>
              </a:rPr>
              <a:t>fluid resuscitation</a:t>
            </a:r>
            <a:r>
              <a:rPr lang="en-US" dirty="0"/>
              <a:t>. IV fluids should be continued whilst the patient remains starved for </a:t>
            </a:r>
            <a:r>
              <a:rPr lang="en-US" dirty="0" smtClean="0"/>
              <a:t>theatre=NPO</a:t>
            </a:r>
          </a:p>
          <a:p>
            <a:r>
              <a:rPr lang="en-US" b="1" u="sng" dirty="0"/>
              <a:t>Open </a:t>
            </a:r>
            <a:r>
              <a:rPr lang="en-US" b="1" u="sng" dirty="0" err="1"/>
              <a:t>appendicectomy</a:t>
            </a:r>
            <a:endParaRPr lang="en-US" dirty="0"/>
          </a:p>
          <a:p>
            <a:r>
              <a:rPr lang="en-US" b="1" u="sng" dirty="0"/>
              <a:t>Laparoscopic </a:t>
            </a:r>
            <a:r>
              <a:rPr lang="en-US" b="1" u="sng" dirty="0" err="1"/>
              <a:t>appendicectomy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029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Open </a:t>
            </a:r>
            <a:r>
              <a:rPr lang="en-US" b="1" u="sng" dirty="0" err="1"/>
              <a:t>appendicectomy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Usually performed in </a:t>
            </a:r>
            <a:r>
              <a:rPr lang="en-US" dirty="0">
                <a:solidFill>
                  <a:srgbClr val="FF0000"/>
                </a:solidFill>
              </a:rPr>
              <a:t>children.</a:t>
            </a:r>
          </a:p>
          <a:p>
            <a:pPr lvl="0"/>
            <a:r>
              <a:rPr lang="en-US" dirty="0"/>
              <a:t>A </a:t>
            </a:r>
            <a:r>
              <a:rPr lang="en-US" dirty="0" err="1"/>
              <a:t>Lanz</a:t>
            </a:r>
            <a:r>
              <a:rPr lang="en-US" dirty="0"/>
              <a:t> incision is used for the best cosmetic result.</a:t>
            </a:r>
          </a:p>
          <a:p>
            <a:pPr lvl="0"/>
            <a:r>
              <a:rPr lang="en-US" dirty="0"/>
              <a:t>If the appendix is found to be </a:t>
            </a:r>
            <a:r>
              <a:rPr lang="en-US" dirty="0">
                <a:solidFill>
                  <a:srgbClr val="FF0000"/>
                </a:solidFill>
              </a:rPr>
              <a:t>perforated</a:t>
            </a:r>
            <a:r>
              <a:rPr lang="en-US" dirty="0"/>
              <a:t> or gangrenous, then </a:t>
            </a:r>
            <a:r>
              <a:rPr lang="en-US" dirty="0">
                <a:solidFill>
                  <a:srgbClr val="FF0000"/>
                </a:solidFill>
              </a:rPr>
              <a:t>peritoneal lavage </a:t>
            </a:r>
            <a:r>
              <a:rPr lang="en-US" dirty="0"/>
              <a:t>is performed to remove any pus or contamination.</a:t>
            </a:r>
          </a:p>
          <a:p>
            <a:r>
              <a:rPr lang="en-US" dirty="0"/>
              <a:t>Most patients can be discharged on the second or third day post-operatively</a:t>
            </a:r>
          </a:p>
        </p:txBody>
      </p:sp>
    </p:spTree>
    <p:extLst>
      <p:ext uri="{BB962C8B-B14F-4D97-AF65-F5344CB8AC3E}">
        <p14:creationId xmlns:p14="http://schemas.microsoft.com/office/powerpoint/2010/main" val="3120128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Laparoscopic </a:t>
            </a:r>
            <a:r>
              <a:rPr lang="en-US" b="1" u="sng" dirty="0" err="1"/>
              <a:t>appendicectomy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Improves diagnostic accuracy and </a:t>
            </a:r>
            <a:r>
              <a:rPr lang="en-US" dirty="0" err="1"/>
              <a:t>minimises</a:t>
            </a:r>
            <a:r>
              <a:rPr lang="en-US" dirty="0"/>
              <a:t> negative </a:t>
            </a:r>
            <a:r>
              <a:rPr lang="en-US" dirty="0" err="1"/>
              <a:t>appendicectomy</a:t>
            </a:r>
            <a:r>
              <a:rPr lang="en-US" dirty="0"/>
              <a:t> rates.</a:t>
            </a:r>
          </a:p>
          <a:p>
            <a:pPr lvl="0"/>
            <a:r>
              <a:rPr lang="en-US" dirty="0"/>
              <a:t>It is indicated in patients who are unwell but there is question as to the diagnosis, and is particularly indicated in </a:t>
            </a:r>
            <a:r>
              <a:rPr lang="en-US" dirty="0">
                <a:solidFill>
                  <a:srgbClr val="FF0000"/>
                </a:solidFill>
              </a:rPr>
              <a:t>young women</a:t>
            </a:r>
            <a:r>
              <a:rPr lang="en-US" dirty="0"/>
              <a:t>.</a:t>
            </a:r>
          </a:p>
          <a:p>
            <a:r>
              <a:rPr lang="en-US" dirty="0"/>
              <a:t>It is useful in the </a:t>
            </a:r>
            <a:r>
              <a:rPr lang="en-US" dirty="0">
                <a:solidFill>
                  <a:srgbClr val="FF0000"/>
                </a:solidFill>
              </a:rPr>
              <a:t>obese </a:t>
            </a:r>
            <a:r>
              <a:rPr lang="en-US" dirty="0"/>
              <a:t>where wound infections are more common and laparoscopic procedures have lower wound infection rates</a:t>
            </a:r>
          </a:p>
        </p:txBody>
      </p:sp>
    </p:spTree>
    <p:extLst>
      <p:ext uri="{BB962C8B-B14F-4D97-AF65-F5344CB8AC3E}">
        <p14:creationId xmlns:p14="http://schemas.microsoft.com/office/powerpoint/2010/main" val="807722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of laparoscopic appendectomy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May shorten hospital stay .</a:t>
            </a:r>
            <a:endParaRPr lang="en-US" dirty="0" smtClean="0"/>
          </a:p>
          <a:p>
            <a:pPr lvl="0"/>
            <a:r>
              <a:rPr lang="en-US" dirty="0" smtClean="0"/>
              <a:t> </a:t>
            </a:r>
            <a:r>
              <a:rPr lang="en-US" dirty="0"/>
              <a:t>F</a:t>
            </a:r>
            <a:r>
              <a:rPr lang="en-US" dirty="0" smtClean="0"/>
              <a:t>aster </a:t>
            </a:r>
            <a:r>
              <a:rPr lang="en-US" dirty="0"/>
              <a:t>return to normal </a:t>
            </a:r>
            <a:r>
              <a:rPr lang="en-US" dirty="0" smtClean="0"/>
              <a:t>activities.</a:t>
            </a:r>
          </a:p>
          <a:p>
            <a:pPr lvl="0"/>
            <a:r>
              <a:rPr lang="en-US" dirty="0" smtClean="0"/>
              <a:t> Less  </a:t>
            </a:r>
            <a:r>
              <a:rPr lang="en-US" dirty="0"/>
              <a:t>post-operative pain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May result in quicker return to bowel function.</a:t>
            </a:r>
          </a:p>
          <a:p>
            <a:pPr lvl="0"/>
            <a:r>
              <a:rPr lang="en-US" dirty="0" smtClean="0"/>
              <a:t>Better cosmetic results.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322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</a:t>
            </a:r>
            <a:r>
              <a:rPr lang="en-US" dirty="0" err="1" smtClean="0"/>
              <a:t>Managment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initial management of an appendix abscess is conservative with </a:t>
            </a:r>
            <a:r>
              <a:rPr lang="en-US" dirty="0">
                <a:solidFill>
                  <a:srgbClr val="FF0000"/>
                </a:solidFill>
              </a:rPr>
              <a:t>IV fluids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antibiotics</a:t>
            </a:r>
            <a:r>
              <a:rPr lang="en-US" dirty="0"/>
              <a:t> and observation. They may require radiological drainage.</a:t>
            </a:r>
          </a:p>
          <a:p>
            <a:pPr lvl="0"/>
            <a:r>
              <a:rPr lang="en-US" dirty="0"/>
              <a:t>If there is deterioration, or frank perforation, </a:t>
            </a:r>
            <a:r>
              <a:rPr lang="en-US" dirty="0">
                <a:solidFill>
                  <a:srgbClr val="FF0000"/>
                </a:solidFill>
              </a:rPr>
              <a:t>surgery</a:t>
            </a:r>
            <a:r>
              <a:rPr lang="en-US" dirty="0"/>
              <a:t> may still be required.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866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Complications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Abscess </a:t>
            </a:r>
            <a:r>
              <a:rPr lang="en-US" dirty="0" smtClean="0"/>
              <a:t>formation</a:t>
            </a:r>
            <a:endParaRPr lang="en-US" dirty="0"/>
          </a:p>
          <a:p>
            <a:pPr lvl="0"/>
            <a:r>
              <a:rPr lang="en-US" dirty="0" smtClean="0"/>
              <a:t>peritonitis</a:t>
            </a:r>
            <a:r>
              <a:rPr lang="en-US" dirty="0"/>
              <a:t>.</a:t>
            </a:r>
          </a:p>
          <a:p>
            <a:r>
              <a:rPr lang="en-US" dirty="0"/>
              <a:t>Wound problems, including infection or </a:t>
            </a:r>
            <a:r>
              <a:rPr lang="en-US" dirty="0" err="1" smtClean="0"/>
              <a:t>haematoma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45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rgbClr val="FF0000"/>
                </a:solidFill>
              </a:rPr>
              <a:t>Intestinal obstruction </a:t>
            </a:r>
            <a:r>
              <a:rPr lang="en-US" dirty="0"/>
              <a:t>due to adhesion formation within the abdomen.</a:t>
            </a:r>
          </a:p>
          <a:p>
            <a:pPr lvl="0"/>
            <a:r>
              <a:rPr lang="en-US" dirty="0"/>
              <a:t>Patients with a </a:t>
            </a:r>
            <a:r>
              <a:rPr lang="en-US" dirty="0">
                <a:solidFill>
                  <a:srgbClr val="FF0000"/>
                </a:solidFill>
              </a:rPr>
              <a:t>perforated appendix </a:t>
            </a:r>
            <a:r>
              <a:rPr lang="en-US" dirty="0"/>
              <a:t>may occasionally need admission to intensive treatment unit </a:t>
            </a:r>
            <a:r>
              <a:rPr lang="en-US" dirty="0">
                <a:solidFill>
                  <a:srgbClr val="FF0000"/>
                </a:solidFill>
              </a:rPr>
              <a:t>(ITU).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71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Appendicitis during Pregnancy     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Appendicitis is the most common non-gynecologic surgical emergency during pregnancy.</a:t>
            </a:r>
          </a:p>
          <a:p>
            <a:pPr lvl="0"/>
            <a:r>
              <a:rPr lang="en-US" dirty="0"/>
              <a:t>It must be suspected in any pregnant woman with abdominal pain.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Operation </a:t>
            </a:r>
            <a:r>
              <a:rPr lang="en-US" dirty="0"/>
              <a:t>is indicated in pregnant patient as soon as the diagnosis of appendicitis is </a:t>
            </a:r>
            <a:r>
              <a:rPr lang="en-US" dirty="0" smtClean="0"/>
              <a:t>suspected.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684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Epidemiology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Commonest </a:t>
            </a:r>
            <a:r>
              <a:rPr lang="en-US" dirty="0"/>
              <a:t>cause of an acute abdomen and surgical admission in the UK.</a:t>
            </a:r>
          </a:p>
          <a:p>
            <a:pPr lvl="0"/>
            <a:r>
              <a:rPr lang="en-US" dirty="0"/>
              <a:t>Approximately </a:t>
            </a:r>
            <a:r>
              <a:rPr lang="en-US" dirty="0">
                <a:solidFill>
                  <a:srgbClr val="FF0000"/>
                </a:solidFill>
              </a:rPr>
              <a:t>one</a:t>
            </a:r>
            <a:r>
              <a:rPr lang="en-US" dirty="0"/>
              <a:t> in </a:t>
            </a:r>
            <a:r>
              <a:rPr lang="en-US" dirty="0">
                <a:solidFill>
                  <a:srgbClr val="FF0000"/>
                </a:solidFill>
              </a:rPr>
              <a:t>seven </a:t>
            </a:r>
            <a:r>
              <a:rPr lang="en-US" dirty="0"/>
              <a:t>people will have an </a:t>
            </a:r>
            <a:r>
              <a:rPr lang="en-US" dirty="0" err="1"/>
              <a:t>appendicectomy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It most commonly occurs between </a:t>
            </a:r>
            <a:r>
              <a:rPr lang="en-US" dirty="0">
                <a:solidFill>
                  <a:srgbClr val="FF0000"/>
                </a:solidFill>
              </a:rPr>
              <a:t>10 and 20 </a:t>
            </a:r>
            <a:r>
              <a:rPr lang="en-US" dirty="0"/>
              <a:t>years; it is rare under 3 years of 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9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Pathophysiology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usually occurs when the appendix is obstructed by a </a:t>
            </a:r>
            <a:r>
              <a:rPr lang="en-US" dirty="0" err="1"/>
              <a:t>faecolith</a:t>
            </a:r>
            <a:r>
              <a:rPr lang="en-US" dirty="0"/>
              <a:t> or foreign body in the </a:t>
            </a:r>
            <a:r>
              <a:rPr lang="en-US" dirty="0" smtClean="0"/>
              <a:t>lumen          bacterial proliferation and invasion………….thrombosis…...perforation</a:t>
            </a:r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667000" y="29718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667000" y="343222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733800"/>
            <a:ext cx="7162800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874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Abdominal pain</a:t>
            </a:r>
            <a:endParaRPr lang="en-US" dirty="0"/>
          </a:p>
          <a:p>
            <a:pPr lvl="0"/>
            <a:r>
              <a:rPr lang="en-US" dirty="0"/>
              <a:t>Initially </a:t>
            </a:r>
            <a:r>
              <a:rPr lang="en-US" dirty="0">
                <a:solidFill>
                  <a:srgbClr val="FF0000"/>
                </a:solidFill>
              </a:rPr>
              <a:t>vague</a:t>
            </a:r>
            <a:r>
              <a:rPr lang="en-US" dirty="0"/>
              <a:t>, colicky central abdominal pain.</a:t>
            </a:r>
          </a:p>
          <a:p>
            <a:r>
              <a:rPr lang="en-US" dirty="0"/>
              <a:t>right iliac fossa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RIF</a:t>
            </a:r>
            <a:r>
              <a:rPr lang="en-US" dirty="0" smtClean="0"/>
              <a:t>) pain</a:t>
            </a:r>
          </a:p>
          <a:p>
            <a:r>
              <a:rPr lang="en-US" dirty="0"/>
              <a:t>Usually accompanied by a low-grade fever, nausea, vomiting and </a:t>
            </a:r>
            <a:r>
              <a:rPr lang="en-US" dirty="0" smtClean="0"/>
              <a:t>anorexia.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462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Abdominal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Tenderness over </a:t>
            </a:r>
            <a:r>
              <a:rPr lang="en-US" dirty="0" err="1">
                <a:solidFill>
                  <a:srgbClr val="FF0000"/>
                </a:solidFill>
              </a:rPr>
              <a:t>McBurney’s</a:t>
            </a:r>
            <a:r>
              <a:rPr lang="en-US" dirty="0">
                <a:solidFill>
                  <a:srgbClr val="FF0000"/>
                </a:solidFill>
              </a:rPr>
              <a:t> point </a:t>
            </a:r>
            <a:r>
              <a:rPr lang="en-US" dirty="0"/>
              <a:t>is the usual feature.</a:t>
            </a:r>
          </a:p>
          <a:p>
            <a:pPr lvl="0"/>
            <a:r>
              <a:rPr lang="en-US" dirty="0"/>
              <a:t>There may also be signs of peritoneal inflammation, including: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Guarding</a:t>
            </a:r>
            <a:r>
              <a:rPr lang="en-US" dirty="0"/>
              <a:t>, tenderness on percussion, pain on coughing or other movement.</a:t>
            </a:r>
          </a:p>
          <a:p>
            <a:r>
              <a:rPr lang="en-US" dirty="0"/>
              <a:t>Signs of </a:t>
            </a:r>
            <a:r>
              <a:rPr lang="en-US" dirty="0" err="1"/>
              <a:t>generalised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peritonitis</a:t>
            </a:r>
            <a:r>
              <a:rPr lang="en-US" dirty="0"/>
              <a:t> may develop as the illness progresses with abdominal rigidity</a:t>
            </a:r>
          </a:p>
        </p:txBody>
      </p:sp>
    </p:spTree>
    <p:extLst>
      <p:ext uri="{BB962C8B-B14F-4D97-AF65-F5344CB8AC3E}">
        <p14:creationId xmlns:p14="http://schemas.microsoft.com/office/powerpoint/2010/main" val="1097713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>
                <a:solidFill>
                  <a:srgbClr val="FF0000"/>
                </a:solidFill>
              </a:rPr>
              <a:t>Rovsing’s</a:t>
            </a:r>
            <a:r>
              <a:rPr lang="en-US" dirty="0">
                <a:solidFill>
                  <a:srgbClr val="FF0000"/>
                </a:solidFill>
              </a:rPr>
              <a:t> sign</a:t>
            </a:r>
            <a:r>
              <a:rPr lang="en-US" dirty="0"/>
              <a:t>: Pain is felt in the RIF when pressure is applied to the LIF.</a:t>
            </a:r>
          </a:p>
          <a:p>
            <a:pPr lvl="0"/>
            <a:r>
              <a:rPr lang="en-US" dirty="0"/>
              <a:t>There must also be RIF tenderness for this sign to be positive.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Psoas sign</a:t>
            </a:r>
            <a:r>
              <a:rPr lang="en-US" dirty="0"/>
              <a:t>: The patient keeps his or her hip in flexion to relieve his or her pain.</a:t>
            </a:r>
          </a:p>
          <a:p>
            <a:pPr lvl="0"/>
            <a:r>
              <a:rPr lang="en-US" dirty="0"/>
              <a:t>The appendix is anatomically adjacent to the psoas muscle, which is involved in hip flexion.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PR</a:t>
            </a:r>
            <a:r>
              <a:rPr lang="en-US" dirty="0"/>
              <a:t> examination may reveal tenderness </a:t>
            </a:r>
            <a:r>
              <a:rPr lang="en-US" dirty="0" err="1"/>
              <a:t>anterolaterally</a:t>
            </a:r>
            <a:r>
              <a:rPr lang="en-US" dirty="0"/>
              <a:t> on the right.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526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229600" cy="61721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9903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Diagnosis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performance of a </a:t>
            </a:r>
            <a:r>
              <a:rPr lang="en-US" dirty="0">
                <a:solidFill>
                  <a:srgbClr val="FF0000"/>
                </a:solidFill>
              </a:rPr>
              <a:t>full blood count </a:t>
            </a:r>
            <a:r>
              <a:rPr lang="en-US" dirty="0"/>
              <a:t>(FBC) can be useful to determine whether or not the patient has a </a:t>
            </a:r>
            <a:r>
              <a:rPr lang="en-US" dirty="0" err="1" smtClean="0">
                <a:solidFill>
                  <a:srgbClr val="FF0000"/>
                </a:solidFill>
              </a:rPr>
              <a:t>leucocytosis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urinalysis</a:t>
            </a:r>
            <a:r>
              <a:rPr lang="en-US" dirty="0"/>
              <a:t> to exclude urinary tract infection.</a:t>
            </a:r>
          </a:p>
          <a:p>
            <a:pPr lvl="0"/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pregnancy test </a:t>
            </a:r>
            <a:r>
              <a:rPr lang="en-US" dirty="0"/>
              <a:t>in women of child-bearing age is mandatory to rule out an ectopic pregnancy.</a:t>
            </a:r>
          </a:p>
          <a:p>
            <a:r>
              <a:rPr lang="en-US" dirty="0"/>
              <a:t>An </a:t>
            </a:r>
            <a:r>
              <a:rPr lang="en-US" dirty="0">
                <a:solidFill>
                  <a:srgbClr val="FF0000"/>
                </a:solidFill>
              </a:rPr>
              <a:t>ultrasound scan </a:t>
            </a:r>
            <a:r>
              <a:rPr lang="en-US" dirty="0"/>
              <a:t>(USS) in women can be useful where the diagnosis of appendicitis is in doubt to exclude </a:t>
            </a:r>
            <a:r>
              <a:rPr lang="en-US" dirty="0" err="1"/>
              <a:t>tubo</a:t>
            </a:r>
            <a:r>
              <a:rPr lang="en-US" dirty="0"/>
              <a:t>-ovarian pathology as the cause of RIF </a:t>
            </a:r>
            <a:r>
              <a:rPr lang="en-US" dirty="0" smtClean="0"/>
              <a:t>pain.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103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computed tomography </a:t>
            </a:r>
            <a:r>
              <a:rPr lang="en-US" dirty="0"/>
              <a:t>(CT) scan can be useful to confirm the diagnosis, especially in the elderly where a </a:t>
            </a:r>
            <a:r>
              <a:rPr lang="en-US" dirty="0" err="1"/>
              <a:t>caecal</a:t>
            </a:r>
            <a:r>
              <a:rPr lang="en-US" dirty="0"/>
              <a:t> </a:t>
            </a:r>
            <a:r>
              <a:rPr lang="en-US" dirty="0" err="1"/>
              <a:t>tumour</a:t>
            </a:r>
            <a:r>
              <a:rPr lang="en-US" dirty="0"/>
              <a:t> </a:t>
            </a:r>
            <a:r>
              <a:rPr lang="en-US" dirty="0" smtClean="0"/>
              <a:t>(colonic cancer)may </a:t>
            </a:r>
            <a:r>
              <a:rPr lang="en-US" dirty="0"/>
              <a:t>be causative, or in the obese where examination is difficult.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Diagnostic laparoscopy </a:t>
            </a:r>
            <a:r>
              <a:rPr lang="en-US" dirty="0"/>
              <a:t>allows immediate treatment if appendicitis is confirmed.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Urea and electrolytes </a:t>
            </a:r>
            <a:r>
              <a:rPr lang="en-US" dirty="0"/>
              <a:t>(U&amp;E) should also be performed to assess hydration status.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77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669</Words>
  <Application>Microsoft Office PowerPoint</Application>
  <PresentationFormat>On-screen Show (4:3)</PresentationFormat>
  <Paragraphs>66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Appendicitis</vt:lpstr>
      <vt:lpstr>Epidemiology </vt:lpstr>
      <vt:lpstr>Pathophysiology </vt:lpstr>
      <vt:lpstr>Clinical features</vt:lpstr>
      <vt:lpstr>Abdominal examination</vt:lpstr>
      <vt:lpstr>PowerPoint Presentation</vt:lpstr>
      <vt:lpstr>PowerPoint Presentation</vt:lpstr>
      <vt:lpstr>Diagnosis </vt:lpstr>
      <vt:lpstr>PowerPoint Presentation</vt:lpstr>
      <vt:lpstr>Management </vt:lpstr>
      <vt:lpstr>Open appendicectomy </vt:lpstr>
      <vt:lpstr>Laparoscopic appendicectomy </vt:lpstr>
      <vt:lpstr>Advantages of laparoscopic appendectomy</vt:lpstr>
      <vt:lpstr>Initial Managment</vt:lpstr>
      <vt:lpstr>Complications </vt:lpstr>
      <vt:lpstr>PowerPoint Presentation</vt:lpstr>
      <vt:lpstr> Appendicitis during Pregnancy     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Appendicitis</dc:title>
  <dc:creator>alzizafoon</dc:creator>
  <cp:lastModifiedBy>DR.Ahmed Saker</cp:lastModifiedBy>
  <cp:revision>7</cp:revision>
  <dcterms:created xsi:type="dcterms:W3CDTF">2006-08-16T00:00:00Z</dcterms:created>
  <dcterms:modified xsi:type="dcterms:W3CDTF">2020-05-08T02:00:49Z</dcterms:modified>
</cp:coreProperties>
</file>