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i="1" dirty="0" smtClean="0"/>
              <a:t>Diabetic foot</a:t>
            </a:r>
            <a:endParaRPr lang="en-US" sz="72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Assistant lecturer :</a:t>
            </a:r>
          </a:p>
          <a:p>
            <a:r>
              <a:rPr lang="en-US" sz="5400" b="1" i="1" dirty="0" smtClean="0">
                <a:solidFill>
                  <a:srgbClr val="FF0000"/>
                </a:solidFill>
              </a:rPr>
              <a:t>Noor Wafaa Hashim</a:t>
            </a:r>
            <a:endParaRPr lang="en-US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369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 bacterial swab </a:t>
            </a:r>
            <a:r>
              <a:rPr lang="en-US" dirty="0"/>
              <a:t>should be taken from the floor of the ulcer after the callus has been removed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Plain X-rays </a:t>
            </a:r>
            <a:r>
              <a:rPr lang="en-US" dirty="0"/>
              <a:t>may show osteomyelitis or gas in the soft tissues 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patient should be instructed to </a:t>
            </a:r>
            <a:r>
              <a:rPr lang="en-US" dirty="0">
                <a:solidFill>
                  <a:srgbClr val="FF0000"/>
                </a:solidFill>
              </a:rPr>
              <a:t>dress</a:t>
            </a:r>
            <a:r>
              <a:rPr lang="en-US" dirty="0"/>
              <a:t> the ulcer daily.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simple non-adherent dressing should be applied after cleaning the ulcer with </a:t>
            </a:r>
            <a:r>
              <a:rPr lang="en-US" dirty="0">
                <a:solidFill>
                  <a:srgbClr val="FF0000"/>
                </a:solidFill>
              </a:rPr>
              <a:t>normal saline </a:t>
            </a:r>
            <a:r>
              <a:rPr lang="en-US" dirty="0"/>
              <a:t>solution. </a:t>
            </a:r>
            <a:endParaRPr lang="en-US" dirty="0" smtClean="0"/>
          </a:p>
          <a:p>
            <a:r>
              <a:rPr lang="en-US" dirty="0" smtClean="0"/>
              <a:t>Patients </a:t>
            </a:r>
            <a:r>
              <a:rPr lang="en-US" dirty="0"/>
              <a:t>with superficial ulcers can be treated as outpatients and prescribed appropriate </a:t>
            </a:r>
            <a:r>
              <a:rPr lang="en-US" dirty="0">
                <a:solidFill>
                  <a:srgbClr val="FF0000"/>
                </a:solidFill>
              </a:rPr>
              <a:t>oral antibiotics </a:t>
            </a:r>
            <a:r>
              <a:rPr lang="en-US" dirty="0"/>
              <a:t>until the ulcer has healed. </a:t>
            </a:r>
          </a:p>
        </p:txBody>
      </p:sp>
    </p:spTree>
    <p:extLst>
      <p:ext uri="{BB962C8B-B14F-4D97-AF65-F5344CB8AC3E}">
        <p14:creationId xmlns:p14="http://schemas.microsoft.com/office/powerpoint/2010/main" val="1072903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3.	Urgent </a:t>
            </a:r>
            <a:r>
              <a:rPr lang="en-US" dirty="0" smtClean="0"/>
              <a:t> treatment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smtClean="0"/>
              <a:t>patients  with</a:t>
            </a:r>
            <a:r>
              <a:rPr lang="ar-IQ" dirty="0" smtClean="0"/>
              <a:t> </a:t>
            </a:r>
            <a:r>
              <a:rPr lang="en-US" dirty="0" smtClean="0"/>
              <a:t>redness </a:t>
            </a:r>
            <a:r>
              <a:rPr lang="en-US" dirty="0"/>
              <a:t>and swelling of a foot; this often indicates a developing </a:t>
            </a:r>
            <a:r>
              <a:rPr lang="en-US" dirty="0" smtClean="0"/>
              <a:t>abscess , Cellulites</a:t>
            </a:r>
            <a:r>
              <a:rPr lang="en-US" dirty="0"/>
              <a:t>, discoloration, and crepitus</a:t>
            </a:r>
            <a:r>
              <a:rPr lang="en-US" dirty="0" smtClean="0"/>
              <a:t>.</a:t>
            </a:r>
            <a:endParaRPr lang="ar-IQ" dirty="0" smtClean="0"/>
          </a:p>
          <a:p>
            <a:r>
              <a:rPr lang="en-US" dirty="0"/>
              <a:t>Those patients need to be admitted to the hospital immediately for urgent therapy. They should have </a:t>
            </a:r>
            <a:r>
              <a:rPr lang="en-US" dirty="0">
                <a:solidFill>
                  <a:srgbClr val="FF0000"/>
                </a:solidFill>
              </a:rPr>
              <a:t>bed rest </a:t>
            </a:r>
            <a:r>
              <a:rPr lang="en-US" dirty="0"/>
              <a:t>and be started on </a:t>
            </a:r>
            <a:r>
              <a:rPr lang="en-US" dirty="0" smtClean="0">
                <a:solidFill>
                  <a:srgbClr val="FF0000"/>
                </a:solidFill>
              </a:rPr>
              <a:t>IV antibiotics</a:t>
            </a:r>
            <a:r>
              <a:rPr lang="en-US" dirty="0"/>
              <a:t>. An </a:t>
            </a:r>
            <a:r>
              <a:rPr lang="en-US" dirty="0">
                <a:solidFill>
                  <a:srgbClr val="FF0000"/>
                </a:solidFill>
              </a:rPr>
              <a:t>IV insulin pump </a:t>
            </a:r>
            <a:r>
              <a:rPr lang="en-US" dirty="0"/>
              <a:t>may be needed to control blood glucose level. In the 1st 24 hours before bacteriological cultures available, a wide spectrum of antibiotics cover is needed.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048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Careful </a:t>
            </a:r>
            <a:r>
              <a:rPr lang="en-US" dirty="0"/>
              <a:t>selection of footwear.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Daily</a:t>
            </a:r>
            <a:r>
              <a:rPr lang="en-US" dirty="0" smtClean="0"/>
              <a:t> </a:t>
            </a:r>
            <a:r>
              <a:rPr lang="en-US" dirty="0"/>
              <a:t>inspection of the feet to detect early signs of poor-fitting footwear or minor trauma.</a:t>
            </a:r>
          </a:p>
          <a:p>
            <a:r>
              <a:rPr lang="en-US" dirty="0" smtClean="0"/>
              <a:t>Daily </a:t>
            </a:r>
            <a:r>
              <a:rPr lang="en-US" dirty="0"/>
              <a:t>foot hygiene to keep the kin clean and moist.</a:t>
            </a:r>
          </a:p>
          <a:p>
            <a:r>
              <a:rPr lang="en-US" dirty="0" smtClean="0"/>
              <a:t>Avoidance </a:t>
            </a:r>
            <a:r>
              <a:rPr lang="en-US" dirty="0"/>
              <a:t>of self-treatment of foot abnormalities and high-risk behavior.</a:t>
            </a:r>
          </a:p>
          <a:p>
            <a:r>
              <a:rPr lang="en-US" dirty="0" smtClean="0"/>
              <a:t>Promote </a:t>
            </a:r>
            <a:r>
              <a:rPr lang="en-US" dirty="0"/>
              <a:t>consultation with a health care provider if an abnormality arises.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835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Diabetic foot is a common chronic foot problems cause great disability within the diabetic patients. 10-15% of diabetic patients develop foot ulcers and foot related problems are responsible for up to 50% of diabetes related hospital admission.</a:t>
            </a:r>
          </a:p>
        </p:txBody>
      </p:sp>
    </p:spTree>
    <p:extLst>
      <p:ext uri="{BB962C8B-B14F-4D97-AF65-F5344CB8AC3E}">
        <p14:creationId xmlns:p14="http://schemas.microsoft.com/office/powerpoint/2010/main" val="249189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Precipitating factors of foot ulceration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Friction in ill-fitting or new shoes.</a:t>
            </a:r>
          </a:p>
          <a:p>
            <a:pPr lvl="0"/>
            <a:r>
              <a:rPr lang="en-US" dirty="0"/>
              <a:t>Ulcerated callus.</a:t>
            </a:r>
          </a:p>
          <a:p>
            <a:pPr lvl="0"/>
            <a:r>
              <a:rPr lang="en-US" dirty="0"/>
              <a:t>Self-treated callus.</a:t>
            </a:r>
          </a:p>
          <a:p>
            <a:pPr lvl="0"/>
            <a:r>
              <a:rPr lang="en-US" dirty="0"/>
              <a:t>Foot injures (unnoticed trauma in shoes).</a:t>
            </a:r>
          </a:p>
          <a:p>
            <a:pPr lvl="0"/>
            <a:r>
              <a:rPr lang="en-US" dirty="0"/>
              <a:t>Burns.</a:t>
            </a:r>
          </a:p>
          <a:p>
            <a:pPr lvl="0"/>
            <a:r>
              <a:rPr lang="en-US" dirty="0"/>
              <a:t>Corn plaster.</a:t>
            </a:r>
          </a:p>
          <a:p>
            <a:pPr lvl="0"/>
            <a:r>
              <a:rPr lang="en-US" dirty="0"/>
              <a:t>Nail infection.</a:t>
            </a:r>
          </a:p>
          <a:p>
            <a:pPr lvl="0"/>
            <a:r>
              <a:rPr lang="en-US" dirty="0"/>
              <a:t>Foot deformities.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984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foot ulceration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FF0000"/>
                </a:solidFill>
              </a:rPr>
              <a:t>1.Neuropathy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dirty="0">
                <a:solidFill>
                  <a:srgbClr val="FF0000"/>
                </a:solidFill>
              </a:rPr>
              <a:t>A.	Peripheral neuropathy</a:t>
            </a:r>
            <a:r>
              <a:rPr lang="en-US" dirty="0"/>
              <a:t>:  is believed to be the most significant contributor to the development of lower extremity ulcers in diabetic patients through impaired detection of injury from poorly fitting shoes or </a:t>
            </a:r>
            <a:r>
              <a:rPr lang="en-US" dirty="0" smtClean="0"/>
              <a:t>trauma.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323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foot ulceration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B.</a:t>
            </a: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Autonomic neuropathy</a:t>
            </a:r>
            <a:r>
              <a:rPr lang="en-US" dirty="0"/>
              <a:t>: leads to failure of sweating and inadequate lubrication of the skin. Dry skin leads to mechanical breakdown that initiates ulcer </a:t>
            </a:r>
            <a:r>
              <a:rPr lang="en-US" dirty="0" smtClean="0"/>
              <a:t>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79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foot ulceration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2.</a:t>
            </a: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Ischemia</a:t>
            </a:r>
            <a:r>
              <a:rPr lang="en-US" dirty="0"/>
              <a:t>: the microvascular disease seen in diabetic patients also contributes to the development and progression of </a:t>
            </a:r>
            <a:r>
              <a:rPr lang="en-US" dirty="0" smtClean="0"/>
              <a:t>lower</a:t>
            </a:r>
            <a:r>
              <a:rPr lang="ar-IQ" dirty="0" smtClean="0"/>
              <a:t> </a:t>
            </a:r>
            <a:r>
              <a:rPr lang="en-US" dirty="0" err="1" smtClean="0"/>
              <a:t>extermity</a:t>
            </a:r>
            <a:r>
              <a:rPr lang="ar-IQ" dirty="0" smtClean="0"/>
              <a:t> </a:t>
            </a:r>
            <a:r>
              <a:rPr lang="en-US" dirty="0" smtClean="0"/>
              <a:t>. </a:t>
            </a:r>
            <a:r>
              <a:rPr lang="en-US" dirty="0"/>
              <a:t>These patients should be evaluated for proximal atherosclerotic </a:t>
            </a:r>
            <a:r>
              <a:rPr lang="en-US" dirty="0" smtClean="0"/>
              <a:t>disease</a:t>
            </a:r>
            <a:r>
              <a:rPr lang="ar-IQ" dirty="0" smtClean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55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foot ulceration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1.	Neuropathic </a:t>
            </a:r>
            <a:r>
              <a:rPr lang="en-US" dirty="0"/>
              <a:t>: clinical features </a:t>
            </a:r>
            <a:r>
              <a:rPr lang="en-US" dirty="0" smtClean="0"/>
              <a:t>are</a:t>
            </a:r>
            <a:r>
              <a:rPr lang="ar-IQ" dirty="0" smtClean="0"/>
              <a:t>:</a:t>
            </a:r>
            <a:endParaRPr lang="en-US" dirty="0"/>
          </a:p>
          <a:p>
            <a:r>
              <a:rPr lang="en-US" dirty="0"/>
              <a:t> 	Warm with </a:t>
            </a:r>
            <a:r>
              <a:rPr lang="en-US" u="sng" dirty="0"/>
              <a:t>intact pulses</a:t>
            </a:r>
          </a:p>
          <a:p>
            <a:r>
              <a:rPr lang="en-US" dirty="0"/>
              <a:t> 	Diminished sensation </a:t>
            </a:r>
          </a:p>
          <a:p>
            <a:r>
              <a:rPr lang="en-US" dirty="0"/>
              <a:t> 	Ulceration </a:t>
            </a:r>
          </a:p>
          <a:p>
            <a:r>
              <a:rPr lang="en-US" dirty="0"/>
              <a:t> 	Sepsis.</a:t>
            </a:r>
          </a:p>
          <a:p>
            <a:r>
              <a:rPr lang="en-US" dirty="0"/>
              <a:t> 	Local necrosis</a:t>
            </a:r>
          </a:p>
          <a:p>
            <a:r>
              <a:rPr lang="en-US" dirty="0"/>
              <a:t> 	Edema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336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2.	</a:t>
            </a:r>
            <a:r>
              <a:rPr lang="en-US" dirty="0" smtClean="0">
                <a:solidFill>
                  <a:srgbClr val="FF0000"/>
                </a:solidFill>
              </a:rPr>
              <a:t>Ischemic</a:t>
            </a:r>
            <a:r>
              <a:rPr lang="en-US" dirty="0" smtClean="0"/>
              <a:t>(</a:t>
            </a:r>
            <a:r>
              <a:rPr lang="en-US" dirty="0" err="1" smtClean="0"/>
              <a:t>neuroishemic</a:t>
            </a:r>
            <a:r>
              <a:rPr lang="en-US" dirty="0"/>
              <a:t>) clinical features:</a:t>
            </a:r>
          </a:p>
          <a:p>
            <a:r>
              <a:rPr lang="en-US" dirty="0"/>
              <a:t> 	</a:t>
            </a:r>
            <a:r>
              <a:rPr lang="en-US" u="sng" dirty="0"/>
              <a:t>Pulses less</a:t>
            </a:r>
            <a:r>
              <a:rPr lang="en-US" dirty="0"/>
              <a:t>, </a:t>
            </a:r>
            <a:r>
              <a:rPr lang="en-US" u="sng" dirty="0"/>
              <a:t>not warm.</a:t>
            </a:r>
          </a:p>
          <a:p>
            <a:r>
              <a:rPr lang="en-US" dirty="0"/>
              <a:t> 	Usually diminished sensation.</a:t>
            </a:r>
          </a:p>
          <a:p>
            <a:r>
              <a:rPr lang="en-US" dirty="0"/>
              <a:t> 	</a:t>
            </a:r>
            <a:r>
              <a:rPr lang="en-US" dirty="0" smtClean="0"/>
              <a:t>Ulceration</a:t>
            </a:r>
            <a:endParaRPr lang="en-US" dirty="0"/>
          </a:p>
          <a:p>
            <a:r>
              <a:rPr lang="en-US" dirty="0"/>
              <a:t> 	Sepsis.</a:t>
            </a:r>
          </a:p>
          <a:p>
            <a:r>
              <a:rPr lang="en-US" dirty="0"/>
              <a:t> 	Necrosis or gangrene.</a:t>
            </a:r>
          </a:p>
          <a:p>
            <a:r>
              <a:rPr lang="en-US" dirty="0"/>
              <a:t> 	Critical ischemia (urgent attention foot pink, painful, pulse less, and often cold). </a:t>
            </a:r>
          </a:p>
        </p:txBody>
      </p:sp>
    </p:spTree>
    <p:extLst>
      <p:ext uri="{BB962C8B-B14F-4D97-AF65-F5344CB8AC3E}">
        <p14:creationId xmlns:p14="http://schemas.microsoft.com/office/powerpoint/2010/main" val="625446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	</a:t>
            </a:r>
            <a:r>
              <a:rPr lang="en-US" dirty="0">
                <a:solidFill>
                  <a:srgbClr val="FF0000"/>
                </a:solidFill>
              </a:rPr>
              <a:t>Clean wounds</a:t>
            </a:r>
            <a:r>
              <a:rPr lang="en-US" dirty="0"/>
              <a:t>: are treated with conservative debridement and dressing changes, with careful trimming of the calluses and nails. </a:t>
            </a:r>
          </a:p>
          <a:p>
            <a:pPr marL="0" indent="0">
              <a:buNone/>
            </a:pPr>
            <a:r>
              <a:rPr lang="en-US" dirty="0"/>
              <a:t>2.	</a:t>
            </a:r>
            <a:r>
              <a:rPr lang="en-US" dirty="0">
                <a:solidFill>
                  <a:srgbClr val="FF0000"/>
                </a:solidFill>
              </a:rPr>
              <a:t>Infected wounds</a:t>
            </a:r>
            <a:r>
              <a:rPr lang="en-US" dirty="0"/>
              <a:t>: are diagnosed clinically; excess keratin should be pared away to expose the floor of the ulcer and allow efficient drainage of the lesion.</a:t>
            </a:r>
          </a:p>
        </p:txBody>
      </p:sp>
    </p:spTree>
    <p:extLst>
      <p:ext uri="{BB962C8B-B14F-4D97-AF65-F5344CB8AC3E}">
        <p14:creationId xmlns:p14="http://schemas.microsoft.com/office/powerpoint/2010/main" val="2218365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255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Diabetic foot</vt:lpstr>
      <vt:lpstr>Definition</vt:lpstr>
      <vt:lpstr>Precipitating factors of foot ulceration</vt:lpstr>
      <vt:lpstr>Causes of foot ulceration</vt:lpstr>
      <vt:lpstr>Causes of foot ulceration</vt:lpstr>
      <vt:lpstr>Causes of foot ulceration</vt:lpstr>
      <vt:lpstr>Types of foot ulceration </vt:lpstr>
      <vt:lpstr>PowerPoint Presentation</vt:lpstr>
      <vt:lpstr>Treatment </vt:lpstr>
      <vt:lpstr>PowerPoint Presentation</vt:lpstr>
      <vt:lpstr>PowerPoint Presentation</vt:lpstr>
      <vt:lpstr>Prevention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Diabetic foot</dc:title>
  <dc:creator>alzizafoon</dc:creator>
  <cp:lastModifiedBy>DR.Ahmed Saker</cp:lastModifiedBy>
  <cp:revision>5</cp:revision>
  <dcterms:created xsi:type="dcterms:W3CDTF">2006-08-16T00:00:00Z</dcterms:created>
  <dcterms:modified xsi:type="dcterms:W3CDTF">2020-05-08T01:41:53Z</dcterms:modified>
</cp:coreProperties>
</file>