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4" r:id="rId4"/>
    <p:sldId id="273" r:id="rId5"/>
    <p:sldId id="268" r:id="rId6"/>
    <p:sldId id="270" r:id="rId7"/>
    <p:sldId id="299" r:id="rId8"/>
    <p:sldId id="284" r:id="rId9"/>
    <p:sldId id="280" r:id="rId10"/>
    <p:sldId id="281" r:id="rId11"/>
    <p:sldId id="282" r:id="rId12"/>
    <p:sldId id="286" r:id="rId13"/>
    <p:sldId id="287" r:id="rId14"/>
    <p:sldId id="288" r:id="rId15"/>
    <p:sldId id="289" r:id="rId16"/>
    <p:sldId id="291" r:id="rId17"/>
    <p:sldId id="290" r:id="rId18"/>
    <p:sldId id="297" r:id="rId19"/>
    <p:sldId id="292" r:id="rId20"/>
    <p:sldId id="294" r:id="rId21"/>
    <p:sldId id="276" r:id="rId22"/>
    <p:sldId id="295" r:id="rId23"/>
    <p:sldId id="296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33400"/>
            <a:ext cx="7848600" cy="5715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ACE Inhibitor</a:t>
            </a:r>
            <a:endParaRPr lang="ar-IQ" sz="8800" b="1" dirty="0"/>
          </a:p>
        </p:txBody>
      </p:sp>
    </p:spTree>
    <p:extLst>
      <p:ext uri="{BB962C8B-B14F-4D97-AF65-F5344CB8AC3E}">
        <p14:creationId xmlns:p14="http://schemas.microsoft.com/office/powerpoint/2010/main" val="425914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766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276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48000" cy="380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058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1,25mg-2,5mg-5mg-10mg </a:t>
            </a:r>
            <a:r>
              <a:rPr lang="en-US" dirty="0" smtClean="0">
                <a:solidFill>
                  <a:srgbClr val="FF0000"/>
                </a:solidFill>
              </a:rPr>
              <a:t>tab.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1,25mg-2,5mg-5mg </a:t>
            </a:r>
            <a:r>
              <a:rPr lang="en-US" dirty="0" smtClean="0">
                <a:solidFill>
                  <a:srgbClr val="FF0000"/>
                </a:solidFill>
              </a:rPr>
              <a:t>cap.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Oral sol.</a:t>
            </a:r>
            <a:r>
              <a:rPr lang="en-US" dirty="0" smtClean="0"/>
              <a:t>500 Mg/ml</a:t>
            </a:r>
            <a:endParaRPr lang="ar-IQ" dirty="0"/>
          </a:p>
        </p:txBody>
      </p:sp>
      <p:pic>
        <p:nvPicPr>
          <p:cNvPr id="3" name="Picture 2" descr="https://media3.picsearch.com/is?2UnbsIcm6s0DVUjEMB7C0Mvogka5QuFVahLEaC1UKls&amp;height=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429000" cy="20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8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Angiotensin-II receptor antagonists</a:t>
            </a:r>
          </a:p>
          <a:p>
            <a:endParaRPr lang="en-US" dirty="0" smtClean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nlike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inhibitors, they do not inhibit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breakdown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bradykinin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other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kinins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thus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less likely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cause the persistent dry cough which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complicate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 therapy. They are therefore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useful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alternative for patients who have to discontinue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ACE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inhibitor because of persistent cough.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angiotensin-II receptor antagonist may be used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alternative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an ACE inhibitor in the management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 failure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diabetic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nephropathy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Candesartan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cilexetil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valsartan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also licensed 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adjuncts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ACE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inhibitors under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specialist supervision, in the management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heart failure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other treatments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unsuitable.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Renal effects Angiotensin-II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receptor antagonists should be used with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caution in renal artery stenosis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7383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991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CONTRA-INDICATIONS 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1-The </a:t>
            </a:r>
            <a:r>
              <a:rPr lang="en-US" sz="2000" dirty="0">
                <a:latin typeface="Cambria" pitchFamily="18" charset="0"/>
              </a:rPr>
              <a:t>combination of an </a:t>
            </a:r>
            <a:r>
              <a:rPr lang="en-US" sz="2000" dirty="0" smtClean="0">
                <a:latin typeface="Cambria" pitchFamily="18" charset="0"/>
              </a:rPr>
              <a:t>angiotensin- II </a:t>
            </a:r>
            <a:r>
              <a:rPr lang="en-US" sz="2000" dirty="0">
                <a:latin typeface="Cambria" pitchFamily="18" charset="0"/>
              </a:rPr>
              <a:t>receptor antagonist with </a:t>
            </a:r>
            <a:r>
              <a:rPr lang="en-US" sz="2000" dirty="0" err="1">
                <a:latin typeface="Cambria" pitchFamily="18" charset="0"/>
              </a:rPr>
              <a:t>aliskiren</a:t>
            </a:r>
            <a:r>
              <a:rPr lang="en-US" sz="2000" dirty="0">
                <a:latin typeface="Cambria" pitchFamily="18" charset="0"/>
              </a:rPr>
              <a:t> is contra-indicated </a:t>
            </a:r>
            <a:r>
              <a:rPr lang="en-US" sz="2000" dirty="0" smtClean="0">
                <a:latin typeface="Cambria" pitchFamily="18" charset="0"/>
              </a:rPr>
              <a:t>in patients </a:t>
            </a:r>
            <a:r>
              <a:rPr lang="en-US" sz="2000" dirty="0">
                <a:latin typeface="Cambria" pitchFamily="18" charset="0"/>
              </a:rPr>
              <a:t>with an </a:t>
            </a:r>
            <a:r>
              <a:rPr lang="en-US" sz="2000" dirty="0" err="1">
                <a:latin typeface="Cambria" pitchFamily="18" charset="0"/>
              </a:rPr>
              <a:t>eGFR</a:t>
            </a:r>
            <a:r>
              <a:rPr lang="en-US" sz="2000" dirty="0">
                <a:latin typeface="Cambria" pitchFamily="18" charset="0"/>
              </a:rPr>
              <a:t> less than 60 mL/minute/1.73m2 .</a:t>
            </a:r>
          </a:p>
          <a:p>
            <a:r>
              <a:rPr lang="en-US" sz="2000" dirty="0" smtClean="0">
                <a:latin typeface="Cambria" pitchFamily="18" charset="0"/>
              </a:rPr>
              <a:t>2-the </a:t>
            </a:r>
            <a:r>
              <a:rPr lang="en-US" sz="2000" dirty="0">
                <a:latin typeface="Cambria" pitchFamily="18" charset="0"/>
              </a:rPr>
              <a:t>combination of an angiotensin-II receptor </a:t>
            </a:r>
            <a:r>
              <a:rPr lang="en-US" sz="2000" dirty="0" smtClean="0">
                <a:latin typeface="Cambria" pitchFamily="18" charset="0"/>
              </a:rPr>
              <a:t>antagonist with </a:t>
            </a:r>
            <a:r>
              <a:rPr lang="en-US" sz="2000" dirty="0" err="1">
                <a:latin typeface="Cambria" pitchFamily="18" charset="0"/>
              </a:rPr>
              <a:t>aliskiren</a:t>
            </a:r>
            <a:r>
              <a:rPr lang="en-US" sz="2000" dirty="0">
                <a:latin typeface="Cambria" pitchFamily="18" charset="0"/>
              </a:rPr>
              <a:t> is contra-</a:t>
            </a:r>
            <a:r>
              <a:rPr lang="en-US" sz="2000" dirty="0" err="1">
                <a:latin typeface="Cambria" pitchFamily="18" charset="0"/>
              </a:rPr>
              <a:t>indictated</a:t>
            </a:r>
            <a:r>
              <a:rPr lang="en-US" sz="2000" dirty="0">
                <a:latin typeface="Cambria" pitchFamily="18" charset="0"/>
              </a:rPr>
              <a:t> in patients </a:t>
            </a:r>
            <a:r>
              <a:rPr lang="en-US" sz="2000" dirty="0" smtClean="0">
                <a:latin typeface="Cambria" pitchFamily="18" charset="0"/>
              </a:rPr>
              <a:t>with diabetes </a:t>
            </a:r>
            <a:r>
              <a:rPr lang="en-US" sz="2000" dirty="0">
                <a:latin typeface="Cambria" pitchFamily="18" charset="0"/>
              </a:rPr>
              <a:t>mellitus</a:t>
            </a: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CAUTIONS </a:t>
            </a:r>
          </a:p>
          <a:p>
            <a:r>
              <a:rPr lang="en-US" sz="2000" dirty="0" smtClean="0">
                <a:latin typeface="Cambria" pitchFamily="18" charset="0"/>
              </a:rPr>
              <a:t>1-Afro-Caribbean </a:t>
            </a:r>
            <a:r>
              <a:rPr lang="en-US" sz="2000" dirty="0">
                <a:latin typeface="Cambria" pitchFamily="18" charset="0"/>
              </a:rPr>
              <a:t>patients—particularly </a:t>
            </a:r>
            <a:r>
              <a:rPr lang="en-US" sz="2000" dirty="0" smtClean="0">
                <a:latin typeface="Cambria" pitchFamily="18" charset="0"/>
              </a:rPr>
              <a:t>those with </a:t>
            </a:r>
            <a:r>
              <a:rPr lang="en-US" sz="2000" dirty="0">
                <a:latin typeface="Cambria" pitchFamily="18" charset="0"/>
              </a:rPr>
              <a:t>left ventricular hypertrophy (may not benefit from </a:t>
            </a:r>
            <a:r>
              <a:rPr lang="en-US" sz="2000" dirty="0" smtClean="0">
                <a:latin typeface="Cambria" pitchFamily="18" charset="0"/>
              </a:rPr>
              <a:t>an angiotensin-II </a:t>
            </a:r>
            <a:r>
              <a:rPr lang="en-US" sz="2000" dirty="0">
                <a:latin typeface="Cambria" pitchFamily="18" charset="0"/>
              </a:rPr>
              <a:t>receptor antagonist) . 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2-Aortic </a:t>
            </a:r>
            <a:r>
              <a:rPr lang="en-US" sz="2000" dirty="0">
                <a:latin typeface="Cambria" pitchFamily="18" charset="0"/>
              </a:rPr>
              <a:t>or mitral </a:t>
            </a:r>
            <a:r>
              <a:rPr lang="en-US" sz="2000" dirty="0" smtClean="0">
                <a:latin typeface="Cambria" pitchFamily="18" charset="0"/>
              </a:rPr>
              <a:t>valve stenosis </a:t>
            </a:r>
            <a:r>
              <a:rPr lang="en-US" sz="2000" dirty="0">
                <a:latin typeface="Cambria" pitchFamily="18" charset="0"/>
              </a:rPr>
              <a:t>. 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3-Elderly </a:t>
            </a:r>
            <a:r>
              <a:rPr lang="en-US" sz="2000" dirty="0">
                <a:latin typeface="Cambria" pitchFamily="18" charset="0"/>
              </a:rPr>
              <a:t>(lower initial doses may be appropriate) </a:t>
            </a:r>
            <a:r>
              <a:rPr lang="en-US" sz="2000" dirty="0" smtClean="0">
                <a:latin typeface="Cambria" pitchFamily="18" charset="0"/>
              </a:rPr>
              <a:t>. </a:t>
            </a:r>
          </a:p>
          <a:p>
            <a:r>
              <a:rPr lang="en-US" sz="2000" dirty="0" smtClean="0">
                <a:latin typeface="Cambria" pitchFamily="18" charset="0"/>
              </a:rPr>
              <a:t>4-Hypertrophic </a:t>
            </a:r>
            <a:r>
              <a:rPr lang="en-US" sz="2000" dirty="0">
                <a:latin typeface="Cambria" pitchFamily="18" charset="0"/>
              </a:rPr>
              <a:t>cardiomyopathy </a:t>
            </a:r>
            <a:r>
              <a:rPr lang="en-US" sz="2000" dirty="0" smtClean="0">
                <a:latin typeface="Cambria" pitchFamily="18" charset="0"/>
              </a:rPr>
              <a:t>.</a:t>
            </a:r>
          </a:p>
          <a:p>
            <a:r>
              <a:rPr lang="en-US" sz="2000" dirty="0" smtClean="0">
                <a:latin typeface="Cambria" pitchFamily="18" charset="0"/>
              </a:rPr>
              <a:t>5- </a:t>
            </a:r>
            <a:r>
              <a:rPr lang="en-US" sz="2000" dirty="0">
                <a:latin typeface="Cambria" pitchFamily="18" charset="0"/>
              </a:rPr>
              <a:t>P</a:t>
            </a:r>
            <a:r>
              <a:rPr lang="en-US" sz="2000" dirty="0" smtClean="0">
                <a:latin typeface="Cambria" pitchFamily="18" charset="0"/>
              </a:rPr>
              <a:t>atients </a:t>
            </a:r>
            <a:r>
              <a:rPr lang="en-US" sz="2000" dirty="0">
                <a:latin typeface="Cambria" pitchFamily="18" charset="0"/>
              </a:rPr>
              <a:t>with a history </a:t>
            </a:r>
            <a:r>
              <a:rPr lang="en-US" sz="2000" dirty="0" smtClean="0">
                <a:latin typeface="Cambria" pitchFamily="18" charset="0"/>
              </a:rPr>
              <a:t>of angioedema .</a:t>
            </a:r>
          </a:p>
          <a:p>
            <a:r>
              <a:rPr lang="en-US" sz="2000" dirty="0" smtClean="0">
                <a:latin typeface="Cambria" pitchFamily="18" charset="0"/>
              </a:rPr>
              <a:t>6- </a:t>
            </a:r>
            <a:r>
              <a:rPr lang="en-US" sz="2000" dirty="0">
                <a:latin typeface="Cambria" pitchFamily="18" charset="0"/>
              </a:rPr>
              <a:t>P</a:t>
            </a:r>
            <a:r>
              <a:rPr lang="en-US" sz="2000" dirty="0" smtClean="0">
                <a:latin typeface="Cambria" pitchFamily="18" charset="0"/>
              </a:rPr>
              <a:t>atients </a:t>
            </a:r>
            <a:r>
              <a:rPr lang="en-US" sz="2000" dirty="0">
                <a:latin typeface="Cambria" pitchFamily="18" charset="0"/>
              </a:rPr>
              <a:t>with primary </a:t>
            </a:r>
            <a:r>
              <a:rPr lang="en-US" sz="2000" dirty="0" err="1">
                <a:latin typeface="Cambria" pitchFamily="18" charset="0"/>
              </a:rPr>
              <a:t>aldosteronism</a:t>
            </a:r>
            <a:r>
              <a:rPr lang="en-US" sz="2000" dirty="0">
                <a:latin typeface="Cambria" pitchFamily="18" charset="0"/>
              </a:rPr>
              <a:t> (</a:t>
            </a:r>
            <a:r>
              <a:rPr lang="en-US" sz="2000" dirty="0" smtClean="0">
                <a:latin typeface="Cambria" pitchFamily="18" charset="0"/>
              </a:rPr>
              <a:t>may not </a:t>
            </a:r>
            <a:r>
              <a:rPr lang="en-US" sz="2000" dirty="0">
                <a:latin typeface="Cambria" pitchFamily="18" charset="0"/>
              </a:rPr>
              <a:t>benefit from an angiotensin-II receptor antagonist) .</a:t>
            </a:r>
          </a:p>
          <a:p>
            <a:r>
              <a:rPr lang="en-US" sz="2000" dirty="0" smtClean="0">
                <a:latin typeface="Cambria" pitchFamily="18" charset="0"/>
              </a:rPr>
              <a:t>7- Renal </a:t>
            </a:r>
            <a:r>
              <a:rPr lang="en-US" sz="2000" dirty="0">
                <a:latin typeface="Cambria" pitchFamily="18" charset="0"/>
              </a:rPr>
              <a:t>artery stenosis</a:t>
            </a:r>
            <a:endParaRPr lang="ar-IQ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9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SIDE-EFFECTS</a:t>
            </a:r>
          </a:p>
          <a:p>
            <a:r>
              <a:rPr lang="en-US" sz="2000" dirty="0">
                <a:latin typeface="Cambria" pitchFamily="18" charset="0"/>
              </a:rPr>
              <a:t>▶ Common or very common Abdominal pain . asthenia . back</a:t>
            </a:r>
          </a:p>
          <a:p>
            <a:r>
              <a:rPr lang="en-US" sz="2000" dirty="0">
                <a:latin typeface="Cambria" pitchFamily="18" charset="0"/>
              </a:rPr>
              <a:t>pain . cough . </a:t>
            </a:r>
            <a:r>
              <a:rPr lang="en-US" sz="2000" dirty="0" err="1">
                <a:latin typeface="Cambria" pitchFamily="18" charset="0"/>
              </a:rPr>
              <a:t>diarrhoea</a:t>
            </a:r>
            <a:r>
              <a:rPr lang="en-US" sz="2000" dirty="0">
                <a:latin typeface="Cambria" pitchFamily="18" charset="0"/>
              </a:rPr>
              <a:t> . dizziness . headache </a:t>
            </a:r>
            <a:r>
              <a:rPr lang="en-US" sz="2000" dirty="0" smtClean="0">
                <a:latin typeface="Cambria" pitchFamily="18" charset="0"/>
              </a:rPr>
              <a:t>. </a:t>
            </a:r>
            <a:r>
              <a:rPr lang="en-US" sz="2000" dirty="0" err="1" smtClean="0">
                <a:latin typeface="Cambria" pitchFamily="18" charset="0"/>
              </a:rPr>
              <a:t>hyperkalaemia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. hypotension . nausea . </a:t>
            </a:r>
            <a:r>
              <a:rPr lang="en-US" sz="2000" dirty="0" err="1" smtClean="0">
                <a:latin typeface="Cambria" pitchFamily="18" charset="0"/>
              </a:rPr>
              <a:t>Postural</a:t>
            </a:r>
            <a:r>
              <a:rPr lang="en-US" sz="2000" dirty="0" err="1">
                <a:latin typeface="Cambria" pitchFamily="18" charset="0"/>
              </a:rPr>
              <a:t>hypotension</a:t>
            </a:r>
            <a:r>
              <a:rPr lang="en-US" sz="2000" dirty="0">
                <a:latin typeface="Cambria" pitchFamily="18" charset="0"/>
              </a:rPr>
              <a:t> (more common in patients with </a:t>
            </a:r>
            <a:r>
              <a:rPr lang="en-US" sz="2000" dirty="0" smtClean="0">
                <a:latin typeface="Cambria" pitchFamily="18" charset="0"/>
              </a:rPr>
              <a:t>intravascular volume </a:t>
            </a:r>
            <a:r>
              <a:rPr lang="en-US" sz="2000" dirty="0">
                <a:latin typeface="Cambria" pitchFamily="18" charset="0"/>
              </a:rPr>
              <a:t>depletion, e.g. those taking high-dose diuretics) .</a:t>
            </a:r>
          </a:p>
          <a:p>
            <a:r>
              <a:rPr lang="en-US" sz="2000" dirty="0">
                <a:latin typeface="Cambria" pitchFamily="18" charset="0"/>
              </a:rPr>
              <a:t>renal impairment . vertigo . </a:t>
            </a:r>
            <a:r>
              <a:rPr lang="en-US" sz="2000" dirty="0" smtClean="0">
                <a:latin typeface="Cambria" pitchFamily="18" charset="0"/>
              </a:rPr>
              <a:t>Vomiting</a:t>
            </a: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PREGNANCY </a:t>
            </a:r>
            <a:r>
              <a:rPr lang="en-US" sz="2000" dirty="0">
                <a:latin typeface="Cambria" pitchFamily="18" charset="0"/>
              </a:rPr>
              <a:t>Angiotensin-II receptor antagonists </a:t>
            </a:r>
            <a:r>
              <a:rPr lang="en-US" sz="2000" dirty="0" smtClean="0">
                <a:latin typeface="Cambria" pitchFamily="18" charset="0"/>
              </a:rPr>
              <a:t>should be </a:t>
            </a:r>
            <a:r>
              <a:rPr lang="en-US" sz="2000" dirty="0">
                <a:latin typeface="Cambria" pitchFamily="18" charset="0"/>
              </a:rPr>
              <a:t>avoided in pregnancy unless essential. They </a:t>
            </a:r>
            <a:r>
              <a:rPr lang="en-US" sz="2000" dirty="0" smtClean="0">
                <a:latin typeface="Cambria" pitchFamily="18" charset="0"/>
              </a:rPr>
              <a:t>may adversely </a:t>
            </a:r>
            <a:r>
              <a:rPr lang="en-US" sz="2000" dirty="0">
                <a:latin typeface="Cambria" pitchFamily="18" charset="0"/>
              </a:rPr>
              <a:t>affect fetal and neonatal blood pressure </a:t>
            </a:r>
            <a:r>
              <a:rPr lang="en-US" sz="2000" dirty="0" smtClean="0">
                <a:latin typeface="Cambria" pitchFamily="18" charset="0"/>
              </a:rPr>
              <a:t>control and </a:t>
            </a:r>
            <a:r>
              <a:rPr lang="en-US" sz="2000" dirty="0">
                <a:latin typeface="Cambria" pitchFamily="18" charset="0"/>
              </a:rPr>
              <a:t>renal function; neonatal skull defects </a:t>
            </a:r>
            <a:r>
              <a:rPr lang="en-US" sz="2000" dirty="0" smtClean="0">
                <a:latin typeface="Cambria" pitchFamily="18" charset="0"/>
              </a:rPr>
              <a:t>and </a:t>
            </a:r>
            <a:r>
              <a:rPr lang="en-US" sz="2000" dirty="0" err="1" smtClean="0">
                <a:latin typeface="Cambria" pitchFamily="18" charset="0"/>
              </a:rPr>
              <a:t>oligohydramnios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have also been reported.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BREAST </a:t>
            </a:r>
            <a:r>
              <a:rPr lang="en-US" sz="2000" b="1" dirty="0">
                <a:latin typeface="Cambria" pitchFamily="18" charset="0"/>
              </a:rPr>
              <a:t>FEEDING </a:t>
            </a:r>
            <a:r>
              <a:rPr lang="en-US" sz="2000" dirty="0">
                <a:latin typeface="Cambria" pitchFamily="18" charset="0"/>
              </a:rPr>
              <a:t>Information on the use of </a:t>
            </a:r>
            <a:r>
              <a:rPr lang="en-US" sz="2000" dirty="0" smtClean="0">
                <a:latin typeface="Cambria" pitchFamily="18" charset="0"/>
              </a:rPr>
              <a:t>angiotensin-II receptor </a:t>
            </a:r>
            <a:r>
              <a:rPr lang="en-US" sz="2000" dirty="0">
                <a:latin typeface="Cambria" pitchFamily="18" charset="0"/>
              </a:rPr>
              <a:t>antagonists in breast-feeding is limited. They </a:t>
            </a:r>
            <a:r>
              <a:rPr lang="en-US" sz="2000" dirty="0" smtClean="0">
                <a:latin typeface="Cambria" pitchFamily="18" charset="0"/>
              </a:rPr>
              <a:t>are not </a:t>
            </a:r>
            <a:r>
              <a:rPr lang="en-US" sz="2000" dirty="0">
                <a:latin typeface="Cambria" pitchFamily="18" charset="0"/>
              </a:rPr>
              <a:t>recommended in </a:t>
            </a:r>
            <a:r>
              <a:rPr lang="en-US" sz="2000" dirty="0" smtClean="0">
                <a:latin typeface="Cambria" pitchFamily="18" charset="0"/>
              </a:rPr>
              <a:t>breast-feeding</a:t>
            </a:r>
          </a:p>
          <a:p>
            <a:endParaRPr lang="en-US" sz="2000" dirty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endParaRPr lang="ar-IQ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8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7" y="-29029"/>
            <a:ext cx="922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HEPATIC </a:t>
            </a:r>
            <a:r>
              <a:rPr lang="en-US" sz="2000" dirty="0">
                <a:latin typeface="Cambria" pitchFamily="18" charset="0"/>
              </a:rPr>
              <a:t>IMPAIRMENT 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In </a:t>
            </a:r>
            <a:r>
              <a:rPr lang="en-US" sz="2000" dirty="0">
                <a:latin typeface="Cambria" pitchFamily="18" charset="0"/>
              </a:rPr>
              <a:t>general, manufacturers </a:t>
            </a:r>
            <a:r>
              <a:rPr lang="en-US" sz="2000" dirty="0" smtClean="0">
                <a:latin typeface="Cambria" pitchFamily="18" charset="0"/>
              </a:rPr>
              <a:t>advise caution </a:t>
            </a:r>
            <a:r>
              <a:rPr lang="en-US" sz="2000" dirty="0">
                <a:latin typeface="Cambria" pitchFamily="18" charset="0"/>
              </a:rPr>
              <a:t>in mild to moderate impairment </a:t>
            </a:r>
            <a:r>
              <a:rPr lang="en-US" sz="2000" dirty="0" smtClean="0">
                <a:latin typeface="Cambria" pitchFamily="18" charset="0"/>
              </a:rPr>
              <a:t>avoid </a:t>
            </a:r>
            <a:r>
              <a:rPr lang="en-US" sz="2000" dirty="0">
                <a:latin typeface="Cambria" pitchFamily="18" charset="0"/>
              </a:rPr>
              <a:t>in severe </a:t>
            </a:r>
            <a:r>
              <a:rPr lang="en-US" sz="2000" dirty="0" smtClean="0">
                <a:latin typeface="Cambria" pitchFamily="18" charset="0"/>
              </a:rPr>
              <a:t>impairment</a:t>
            </a:r>
            <a:endParaRPr lang="en-US" sz="2000" dirty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RENAL IMPAIRMENT</a:t>
            </a:r>
          </a:p>
          <a:p>
            <a:r>
              <a:rPr lang="en-US" sz="2000" dirty="0">
                <a:latin typeface="Cambria" pitchFamily="18" charset="0"/>
              </a:rPr>
              <a:t>Dose adjustments Use with caution, starting with low </a:t>
            </a:r>
            <a:r>
              <a:rPr lang="en-US" sz="2000" dirty="0" smtClean="0">
                <a:latin typeface="Cambria" pitchFamily="18" charset="0"/>
              </a:rPr>
              <a:t>dose, and </a:t>
            </a:r>
            <a:r>
              <a:rPr lang="en-US" sz="2000" dirty="0">
                <a:latin typeface="Cambria" pitchFamily="18" charset="0"/>
              </a:rPr>
              <a:t>adjust according to response.</a:t>
            </a:r>
          </a:p>
          <a:p>
            <a:r>
              <a:rPr lang="en-US" sz="2000" dirty="0" smtClean="0">
                <a:latin typeface="Cambria" pitchFamily="18" charset="0"/>
              </a:rPr>
              <a:t> </a:t>
            </a:r>
          </a:p>
          <a:p>
            <a:r>
              <a:rPr lang="en-US" sz="2000" dirty="0" smtClean="0">
                <a:latin typeface="Cambria" pitchFamily="18" charset="0"/>
              </a:rPr>
              <a:t>MONITORING </a:t>
            </a:r>
            <a:r>
              <a:rPr lang="en-US" sz="2000" dirty="0">
                <a:latin typeface="Cambria" pitchFamily="18" charset="0"/>
              </a:rPr>
              <a:t>REQUIREMENTS Monitor </a:t>
            </a:r>
            <a:r>
              <a:rPr lang="en-US" sz="2000" dirty="0" smtClean="0">
                <a:latin typeface="Cambria" pitchFamily="18" charset="0"/>
              </a:rPr>
              <a:t>plasma-potassium concentration</a:t>
            </a:r>
            <a:r>
              <a:rPr lang="en-US" sz="2000" dirty="0">
                <a:latin typeface="Cambria" pitchFamily="18" charset="0"/>
              </a:rPr>
              <a:t>, particularly in the elderly and in </a:t>
            </a:r>
            <a:r>
              <a:rPr lang="en-US" sz="2000" dirty="0" smtClean="0">
                <a:latin typeface="Cambria" pitchFamily="18" charset="0"/>
              </a:rPr>
              <a:t>patients with </a:t>
            </a:r>
            <a:r>
              <a:rPr lang="en-US" sz="2000" dirty="0">
                <a:latin typeface="Cambria" pitchFamily="18" charset="0"/>
              </a:rPr>
              <a:t>renal impairment</a:t>
            </a:r>
            <a:r>
              <a:rPr lang="en-US" sz="2000" dirty="0" smtClean="0">
                <a:latin typeface="Cambria" pitchFamily="18" charset="0"/>
              </a:rPr>
              <a:t>.</a:t>
            </a:r>
          </a:p>
          <a:p>
            <a:endParaRPr lang="en-US" sz="2000" dirty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endParaRPr lang="ar-IQ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0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762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" y="36286"/>
            <a:ext cx="9118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INDICATIONS AND DOSE</a:t>
            </a:r>
          </a:p>
          <a:p>
            <a:r>
              <a:rPr lang="en-US" sz="2000" b="1" dirty="0" smtClean="0">
                <a:latin typeface="Cambria" pitchFamily="18" charset="0"/>
              </a:rPr>
              <a:t>1-Hypertension</a:t>
            </a:r>
            <a:endParaRPr lang="en-US" sz="2000" b="1" dirty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▶ BY MOUTH</a:t>
            </a:r>
          </a:p>
          <a:p>
            <a:r>
              <a:rPr lang="en-US" sz="2000" dirty="0">
                <a:latin typeface="Cambria" pitchFamily="18" charset="0"/>
              </a:rPr>
              <a:t>▶ Adult: Initially 8 mg once daily, increased if </a:t>
            </a:r>
            <a:r>
              <a:rPr lang="en-US" sz="2000" dirty="0" smtClean="0">
                <a:latin typeface="Cambria" pitchFamily="18" charset="0"/>
              </a:rPr>
              <a:t>necessary up </a:t>
            </a:r>
            <a:r>
              <a:rPr lang="en-US" sz="2000" dirty="0">
                <a:latin typeface="Cambria" pitchFamily="18" charset="0"/>
              </a:rPr>
              <a:t>to 32 mg once daily, doses to be increased </a:t>
            </a:r>
            <a:r>
              <a:rPr lang="en-US" sz="2000" dirty="0" smtClean="0">
                <a:latin typeface="Cambria" pitchFamily="18" charset="0"/>
              </a:rPr>
              <a:t>at intervals </a:t>
            </a:r>
            <a:r>
              <a:rPr lang="en-US" sz="2000" dirty="0">
                <a:latin typeface="Cambria" pitchFamily="18" charset="0"/>
              </a:rPr>
              <a:t>of 4 weeks; usual dose 8 mg once </a:t>
            </a:r>
            <a:r>
              <a:rPr lang="en-US" sz="2000" dirty="0" smtClean="0">
                <a:latin typeface="Cambria" pitchFamily="18" charset="0"/>
              </a:rPr>
              <a:t>daily</a:t>
            </a:r>
          </a:p>
          <a:p>
            <a:r>
              <a:rPr lang="en-US" sz="2000" b="1" dirty="0" smtClean="0">
                <a:latin typeface="Cambria" pitchFamily="18" charset="0"/>
              </a:rPr>
              <a:t>2-Hypertension with intravascular volume depletion</a:t>
            </a:r>
          </a:p>
          <a:p>
            <a:r>
              <a:rPr lang="en-US" sz="2000" b="1" dirty="0" smtClean="0">
                <a:latin typeface="Cambria" pitchFamily="18" charset="0"/>
              </a:rPr>
              <a:t>3-Heart </a:t>
            </a:r>
            <a:r>
              <a:rPr lang="en-US" sz="2000" b="1" dirty="0">
                <a:latin typeface="Cambria" pitchFamily="18" charset="0"/>
              </a:rPr>
              <a:t>failure with impaired left ventricular systolic</a:t>
            </a:r>
          </a:p>
          <a:p>
            <a:r>
              <a:rPr lang="en-US" sz="2000" dirty="0">
                <a:latin typeface="Cambria" pitchFamily="18" charset="0"/>
              </a:rPr>
              <a:t>function when ACE inhibitors are not tolerated 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4- Heart failure </a:t>
            </a:r>
            <a:r>
              <a:rPr lang="en-US" sz="2000" b="1" dirty="0">
                <a:latin typeface="Cambria" pitchFamily="18" charset="0"/>
              </a:rPr>
              <a:t>with impaired left ventricular systolic function </a:t>
            </a:r>
            <a:r>
              <a:rPr lang="en-US" sz="2000" b="1" dirty="0" smtClean="0">
                <a:latin typeface="Cambria" pitchFamily="18" charset="0"/>
              </a:rPr>
              <a:t>in conjunction </a:t>
            </a:r>
            <a:r>
              <a:rPr lang="en-US" sz="2000" b="1" dirty="0">
                <a:latin typeface="Cambria" pitchFamily="18" charset="0"/>
              </a:rPr>
              <a:t>with an ACE inhibitor (under </a:t>
            </a:r>
            <a:r>
              <a:rPr lang="en-US" sz="2000" b="1" dirty="0" smtClean="0">
                <a:latin typeface="Cambria" pitchFamily="18" charset="0"/>
              </a:rPr>
              <a:t>expert supervision</a:t>
            </a:r>
            <a:r>
              <a:rPr lang="en-US" sz="2000" b="1" dirty="0">
                <a:latin typeface="Cambria" pitchFamily="18" charset="0"/>
              </a:rPr>
              <a:t>)</a:t>
            </a: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CONTRA-INDICATIONS </a:t>
            </a:r>
            <a:r>
              <a:rPr lang="en-US" sz="2000" dirty="0" smtClean="0">
                <a:latin typeface="Cambria" pitchFamily="18" charset="0"/>
              </a:rPr>
              <a:t>Cholestasis</a:t>
            </a:r>
            <a:endParaRPr lang="en-US" sz="2000" dirty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SIDE-EFFECTS</a:t>
            </a:r>
          </a:p>
          <a:p>
            <a:r>
              <a:rPr lang="en-US" sz="2000" dirty="0">
                <a:latin typeface="Cambria" pitchFamily="18" charset="0"/>
              </a:rPr>
              <a:t>▶ Common or very common Increased risk of infection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HEPATIC </a:t>
            </a:r>
            <a:r>
              <a:rPr lang="en-US" sz="2000" dirty="0">
                <a:latin typeface="Cambria" pitchFamily="18" charset="0"/>
              </a:rPr>
              <a:t>IMPAIRMENT Manufacturer advises avoid </a:t>
            </a:r>
            <a:r>
              <a:rPr lang="en-US" sz="2000" dirty="0" smtClean="0">
                <a:latin typeface="Cambria" pitchFamily="18" charset="0"/>
              </a:rPr>
              <a:t>in severe </a:t>
            </a:r>
            <a:r>
              <a:rPr lang="en-US" sz="2000" dirty="0">
                <a:latin typeface="Cambria" pitchFamily="18" charset="0"/>
              </a:rPr>
              <a:t>impairment or cholestasis.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Dose </a:t>
            </a:r>
            <a:r>
              <a:rPr lang="en-US" sz="2000" dirty="0">
                <a:latin typeface="Cambria" pitchFamily="18" charset="0"/>
              </a:rPr>
              <a:t>adjustments Manufacturer advises initial </a:t>
            </a:r>
            <a:r>
              <a:rPr lang="en-US" sz="2000" dirty="0" smtClean="0">
                <a:latin typeface="Cambria" pitchFamily="18" charset="0"/>
              </a:rPr>
              <a:t>dose reduction </a:t>
            </a:r>
            <a:r>
              <a:rPr lang="en-US" sz="2000" dirty="0">
                <a:latin typeface="Cambria" pitchFamily="18" charset="0"/>
              </a:rPr>
              <a:t>to 4 mg once daily in mild to </a:t>
            </a:r>
            <a:r>
              <a:rPr lang="en-US" sz="2000" dirty="0" smtClean="0">
                <a:latin typeface="Cambria" pitchFamily="18" charset="0"/>
              </a:rPr>
              <a:t>moderate impairment</a:t>
            </a:r>
            <a:r>
              <a:rPr lang="en-US" sz="2000" dirty="0">
                <a:latin typeface="Cambria" pitchFamily="18" charset="0"/>
              </a:rPr>
              <a:t>; adjust according to response.</a:t>
            </a:r>
          </a:p>
          <a:p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RENAL IMPAIRMENT Use with caution if </a:t>
            </a:r>
            <a:r>
              <a:rPr lang="en-US" sz="2000" dirty="0" err="1">
                <a:latin typeface="Cambria" pitchFamily="18" charset="0"/>
              </a:rPr>
              <a:t>eGFR</a:t>
            </a:r>
            <a:r>
              <a:rPr lang="en-US" sz="2000" dirty="0">
                <a:latin typeface="Cambria" pitchFamily="18" charset="0"/>
              </a:rPr>
              <a:t> less </a:t>
            </a:r>
            <a:r>
              <a:rPr lang="en-US" sz="2000" dirty="0" smtClean="0">
                <a:latin typeface="Cambria" pitchFamily="18" charset="0"/>
              </a:rPr>
              <a:t>than 15 </a:t>
            </a:r>
            <a:r>
              <a:rPr lang="en-US" sz="2000" dirty="0">
                <a:latin typeface="Cambria" pitchFamily="18" charset="0"/>
              </a:rPr>
              <a:t>mL/minute/1.73m2—limited </a:t>
            </a:r>
            <a:r>
              <a:rPr lang="en-US" sz="2000" dirty="0" smtClean="0">
                <a:latin typeface="Cambria" pitchFamily="18" charset="0"/>
              </a:rPr>
              <a:t>experience. Dose </a:t>
            </a:r>
            <a:r>
              <a:rPr lang="en-US" sz="2000" dirty="0">
                <a:latin typeface="Cambria" pitchFamily="18" charset="0"/>
              </a:rPr>
              <a:t>adjustments Initially 4 mg daily</a:t>
            </a:r>
            <a:r>
              <a:rPr lang="en-US" sz="2000" dirty="0" smtClean="0">
                <a:latin typeface="Cambria" pitchFamily="18" charset="0"/>
              </a:rPr>
              <a:t>.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5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8001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14" y="214086"/>
            <a:ext cx="7376886" cy="23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493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Losartan potassium </a:t>
            </a:r>
            <a:endParaRPr lang="en-US" sz="2000" b="1" dirty="0" smtClean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INDICATIONS AND DOSE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1-Diabetic </a:t>
            </a:r>
            <a:r>
              <a:rPr lang="en-US" sz="2000" b="1" dirty="0">
                <a:latin typeface="Cambria" pitchFamily="18" charset="0"/>
              </a:rPr>
              <a:t>nephropathy in type 2 diabetes </a:t>
            </a:r>
            <a:r>
              <a:rPr lang="en-US" sz="2000" b="1" dirty="0" smtClean="0">
                <a:latin typeface="Cambria" pitchFamily="18" charset="0"/>
              </a:rPr>
              <a:t>mellitus</a:t>
            </a:r>
          </a:p>
          <a:p>
            <a:r>
              <a:rPr lang="en-US" sz="2000" b="1" dirty="0" smtClean="0">
                <a:latin typeface="Cambria" pitchFamily="18" charset="0"/>
              </a:rPr>
              <a:t>2-Chronic </a:t>
            </a:r>
            <a:r>
              <a:rPr lang="en-US" sz="2000" b="1" dirty="0">
                <a:latin typeface="Cambria" pitchFamily="18" charset="0"/>
              </a:rPr>
              <a:t>heart failure when ACE inhibitors are </a:t>
            </a:r>
            <a:r>
              <a:rPr lang="en-US" sz="2000" b="1" dirty="0" smtClean="0">
                <a:latin typeface="Cambria" pitchFamily="18" charset="0"/>
              </a:rPr>
              <a:t>unsuitable or </a:t>
            </a:r>
            <a:r>
              <a:rPr lang="en-US" sz="2000" b="1" dirty="0">
                <a:latin typeface="Cambria" pitchFamily="18" charset="0"/>
              </a:rPr>
              <a:t>contra-indicated</a:t>
            </a:r>
          </a:p>
          <a:p>
            <a:r>
              <a:rPr lang="en-US" sz="2000" b="1" dirty="0" smtClean="0">
                <a:latin typeface="Cambria" pitchFamily="18" charset="0"/>
              </a:rPr>
              <a:t>3-Hypertension </a:t>
            </a:r>
            <a:r>
              <a:rPr lang="en-US" sz="2000" b="1" dirty="0">
                <a:latin typeface="Cambria" pitchFamily="18" charset="0"/>
              </a:rPr>
              <a:t>(including reduction of stroke risk </a:t>
            </a:r>
            <a:r>
              <a:rPr lang="en-US" sz="2000" b="1" dirty="0" smtClean="0">
                <a:latin typeface="Cambria" pitchFamily="18" charset="0"/>
              </a:rPr>
              <a:t>in hypertension </a:t>
            </a:r>
            <a:r>
              <a:rPr lang="en-US" sz="2000" b="1" dirty="0">
                <a:latin typeface="Cambria" pitchFamily="18" charset="0"/>
              </a:rPr>
              <a:t>with left ventricular </a:t>
            </a:r>
            <a:r>
              <a:rPr lang="en-US" sz="2000" b="1" dirty="0" smtClean="0">
                <a:latin typeface="Cambria" pitchFamily="18" charset="0"/>
              </a:rPr>
              <a:t>hypertrophy</a:t>
            </a:r>
            <a:endParaRPr lang="en-US" sz="2000" b="1" dirty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▶ </a:t>
            </a:r>
            <a:r>
              <a:rPr lang="en-US" sz="2000" dirty="0">
                <a:latin typeface="Cambria" pitchFamily="18" charset="0"/>
              </a:rPr>
              <a:t>Adult 18–75 years: Initially 50 mg once daily for </a:t>
            </a:r>
            <a:r>
              <a:rPr lang="en-US" sz="2000" dirty="0" smtClean="0">
                <a:latin typeface="Cambria" pitchFamily="18" charset="0"/>
              </a:rPr>
              <a:t>several weeks</a:t>
            </a:r>
            <a:r>
              <a:rPr lang="en-US" sz="2000" dirty="0">
                <a:latin typeface="Cambria" pitchFamily="18" charset="0"/>
              </a:rPr>
              <a:t>, then increased if necessary to 100 mg once daily</a:t>
            </a:r>
          </a:p>
          <a:p>
            <a:r>
              <a:rPr lang="en-US" sz="2000" dirty="0">
                <a:latin typeface="Cambria" pitchFamily="18" charset="0"/>
              </a:rPr>
              <a:t>▶ Adult 76 years and over: Initially 25 mg once daily </a:t>
            </a:r>
            <a:r>
              <a:rPr lang="en-US" sz="2000" dirty="0" smtClean="0">
                <a:latin typeface="Cambria" pitchFamily="18" charset="0"/>
              </a:rPr>
              <a:t>for several </a:t>
            </a:r>
            <a:r>
              <a:rPr lang="en-US" sz="2000" dirty="0">
                <a:latin typeface="Cambria" pitchFamily="18" charset="0"/>
              </a:rPr>
              <a:t>weeks, then increased if necessary to 100 </a:t>
            </a:r>
            <a:r>
              <a:rPr lang="en-US" sz="2000" dirty="0" smtClean="0">
                <a:latin typeface="Cambria" pitchFamily="18" charset="0"/>
              </a:rPr>
              <a:t>mg once </a:t>
            </a:r>
            <a:r>
              <a:rPr lang="en-US" sz="2000" dirty="0">
                <a:latin typeface="Cambria" pitchFamily="18" charset="0"/>
              </a:rPr>
              <a:t>daily</a:t>
            </a:r>
          </a:p>
          <a:p>
            <a:r>
              <a:rPr lang="en-US" sz="2000" b="1" dirty="0">
                <a:latin typeface="Cambria" pitchFamily="18" charset="0"/>
              </a:rPr>
              <a:t>4</a:t>
            </a:r>
            <a:r>
              <a:rPr lang="en-US" sz="2000" b="1" dirty="0" smtClean="0">
                <a:latin typeface="Cambria" pitchFamily="18" charset="0"/>
              </a:rPr>
              <a:t>-Hypertension </a:t>
            </a:r>
            <a:r>
              <a:rPr lang="en-US" sz="2000" b="1" dirty="0">
                <a:latin typeface="Cambria" pitchFamily="18" charset="0"/>
              </a:rPr>
              <a:t>with intravascular volume depletion</a:t>
            </a:r>
          </a:p>
          <a:p>
            <a:r>
              <a:rPr lang="en-US" sz="2000" dirty="0">
                <a:latin typeface="Cambria" pitchFamily="18" charset="0"/>
              </a:rPr>
              <a:t>▶ BY MOUTH</a:t>
            </a:r>
          </a:p>
          <a:p>
            <a:r>
              <a:rPr lang="en-US" sz="2000" dirty="0">
                <a:latin typeface="Cambria" pitchFamily="18" charset="0"/>
              </a:rPr>
              <a:t>▶ Adult 18–75 years: Initially 25 mg once daily for several</a:t>
            </a:r>
          </a:p>
          <a:p>
            <a:r>
              <a:rPr lang="en-US" sz="2000" dirty="0">
                <a:latin typeface="Cambria" pitchFamily="18" charset="0"/>
              </a:rPr>
              <a:t>weeks, then increased if necessary up to 100 mg once</a:t>
            </a:r>
          </a:p>
          <a:p>
            <a:r>
              <a:rPr lang="en-US" sz="2000" dirty="0">
                <a:latin typeface="Cambria" pitchFamily="18" charset="0"/>
              </a:rPr>
              <a:t>daily</a:t>
            </a:r>
            <a:endParaRPr lang="ar-IQ" sz="2000" dirty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3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Angiotensin-converting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enzyme inhibitors (ACE inhibitors)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nhibit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conversion of angiotensin I to angiotensin II.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indications of ACE inhibitors are shown below.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1-Heart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Failure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inhibitors are used in all grades of heart failure,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usually combined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a beta-blocker.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-Potassium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supplements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potassium-sparing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diuretics should be discontinued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before introducing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ACE inhibitor because of the risk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hyperkalaemia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dose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spironolactone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be beneficial in severe heart failure and can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used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an ACE inhibitor provided serum potassium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monitored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carefully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Profound first-dose hypotension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may occur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ACE inhibitors are introduced to patients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heart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failure who are already taking a high dose of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loop diuretic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80 mg daily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7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CAUTIONS Severe heart failure</a:t>
            </a:r>
          </a:p>
          <a:p>
            <a:endParaRPr lang="en-US" sz="2000" dirty="0" smtClean="0"/>
          </a:p>
          <a:p>
            <a:r>
              <a:rPr lang="en-US" sz="2000" dirty="0" smtClean="0"/>
              <a:t>SIDE-EFFECTS</a:t>
            </a:r>
            <a:endParaRPr lang="en-US" sz="2000" dirty="0"/>
          </a:p>
          <a:p>
            <a:r>
              <a:rPr lang="en-US" sz="2000" dirty="0"/>
              <a:t>▶ Common or very common </a:t>
            </a:r>
            <a:r>
              <a:rPr lang="en-US" sz="2000" dirty="0" err="1"/>
              <a:t>Anaemia</a:t>
            </a:r>
            <a:r>
              <a:rPr lang="en-US" sz="2000" dirty="0"/>
              <a:t> . </a:t>
            </a:r>
            <a:r>
              <a:rPr lang="en-US" sz="2000" dirty="0" err="1"/>
              <a:t>hypoglycaemia</a:t>
            </a:r>
            <a:r>
              <a:rPr lang="en-US" sz="2000" dirty="0"/>
              <a:t> .</a:t>
            </a:r>
          </a:p>
          <a:p>
            <a:r>
              <a:rPr lang="en-US" sz="2000" dirty="0"/>
              <a:t>postural </a:t>
            </a:r>
            <a:r>
              <a:rPr lang="en-US" sz="2000" dirty="0" smtClean="0"/>
              <a:t>disorders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543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05200"/>
            <a:ext cx="457731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5200"/>
            <a:ext cx="45719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80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839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Valsartan</a:t>
            </a:r>
          </a:p>
          <a:p>
            <a:r>
              <a:rPr lang="en-US" sz="2000" dirty="0" smtClean="0">
                <a:latin typeface="Cambria" pitchFamily="18" charset="0"/>
              </a:rPr>
              <a:t>NDICATIONS </a:t>
            </a:r>
            <a:r>
              <a:rPr lang="en-US" sz="2000" dirty="0">
                <a:latin typeface="Cambria" pitchFamily="18" charset="0"/>
              </a:rPr>
              <a:t>AND DOSE</a:t>
            </a:r>
          </a:p>
          <a:p>
            <a:r>
              <a:rPr lang="en-US" sz="2000" b="1" dirty="0" smtClean="0">
                <a:latin typeface="Cambria" pitchFamily="18" charset="0"/>
              </a:rPr>
              <a:t>1-Hypertension</a:t>
            </a:r>
            <a:endParaRPr lang="en-US" sz="2000" b="1" dirty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▶ </a:t>
            </a:r>
            <a:r>
              <a:rPr lang="en-US" sz="2000" dirty="0">
                <a:latin typeface="Cambria" pitchFamily="18" charset="0"/>
              </a:rPr>
              <a:t>Adult: Initially 80 mg once daily, increased if </a:t>
            </a:r>
            <a:r>
              <a:rPr lang="en-US" sz="2000" dirty="0" smtClean="0">
                <a:latin typeface="Cambria" pitchFamily="18" charset="0"/>
              </a:rPr>
              <a:t>necessary up </a:t>
            </a:r>
            <a:r>
              <a:rPr lang="en-US" sz="2000" dirty="0">
                <a:latin typeface="Cambria" pitchFamily="18" charset="0"/>
              </a:rPr>
              <a:t>to 320 mg daily, doses to be increased at intervals </a:t>
            </a:r>
            <a:r>
              <a:rPr lang="en-US" sz="2000" dirty="0" smtClean="0">
                <a:latin typeface="Cambria" pitchFamily="18" charset="0"/>
              </a:rPr>
              <a:t>of 4 </a:t>
            </a:r>
            <a:r>
              <a:rPr lang="en-US" sz="2000" dirty="0">
                <a:latin typeface="Cambria" pitchFamily="18" charset="0"/>
              </a:rPr>
              <a:t>weeks</a:t>
            </a:r>
          </a:p>
          <a:p>
            <a:r>
              <a:rPr lang="en-US" sz="2000" b="1" dirty="0" smtClean="0">
                <a:latin typeface="Cambria" pitchFamily="18" charset="0"/>
              </a:rPr>
              <a:t>2-Hypertension </a:t>
            </a:r>
            <a:r>
              <a:rPr lang="en-US" sz="2000" b="1" dirty="0">
                <a:latin typeface="Cambria" pitchFamily="18" charset="0"/>
              </a:rPr>
              <a:t>with intravascular volume depletion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▶ </a:t>
            </a:r>
            <a:r>
              <a:rPr lang="en-US" sz="2000" dirty="0">
                <a:latin typeface="Cambria" pitchFamily="18" charset="0"/>
              </a:rPr>
              <a:t>Adult: Initially 40 mg once daily, increased if </a:t>
            </a:r>
            <a:r>
              <a:rPr lang="en-US" sz="2000" dirty="0" smtClean="0">
                <a:latin typeface="Cambria" pitchFamily="18" charset="0"/>
              </a:rPr>
              <a:t>necessary up </a:t>
            </a:r>
            <a:r>
              <a:rPr lang="en-US" sz="2000" dirty="0">
                <a:latin typeface="Cambria" pitchFamily="18" charset="0"/>
              </a:rPr>
              <a:t>to 320 mg daily, doses to be increased at intervals </a:t>
            </a:r>
            <a:r>
              <a:rPr lang="en-US" sz="2000" dirty="0" smtClean="0">
                <a:latin typeface="Cambria" pitchFamily="18" charset="0"/>
              </a:rPr>
              <a:t>of4 </a:t>
            </a:r>
            <a:r>
              <a:rPr lang="en-US" sz="2000" dirty="0">
                <a:latin typeface="Cambria" pitchFamily="18" charset="0"/>
              </a:rPr>
              <a:t>weeks</a:t>
            </a:r>
          </a:p>
          <a:p>
            <a:r>
              <a:rPr lang="en-US" sz="2000" b="1" dirty="0" smtClean="0">
                <a:latin typeface="Cambria" pitchFamily="18" charset="0"/>
              </a:rPr>
              <a:t>3-Heart </a:t>
            </a:r>
            <a:r>
              <a:rPr lang="en-US" sz="2000" b="1" dirty="0">
                <a:latin typeface="Cambria" pitchFamily="18" charset="0"/>
              </a:rPr>
              <a:t>failure when ACE inhibitors cannot be used, or </a:t>
            </a:r>
            <a:r>
              <a:rPr lang="en-US" sz="2000" b="1" dirty="0" smtClean="0">
                <a:latin typeface="Cambria" pitchFamily="18" charset="0"/>
              </a:rPr>
              <a:t>in conjunction </a:t>
            </a:r>
            <a:r>
              <a:rPr lang="en-US" sz="2000" b="1" dirty="0">
                <a:latin typeface="Cambria" pitchFamily="18" charset="0"/>
              </a:rPr>
              <a:t>with an ACE inhibitor when a </a:t>
            </a:r>
            <a:r>
              <a:rPr lang="en-US" sz="2000" b="1" dirty="0" smtClean="0">
                <a:latin typeface="Cambria" pitchFamily="18" charset="0"/>
              </a:rPr>
              <a:t>beta-blocker cannot </a:t>
            </a:r>
            <a:r>
              <a:rPr lang="en-US" sz="2000" b="1" dirty="0">
                <a:latin typeface="Cambria" pitchFamily="18" charset="0"/>
              </a:rPr>
              <a:t>be used </a:t>
            </a:r>
            <a:endParaRPr lang="en-US" sz="2000" b="1" dirty="0" smtClean="0"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4-Myocardial </a:t>
            </a:r>
            <a:r>
              <a:rPr lang="en-US" sz="2000" b="1" dirty="0">
                <a:latin typeface="Cambria" pitchFamily="18" charset="0"/>
              </a:rPr>
              <a:t>infarction with left ventricular failure or </a:t>
            </a:r>
            <a:r>
              <a:rPr lang="en-US" sz="2000" b="1" dirty="0" smtClean="0">
                <a:latin typeface="Cambria" pitchFamily="18" charset="0"/>
              </a:rPr>
              <a:t>left ventricular </a:t>
            </a:r>
            <a:r>
              <a:rPr lang="en-US" sz="2000" b="1" dirty="0">
                <a:latin typeface="Cambria" pitchFamily="18" charset="0"/>
              </a:rPr>
              <a:t>systolic dysfunction (adjunct)</a:t>
            </a:r>
          </a:p>
          <a:p>
            <a:r>
              <a:rPr lang="en-US" sz="2000" dirty="0" smtClean="0">
                <a:latin typeface="Cambria" pitchFamily="18" charset="0"/>
              </a:rPr>
              <a:t>CONTRA-INDICATIONS  </a:t>
            </a:r>
            <a:r>
              <a:rPr lang="en-US" sz="2000" dirty="0">
                <a:latin typeface="Cambria" pitchFamily="18" charset="0"/>
              </a:rPr>
              <a:t>Biliary cirrhosis . cholestasis</a:t>
            </a:r>
          </a:p>
          <a:p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SIDE-EFFECTS</a:t>
            </a:r>
          </a:p>
          <a:p>
            <a:r>
              <a:rPr lang="en-US" sz="2000" dirty="0">
                <a:latin typeface="Cambria" pitchFamily="18" charset="0"/>
              </a:rPr>
              <a:t>▶ Uncommon Heart failure . syncope</a:t>
            </a:r>
          </a:p>
          <a:p>
            <a:r>
              <a:rPr lang="en-US" sz="2000" dirty="0" smtClean="0">
                <a:latin typeface="Cambria" pitchFamily="18" charset="0"/>
              </a:rPr>
              <a:t>HEPATIC </a:t>
            </a:r>
            <a:r>
              <a:rPr lang="en-US" sz="2000" dirty="0">
                <a:latin typeface="Cambria" pitchFamily="18" charset="0"/>
              </a:rPr>
              <a:t>IMPAIRMENT</a:t>
            </a:r>
          </a:p>
          <a:p>
            <a:r>
              <a:rPr lang="en-US" sz="2000" dirty="0">
                <a:latin typeface="Cambria" pitchFamily="18" charset="0"/>
              </a:rPr>
              <a:t>Dose adjustments Manufacturer advises maximum </a:t>
            </a:r>
            <a:r>
              <a:rPr lang="en-US" sz="2000" dirty="0" smtClean="0">
                <a:latin typeface="Cambria" pitchFamily="18" charset="0"/>
              </a:rPr>
              <a:t>80mg daily </a:t>
            </a:r>
            <a:r>
              <a:rPr lang="en-US" sz="2000" dirty="0">
                <a:latin typeface="Cambria" pitchFamily="18" charset="0"/>
              </a:rPr>
              <a:t>in mild to moderate impairment.</a:t>
            </a:r>
          </a:p>
          <a:p>
            <a:r>
              <a:rPr lang="en-US" sz="2000" dirty="0" smtClean="0">
                <a:latin typeface="Cambria" pitchFamily="18" charset="0"/>
              </a:rPr>
              <a:t>RENAL </a:t>
            </a:r>
            <a:r>
              <a:rPr lang="en-US" sz="2000" dirty="0">
                <a:latin typeface="Cambria" pitchFamily="18" charset="0"/>
              </a:rPr>
              <a:t>IMPAIRMENT Use with caution </a:t>
            </a:r>
            <a:endParaRPr lang="en-US" sz="2000" dirty="0" smtClean="0">
              <a:latin typeface="Cambria" pitchFamily="18" charset="0"/>
            </a:endParaRPr>
          </a:p>
          <a:p>
            <a:endParaRPr lang="ar-IQ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4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MEDICINAL </a:t>
            </a:r>
            <a:r>
              <a:rPr lang="en-US" sz="2000" dirty="0">
                <a:latin typeface="Cambria" pitchFamily="18" charset="0"/>
              </a:rPr>
              <a:t>FORMS </a:t>
            </a:r>
            <a:endParaRPr lang="en-US" sz="2000" dirty="0" smtClean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oral </a:t>
            </a:r>
            <a:r>
              <a:rPr lang="en-US" sz="2000" dirty="0">
                <a:latin typeface="Cambria" pitchFamily="18" charset="0"/>
              </a:rPr>
              <a:t>suspension, 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err="1" smtClean="0">
                <a:latin typeface="Cambria" pitchFamily="18" charset="0"/>
              </a:rPr>
              <a:t>oralsolution</a:t>
            </a:r>
            <a:endParaRPr lang="en-US" sz="2000" dirty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Tablet</a:t>
            </a:r>
            <a:endParaRPr lang="en-US" sz="2000" dirty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Valsartan </a:t>
            </a:r>
            <a:r>
              <a:rPr lang="en-US" sz="2000" dirty="0">
                <a:latin typeface="Cambria" pitchFamily="18" charset="0"/>
              </a:rPr>
              <a:t>40 mg 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Valsartan </a:t>
            </a:r>
            <a:r>
              <a:rPr lang="en-US" sz="2000" dirty="0">
                <a:latin typeface="Cambria" pitchFamily="18" charset="0"/>
              </a:rPr>
              <a:t>160 mg 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Valsartan </a:t>
            </a:r>
            <a:r>
              <a:rPr lang="en-US" sz="2000" dirty="0">
                <a:latin typeface="Cambria" pitchFamily="18" charset="0"/>
              </a:rPr>
              <a:t>320 mg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Capsule</a:t>
            </a:r>
            <a:endParaRPr lang="en-US" sz="2000" dirty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Valsartan 40 </a:t>
            </a:r>
            <a:r>
              <a:rPr lang="en-US" sz="2000" dirty="0" smtClean="0">
                <a:latin typeface="Cambria" pitchFamily="18" charset="0"/>
              </a:rPr>
              <a:t>mg</a:t>
            </a:r>
            <a:endParaRPr lang="en-US" sz="2000" dirty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Valsartan </a:t>
            </a:r>
            <a:r>
              <a:rPr lang="en-US" sz="2000" dirty="0">
                <a:latin typeface="Cambria" pitchFamily="18" charset="0"/>
              </a:rPr>
              <a:t>80mg 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Valsartan </a:t>
            </a:r>
            <a:r>
              <a:rPr lang="en-US" sz="2000" dirty="0">
                <a:latin typeface="Cambria" pitchFamily="18" charset="0"/>
              </a:rPr>
              <a:t>160 mg</a:t>
            </a:r>
            <a:endParaRPr lang="ar-IQ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8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0" y="457200"/>
            <a:ext cx="850772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99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9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2-Hypertension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ACE inhibitor may be the most appropriate initial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drug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hypertension in younger Caucasian patients;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Afro- Caribbean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patients, those aged over 55 years,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those with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aldosteronism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respond less well.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ACE inhibitors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particularly indicated for hypertension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patients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type 1 diabetes with nephropathy.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3-Diabetic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nephropathy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inhibitors have a role in the management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diabetic nephropathy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4-Prophylaxis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cardiovascular events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inhibitors are used in the early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long-term management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patients who have had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myocardial infarction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ACE inhibitors may also have a role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preventing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cardiovascular events.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7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-Temporary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withdrawal of the loop diuretic reduces the risk,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but may cause severe rebound pulmonary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oedema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patients on high doses of loop diuretics,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inhibitor may need to be initiated under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specialist supervision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 can be initiated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patients who are receiving a low dose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diuretic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who are not otherwise at risk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serious hypotension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0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14" y="26297"/>
            <a:ext cx="8534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Iintiated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under supervision in patients: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1-Receiving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 or high-dose diuretic therapy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e.g. more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than 80 mg of furosemide daily or its equivalent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eceiving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concomitant angiotensin-II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receptor antagonist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aliskiren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hypovolaemia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hyponatraemia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(plasma-sodium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concentration below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130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litre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5-With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hypotension (systolic blood pressure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below 90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unstable heart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failure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7-Receiving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high-dose vasodilator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therapy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Known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renovascular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disease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3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6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Concomitant treatment with NSAIDs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increases the risk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renal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damage, and potassium-sparing diuretics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potassium-containing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salt substitutes) increase the risk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hyperkalaemia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patients with severe bilateral renal artery stenosis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severe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stenosis of the artery supplying a single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functioning kidney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ACE inhibitors reduce or abolish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glomerular filtration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are likely to cause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severe and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progressive renal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They are therefore not recommended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patients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known to have these forms of critical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renovascular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5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534400" cy="1447799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rug </a:t>
            </a:r>
            <a:r>
              <a:rPr lang="en-US" dirty="0" err="1" smtClean="0"/>
              <a:t>drug</a:t>
            </a:r>
            <a:r>
              <a:rPr lang="en-US" dirty="0" smtClean="0"/>
              <a:t> interaction of</a:t>
            </a:r>
            <a:br>
              <a:rPr lang="en-US" dirty="0" smtClean="0"/>
            </a:br>
            <a:r>
              <a:rPr lang="en-US" dirty="0" smtClean="0"/>
              <a:t>ACEI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686800" cy="4953000"/>
          </a:xfrm>
        </p:spPr>
        <p:txBody>
          <a:bodyPr/>
          <a:lstStyle/>
          <a:p>
            <a:pPr algn="l"/>
            <a:r>
              <a:rPr lang="en-US" dirty="0" smtClean="0"/>
              <a:t>1- </a:t>
            </a:r>
            <a:r>
              <a:rPr lang="en-US" dirty="0" err="1" smtClean="0"/>
              <a:t>Aliskirine</a:t>
            </a:r>
            <a:endParaRPr lang="en-US" dirty="0" smtClean="0"/>
          </a:p>
          <a:p>
            <a:pPr algn="l"/>
            <a:r>
              <a:rPr lang="en-US" dirty="0" smtClean="0"/>
              <a:t>2-NSAID</a:t>
            </a:r>
          </a:p>
          <a:p>
            <a:pPr algn="l"/>
            <a:r>
              <a:rPr lang="en-US" dirty="0" smtClean="0"/>
              <a:t>3-Allopurinol</a:t>
            </a:r>
          </a:p>
          <a:p>
            <a:pPr algn="l"/>
            <a:r>
              <a:rPr lang="en-US" dirty="0" smtClean="0"/>
              <a:t>4-Azothioprine</a:t>
            </a:r>
          </a:p>
          <a:p>
            <a:pPr algn="l"/>
            <a:r>
              <a:rPr lang="en-US" dirty="0" smtClean="0"/>
              <a:t>5-Increase concentration of lithium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9353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7391400" cy="5410200"/>
          </a:xfrm>
        </p:spPr>
        <p:txBody>
          <a:bodyPr>
            <a:normAutofit/>
          </a:bodyPr>
          <a:lstStyle/>
          <a:p>
            <a:pPr rtl="1"/>
            <a:r>
              <a:rPr lang="en-US" b="1" dirty="0"/>
              <a:t>ACE-I</a:t>
            </a:r>
            <a:endParaRPr lang="en-US" dirty="0"/>
          </a:p>
          <a:p>
            <a:pPr rtl="1"/>
            <a:endParaRPr lang="en-US" b="1" dirty="0" smtClean="0"/>
          </a:p>
          <a:p>
            <a:pPr rtl="1"/>
            <a:r>
              <a:rPr lang="en-US" b="1" dirty="0" err="1" smtClean="0"/>
              <a:t>Captopril,Enalapril</a:t>
            </a:r>
            <a:r>
              <a:rPr lang="en-US" b="1" dirty="0"/>
              <a:t>, </a:t>
            </a:r>
            <a:r>
              <a:rPr lang="en-US" b="1" dirty="0" err="1" smtClean="0"/>
              <a:t>Ramipril</a:t>
            </a:r>
            <a:endParaRPr lang="en-US" b="1" dirty="0" smtClean="0"/>
          </a:p>
          <a:p>
            <a:pPr rtl="1"/>
            <a:endParaRPr lang="en-US" b="1" dirty="0" smtClean="0"/>
          </a:p>
          <a:p>
            <a:pPr rtl="1"/>
            <a:endParaRPr lang="en-US" b="1" dirty="0"/>
          </a:p>
          <a:p>
            <a:r>
              <a:rPr lang="en-US" b="1" dirty="0" smtClean="0"/>
              <a:t>ARABS</a:t>
            </a:r>
            <a:endParaRPr lang="en-US" b="1" dirty="0"/>
          </a:p>
          <a:p>
            <a:pPr rtl="1"/>
            <a:endParaRPr lang="en-US" dirty="0"/>
          </a:p>
          <a:p>
            <a:r>
              <a:rPr lang="en-US" b="1" dirty="0" err="1"/>
              <a:t>Candesartan,Losartan,Telmisartan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Valsartan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9159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Captopril</a:t>
            </a:r>
            <a:r>
              <a:rPr lang="en-US" dirty="0" smtClean="0"/>
              <a:t> tab</a:t>
            </a:r>
            <a:r>
              <a:rPr lang="en-US" dirty="0"/>
              <a:t>. </a:t>
            </a:r>
            <a:r>
              <a:rPr lang="en-US" dirty="0" smtClean="0"/>
              <a:t>12.5 mg,25mg,50mg</a:t>
            </a:r>
            <a:br>
              <a:rPr lang="en-US" dirty="0" smtClean="0"/>
            </a:br>
            <a:r>
              <a:rPr lang="en-US" dirty="0" smtClean="0"/>
              <a:t>Oral sol.       1mg/ml</a:t>
            </a:r>
            <a:endParaRPr lang="ar-IQ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99" y="1447800"/>
            <a:ext cx="436081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733800"/>
            <a:ext cx="467211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157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1312</Words>
  <Application>Microsoft Office PowerPoint</Application>
  <PresentationFormat>On-screen Show (4:3)</PresentationFormat>
  <Paragraphs>188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 drug interaction of ACEI</vt:lpstr>
      <vt:lpstr>PowerPoint Presentation</vt:lpstr>
      <vt:lpstr>Captopril tab. 12.5 mg,25mg,50mg Oral sol.       1mg/ml</vt:lpstr>
      <vt:lpstr>PowerPoint Presentation</vt:lpstr>
      <vt:lpstr>1,25mg-2,5mg-5mg-10mg tab. 1,25mg-2,5mg-5mg cap. Oral sol.500 Mg/ml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Al-Ra'y</dc:creator>
  <cp:lastModifiedBy>za</cp:lastModifiedBy>
  <cp:revision>53</cp:revision>
  <dcterms:created xsi:type="dcterms:W3CDTF">2006-08-16T00:00:00Z</dcterms:created>
  <dcterms:modified xsi:type="dcterms:W3CDTF">2020-05-03T00:35:20Z</dcterms:modified>
</cp:coreProperties>
</file>