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03" r:id="rId2"/>
    <p:sldId id="256" r:id="rId3"/>
    <p:sldId id="306" r:id="rId4"/>
    <p:sldId id="307" r:id="rId5"/>
    <p:sldId id="308" r:id="rId6"/>
    <p:sldId id="309" r:id="rId7"/>
    <p:sldId id="332" r:id="rId8"/>
    <p:sldId id="333" r:id="rId9"/>
    <p:sldId id="334" r:id="rId10"/>
    <p:sldId id="353" r:id="rId11"/>
    <p:sldId id="337" r:id="rId12"/>
    <p:sldId id="348" r:id="rId13"/>
    <p:sldId id="340" r:id="rId14"/>
    <p:sldId id="310" r:id="rId15"/>
    <p:sldId id="311" r:id="rId16"/>
    <p:sldId id="312" r:id="rId17"/>
    <p:sldId id="321" r:id="rId18"/>
    <p:sldId id="322" r:id="rId19"/>
    <p:sldId id="323" r:id="rId20"/>
    <p:sldId id="324" r:id="rId21"/>
    <p:sldId id="325" r:id="rId22"/>
    <p:sldId id="328" r:id="rId23"/>
    <p:sldId id="329" r:id="rId24"/>
    <p:sldId id="330" r:id="rId25"/>
    <p:sldId id="349" r:id="rId26"/>
    <p:sldId id="331" r:id="rId27"/>
    <p:sldId id="350" r:id="rId28"/>
    <p:sldId id="351" r:id="rId29"/>
    <p:sldId id="352" r:id="rId30"/>
    <p:sldId id="313" r:id="rId31"/>
    <p:sldId id="314" r:id="rId32"/>
    <p:sldId id="315" r:id="rId33"/>
    <p:sldId id="343" r:id="rId34"/>
    <p:sldId id="344" r:id="rId35"/>
    <p:sldId id="345" r:id="rId36"/>
    <p:sldId id="346" r:id="rId37"/>
    <p:sldId id="357" r:id="rId38"/>
    <p:sldId id="359" r:id="rId39"/>
    <p:sldId id="358" r:id="rId40"/>
    <p:sldId id="316" r:id="rId41"/>
    <p:sldId id="264" r:id="rId42"/>
    <p:sldId id="301" r:id="rId43"/>
    <p:sldId id="302" r:id="rId44"/>
    <p:sldId id="355" r:id="rId45"/>
    <p:sldId id="35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5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3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61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87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7239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01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27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5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0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7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2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5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1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1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2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Antihypertensive drugs</a:t>
            </a:r>
            <a:endParaRPr lang="ar-IQ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Done by: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Assistant. </a:t>
            </a:r>
            <a:r>
              <a:rPr lang="en-US" b="1" dirty="0" err="1">
                <a:solidFill>
                  <a:schemeClr val="tx1"/>
                </a:solidFill>
              </a:rPr>
              <a:t>lec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Shaymaa</a:t>
            </a:r>
            <a:r>
              <a:rPr lang="en-US" b="1" dirty="0">
                <a:solidFill>
                  <a:schemeClr val="tx1"/>
                </a:solidFill>
              </a:rPr>
              <a:t> Hasan Abbas</a:t>
            </a:r>
            <a:endParaRPr lang="ar-IQ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9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38600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81000" y="4572000"/>
            <a:ext cx="30480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Baskerville Old Face" pitchFamily="18" charset="0"/>
              </a:rPr>
              <a:t>Onset </a:t>
            </a:r>
            <a:r>
              <a:rPr lang="en-US" sz="2800" b="1" i="1" dirty="0">
                <a:solidFill>
                  <a:srgbClr val="FF0000"/>
                </a:solidFill>
                <a:latin typeface="Baskerville Old Face" pitchFamily="18" charset="0"/>
              </a:rPr>
              <a:t>1-2 </a:t>
            </a:r>
            <a:r>
              <a:rPr lang="en-US" sz="2800" b="1" i="1" dirty="0">
                <a:solidFill>
                  <a:schemeClr val="tx1"/>
                </a:solidFill>
                <a:latin typeface="Baskerville Old Face" pitchFamily="18" charset="0"/>
              </a:rPr>
              <a:t>hr.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Baskerville Old Face" pitchFamily="18" charset="0"/>
              </a:rPr>
              <a:t>Duration </a:t>
            </a:r>
            <a:r>
              <a:rPr lang="en-US" sz="2800" b="1" i="1" dirty="0">
                <a:solidFill>
                  <a:srgbClr val="FF0000"/>
                </a:solidFill>
                <a:latin typeface="Baskerville Old Face" pitchFamily="18" charset="0"/>
              </a:rPr>
              <a:t>12-24 </a:t>
            </a:r>
            <a:r>
              <a:rPr lang="en-US" sz="2800" b="1" i="1" dirty="0">
                <a:solidFill>
                  <a:schemeClr val="tx1"/>
                </a:solidFill>
                <a:latin typeface="Baskerville Old Face" pitchFamily="18" charset="0"/>
              </a:rPr>
              <a:t>hr.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  <a:latin typeface="Baskerville Old Face" pitchFamily="18" charset="0"/>
              </a:rPr>
              <a:t>(In the morning)   </a:t>
            </a:r>
            <a:endParaRPr lang="ar-IQ" sz="2800" i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0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Hydrochlorothiazide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858001" cy="4164010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IMPORTANT SAFETY INFORMATION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MHRA/CHM ADVICE: HYDROCHLOROTHIAZIDE: RISK OF NON-</a:t>
            </a:r>
          </a:p>
          <a:p>
            <a:pPr marL="0" indent="0" algn="l">
              <a:buNone/>
            </a:pPr>
            <a:r>
              <a:rPr lang="en-US" dirty="0"/>
              <a:t>MELANOMA SKIN CANCER, PARTICULARLY IN LONG-TERM USE</a:t>
            </a:r>
          </a:p>
          <a:p>
            <a:pPr marL="0" indent="0" algn="l">
              <a:buNone/>
            </a:pPr>
            <a:r>
              <a:rPr lang="ar-IQ" dirty="0"/>
              <a:t> </a:t>
            </a:r>
            <a:endParaRPr lang="en-US" dirty="0"/>
          </a:p>
          <a:p>
            <a:pPr marL="0" indent="0" algn="l">
              <a:buNone/>
            </a:pPr>
            <a:r>
              <a:rPr lang="ar-IQ" dirty="0"/>
              <a:t>(</a:t>
            </a:r>
            <a:r>
              <a:rPr lang="en-US" dirty="0"/>
              <a:t>NOVEMBER 2018)</a:t>
            </a:r>
          </a:p>
          <a:p>
            <a:pPr marL="0" indent="0" algn="l">
              <a:buNone/>
            </a:pPr>
            <a:r>
              <a:rPr lang="en-US" dirty="0"/>
              <a:t>The MHRA advises healthcare a professionals to:</a:t>
            </a:r>
            <a:r>
              <a:rPr lang="ar-IQ" dirty="0"/>
              <a:t> </a:t>
            </a:r>
            <a:endParaRPr lang="en-US" dirty="0"/>
          </a:p>
          <a:p>
            <a:pPr marL="0" indent="0" algn="l">
              <a:buNone/>
            </a:pPr>
            <a:r>
              <a:rPr lang="ar-IQ" dirty="0"/>
              <a:t>.</a:t>
            </a:r>
            <a:r>
              <a:rPr lang="en-US" dirty="0"/>
              <a:t>inform patients taking hydrochlorothiazide-</a:t>
            </a:r>
          </a:p>
          <a:p>
            <a:pPr marL="0" indent="0" algn="l">
              <a:buNone/>
            </a:pPr>
            <a:r>
              <a:rPr lang="en-US" dirty="0"/>
              <a:t>containing products of </a:t>
            </a:r>
            <a:r>
              <a:rPr lang="en-US" u="sng" dirty="0"/>
              <a:t>the cumulative, dose-dependent increased risk of non-melanoma skin  cancer, particularly in long-term use, and advise</a:t>
            </a:r>
          </a:p>
          <a:p>
            <a:pPr marL="0" indent="0" algn="l">
              <a:buNone/>
            </a:pPr>
            <a:r>
              <a:rPr lang="en-US" u="sng" dirty="0"/>
              <a:t>patients to regularly check for and report any new or changed skin lesions or moles;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ar-IQ" dirty="0"/>
              <a:t> </a:t>
            </a:r>
            <a:endParaRPr lang="en-US" dirty="0"/>
          </a:p>
          <a:p>
            <a:pPr marL="0" indent="0" algn="l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9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Hydrochlorothiazide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ar-IQ" dirty="0"/>
              <a:t>.</a:t>
            </a:r>
            <a:r>
              <a:rPr lang="en-US" dirty="0"/>
              <a:t>-advise patients to limit exposure to sunlight and UV</a:t>
            </a:r>
          </a:p>
          <a:p>
            <a:pPr marL="0" indent="0" algn="l">
              <a:buNone/>
            </a:pPr>
            <a:r>
              <a:rPr lang="en-US" dirty="0"/>
              <a:t>rays and use adequate sun protection;</a:t>
            </a:r>
          </a:p>
          <a:p>
            <a:pPr marL="0" indent="0" algn="l">
              <a:buNone/>
            </a:pPr>
            <a:r>
              <a:rPr lang="ar-IQ" dirty="0"/>
              <a:t>. </a:t>
            </a:r>
            <a:r>
              <a:rPr lang="en-US" dirty="0"/>
              <a:t>-reconsider the use of hydrochlorothiazide in patients</a:t>
            </a:r>
          </a:p>
          <a:p>
            <a:pPr marL="0" indent="0" algn="l">
              <a:buNone/>
            </a:pPr>
            <a:r>
              <a:rPr lang="en-US" dirty="0"/>
              <a:t>who have had previous skin cancer;</a:t>
            </a:r>
          </a:p>
          <a:p>
            <a:pPr marL="0" indent="0" algn="l">
              <a:buNone/>
            </a:pPr>
            <a:r>
              <a:rPr lang="ar-IQ" dirty="0"/>
              <a:t>. </a:t>
            </a:r>
            <a:r>
              <a:rPr lang="en-US" dirty="0"/>
              <a:t>-examine all suspicious moles or skin lesions</a:t>
            </a:r>
          </a:p>
          <a:p>
            <a:pPr marL="0" indent="0" algn="l">
              <a:buNone/>
            </a:pPr>
            <a:r>
              <a:rPr lang="ar-IQ" dirty="0"/>
              <a:t>(</a:t>
            </a:r>
            <a:r>
              <a:rPr lang="en-US" dirty="0"/>
              <a:t>potentially including histological examination of</a:t>
            </a:r>
          </a:p>
          <a:p>
            <a:pPr marL="0" indent="0" algn="l">
              <a:buNone/>
            </a:pPr>
            <a:r>
              <a:rPr lang="en-US" dirty="0"/>
              <a:t>biopsies).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865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Hydrochlorothiazide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00200"/>
            <a:ext cx="7086601" cy="4441163"/>
          </a:xfrm>
        </p:spPr>
        <p:txBody>
          <a:bodyPr>
            <a:normAutofit fontScale="85000" lnSpcReduction="20000"/>
          </a:bodyPr>
          <a:lstStyle/>
          <a:p>
            <a:pPr marL="0" indent="0" algn="l" rtl="1">
              <a:buNone/>
            </a:pPr>
            <a:r>
              <a:rPr lang="en-US" dirty="0"/>
              <a:t> </a:t>
            </a:r>
          </a:p>
          <a:p>
            <a:pPr marL="0" indent="0" algn="l" rtl="1">
              <a:buNone/>
            </a:pPr>
            <a:r>
              <a:rPr lang="en-US" dirty="0"/>
              <a:t>l MEDICINAL FORMS </a:t>
            </a:r>
            <a:r>
              <a:rPr lang="en-US" dirty="0" err="1"/>
              <a:t>Forms</a:t>
            </a:r>
            <a:r>
              <a:rPr lang="en-US" dirty="0"/>
              <a:t> available from special-order</a:t>
            </a:r>
          </a:p>
          <a:p>
            <a:pPr marL="0" indent="0" algn="l" rtl="1">
              <a:buNone/>
            </a:pPr>
            <a:r>
              <a:rPr lang="en-US" dirty="0"/>
              <a:t>manufacturers include: tablet, oral suspension, oral solution</a:t>
            </a:r>
          </a:p>
          <a:p>
            <a:pPr marL="0" indent="0" algn="l" rtl="1">
              <a:buNone/>
            </a:pPr>
            <a:r>
              <a:rPr lang="en-US" dirty="0"/>
              <a:t>Combinations available: </a:t>
            </a:r>
          </a:p>
          <a:p>
            <a:pPr marL="0" indent="0" algn="l" rtl="1">
              <a:buNone/>
            </a:pPr>
            <a:r>
              <a:rPr lang="en-US" dirty="0" err="1"/>
              <a:t>Enalapril</a:t>
            </a:r>
            <a:r>
              <a:rPr lang="en-US" dirty="0"/>
              <a:t> with hydrochlorothiazide,</a:t>
            </a:r>
          </a:p>
          <a:p>
            <a:pPr marL="0" indent="0" algn="l" rtl="1">
              <a:buNone/>
            </a:pPr>
            <a:r>
              <a:rPr lang="en-US" dirty="0"/>
              <a:t> </a:t>
            </a:r>
            <a:r>
              <a:rPr lang="en-US" dirty="0" err="1"/>
              <a:t>Irbesartan</a:t>
            </a:r>
            <a:r>
              <a:rPr lang="en-US" dirty="0"/>
              <a:t> with hydrochlorothiazide</a:t>
            </a:r>
          </a:p>
          <a:p>
            <a:pPr marL="0" indent="0" algn="l" rtl="1">
              <a:buNone/>
            </a:pPr>
            <a:r>
              <a:rPr lang="en-US" dirty="0"/>
              <a:t> </a:t>
            </a:r>
            <a:r>
              <a:rPr lang="en-US" dirty="0" err="1"/>
              <a:t>Lisinoprilwith</a:t>
            </a:r>
            <a:r>
              <a:rPr lang="en-US" dirty="0"/>
              <a:t> hydrochlorothiazide,  . Losartan with</a:t>
            </a:r>
          </a:p>
          <a:p>
            <a:pPr marL="0" indent="0" algn="l" rtl="1">
              <a:buNone/>
            </a:pPr>
            <a:r>
              <a:rPr lang="en-US" dirty="0"/>
              <a:t>hydrochlorothiazide, </a:t>
            </a:r>
            <a:r>
              <a:rPr lang="en-US" dirty="0" err="1"/>
              <a:t>Olmesartan</a:t>
            </a:r>
            <a:r>
              <a:rPr lang="en-US" dirty="0"/>
              <a:t> with amlodipine and</a:t>
            </a:r>
          </a:p>
          <a:p>
            <a:pPr marL="0" indent="0" algn="l" rtl="1">
              <a:buNone/>
            </a:pPr>
            <a:r>
              <a:rPr lang="en-US" dirty="0"/>
              <a:t>hydrochlorothiazide, </a:t>
            </a:r>
            <a:r>
              <a:rPr lang="en-US" dirty="0" err="1"/>
              <a:t>Olmesartan</a:t>
            </a:r>
            <a:r>
              <a:rPr lang="en-US" dirty="0"/>
              <a:t> with</a:t>
            </a:r>
          </a:p>
          <a:p>
            <a:pPr marL="0" indent="0" algn="l" rtl="1">
              <a:buNone/>
            </a:pPr>
            <a:r>
              <a:rPr lang="en-US" dirty="0" err="1"/>
              <a:t>hydrochlorothiazid,e</a:t>
            </a:r>
            <a:r>
              <a:rPr lang="en-US" dirty="0"/>
              <a:t>,  Quinapril with</a:t>
            </a:r>
          </a:p>
          <a:p>
            <a:pPr marL="0" indent="0" algn="l" rtl="1">
              <a:buNone/>
            </a:pPr>
            <a:r>
              <a:rPr lang="en-US" dirty="0"/>
              <a:t>hydrochlorothiazide,  </a:t>
            </a:r>
            <a:r>
              <a:rPr lang="en-US" dirty="0" err="1"/>
              <a:t>Telmisartan</a:t>
            </a:r>
            <a:r>
              <a:rPr lang="en-US" dirty="0"/>
              <a:t> with</a:t>
            </a:r>
          </a:p>
          <a:p>
            <a:pPr marL="0" indent="0" algn="l" rtl="1">
              <a:buNone/>
            </a:pPr>
            <a:r>
              <a:rPr lang="en-US" dirty="0"/>
              <a:t>hydrochlorothiazide,  </a:t>
            </a:r>
            <a:r>
              <a:rPr lang="en-US" dirty="0" err="1"/>
              <a:t>Timolol</a:t>
            </a:r>
            <a:r>
              <a:rPr lang="en-US" dirty="0"/>
              <a:t> with </a:t>
            </a:r>
            <a:r>
              <a:rPr lang="en-US" dirty="0" err="1"/>
              <a:t>amiloride</a:t>
            </a:r>
            <a:r>
              <a:rPr lang="en-US" dirty="0"/>
              <a:t> and</a:t>
            </a:r>
          </a:p>
          <a:p>
            <a:pPr marL="0" indent="0" algn="l" rtl="1">
              <a:buNone/>
            </a:pPr>
            <a:r>
              <a:rPr lang="en-US" dirty="0"/>
              <a:t>hydrochlorothiazide, Valsartan with</a:t>
            </a:r>
          </a:p>
          <a:p>
            <a:pPr marL="0" indent="0" algn="l" rtl="1">
              <a:buNone/>
            </a:pPr>
            <a:r>
              <a:rPr lang="en-US" dirty="0"/>
              <a:t>hydrochlorothiazide,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6493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loop diuretics</a:t>
            </a: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143000"/>
            <a:ext cx="7315201" cy="5715000"/>
          </a:xfrm>
        </p:spPr>
        <p:txBody>
          <a:bodyPr>
            <a:normAutofit/>
          </a:bodyPr>
          <a:lstStyle/>
          <a:p>
            <a:pPr marL="0" indent="0" algn="l" rtl="1">
              <a:buNone/>
            </a:pPr>
            <a:r>
              <a:rPr lang="en-US" b="1" dirty="0"/>
              <a:t>- 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Loop diuretics </a:t>
            </a:r>
            <a:r>
              <a:rPr lang="en-US" dirty="0"/>
              <a:t>inhibit reabsorption from the ascending limb of the loop of </a:t>
            </a:r>
            <a:r>
              <a:rPr lang="en-US" dirty="0" err="1"/>
              <a:t>Henlé</a:t>
            </a:r>
            <a:r>
              <a:rPr lang="en-US" dirty="0"/>
              <a:t> in the renal tubule and are </a:t>
            </a:r>
            <a:r>
              <a:rPr lang="en-US" dirty="0">
                <a:solidFill>
                  <a:srgbClr val="FF0000"/>
                </a:solidFill>
              </a:rPr>
              <a:t>powerful diuretics</a:t>
            </a:r>
            <a:r>
              <a:rPr lang="en-US" dirty="0"/>
              <a:t>.</a:t>
            </a:r>
          </a:p>
          <a:p>
            <a:pPr marL="0" indent="0" algn="l" rtl="1">
              <a:buNone/>
            </a:pPr>
            <a:r>
              <a:rPr lang="en-US" dirty="0"/>
              <a:t>- Loop diuretics are used in </a:t>
            </a:r>
            <a:r>
              <a:rPr lang="en-US" u="sng" dirty="0"/>
              <a:t>pulmonary </a:t>
            </a:r>
            <a:r>
              <a:rPr lang="en-US" u="sng" dirty="0" err="1"/>
              <a:t>oedema</a:t>
            </a:r>
            <a:r>
              <a:rPr lang="en-US" u="sng" dirty="0"/>
              <a:t> </a:t>
            </a:r>
            <a:r>
              <a:rPr lang="en-US" dirty="0"/>
              <a:t>due to left-</a:t>
            </a:r>
          </a:p>
          <a:p>
            <a:pPr marL="0" indent="0" algn="l" rtl="1">
              <a:buNone/>
            </a:pPr>
            <a:r>
              <a:rPr lang="en-US" dirty="0"/>
              <a:t>ventricular failure; intravenous administration produces</a:t>
            </a:r>
          </a:p>
          <a:p>
            <a:pPr marL="0" indent="0" algn="l" rtl="1">
              <a:buNone/>
            </a:pPr>
            <a:r>
              <a:rPr lang="en-US" dirty="0"/>
              <a:t>relief of </a:t>
            </a:r>
            <a:r>
              <a:rPr lang="en-US" u="sng" dirty="0"/>
              <a:t>breathlessness and reduces pre-load sooner than</a:t>
            </a:r>
          </a:p>
          <a:p>
            <a:pPr marL="0" indent="0" algn="l" rtl="1">
              <a:buNone/>
            </a:pPr>
            <a:r>
              <a:rPr lang="en-US" u="sng" dirty="0"/>
              <a:t>would be expected from the time of onset of diuresis. </a:t>
            </a:r>
          </a:p>
          <a:p>
            <a:pPr marL="0" indent="0" algn="l" rtl="1">
              <a:buNone/>
            </a:pPr>
            <a:r>
              <a:rPr lang="en-US" dirty="0"/>
              <a:t>-Loop diuretics are also used in patients with chronic heart failure.</a:t>
            </a:r>
          </a:p>
          <a:p>
            <a:pPr marL="0" indent="0" algn="l">
              <a:buNone/>
            </a:pPr>
            <a:r>
              <a:rPr lang="en-US" dirty="0"/>
              <a:t>- Diuretic-resistant </a:t>
            </a:r>
            <a:r>
              <a:rPr lang="en-US" dirty="0" err="1"/>
              <a:t>oedema</a:t>
            </a:r>
            <a:r>
              <a:rPr lang="en-US" dirty="0"/>
              <a:t> (except </a:t>
            </a:r>
            <a:r>
              <a:rPr lang="en-US" dirty="0" err="1"/>
              <a:t>lymphoedema</a:t>
            </a:r>
            <a:r>
              <a:rPr lang="en-US" dirty="0"/>
              <a:t> and</a:t>
            </a:r>
          </a:p>
          <a:p>
            <a:pPr marL="0" indent="0" algn="l">
              <a:buNone/>
            </a:pPr>
            <a:r>
              <a:rPr lang="en-US" dirty="0" err="1"/>
              <a:t>oedema</a:t>
            </a:r>
            <a:r>
              <a:rPr lang="en-US" dirty="0"/>
              <a:t> due to peripheral venous stasis or calcium-channel</a:t>
            </a:r>
          </a:p>
          <a:p>
            <a:pPr marL="0" indent="0" algn="l">
              <a:buNone/>
            </a:pPr>
            <a:r>
              <a:rPr lang="en-US" dirty="0"/>
              <a:t>blockers) can be treated with a loop diuretic combined with a</a:t>
            </a:r>
          </a:p>
          <a:p>
            <a:pPr marL="0" indent="0" algn="l">
              <a:buNone/>
            </a:pPr>
            <a:r>
              <a:rPr lang="en-US" dirty="0"/>
              <a:t>thiazide or related diuretic (e.g. </a:t>
            </a:r>
            <a:r>
              <a:rPr lang="en-US" dirty="0" err="1"/>
              <a:t>bendroflumethiazide</a:t>
            </a:r>
            <a:r>
              <a:rPr lang="en-US" dirty="0"/>
              <a:t> or</a:t>
            </a:r>
          </a:p>
          <a:p>
            <a:pPr marL="0" indent="0" algn="l">
              <a:buNone/>
            </a:pPr>
            <a:r>
              <a:rPr lang="en-US" dirty="0" err="1"/>
              <a:t>metolazone</a:t>
            </a:r>
            <a:r>
              <a:rPr lang="en-US" dirty="0"/>
              <a:t>).</a:t>
            </a: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52189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loop diuretics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0"/>
            <a:ext cx="7391401" cy="5181600"/>
          </a:xfrm>
        </p:spPr>
        <p:txBody>
          <a:bodyPr>
            <a:normAutofit/>
          </a:bodyPr>
          <a:lstStyle/>
          <a:p>
            <a:pPr marL="0" indent="0" algn="l" rtl="1">
              <a:buNone/>
            </a:pPr>
            <a:r>
              <a:rPr lang="en-US" dirty="0"/>
              <a:t> </a:t>
            </a:r>
          </a:p>
          <a:p>
            <a:pPr marL="0" indent="0" algn="l" rtl="1">
              <a:lnSpc>
                <a:spcPct val="150000"/>
              </a:lnSpc>
              <a:buNone/>
            </a:pPr>
            <a:r>
              <a:rPr lang="en-US" dirty="0"/>
              <a:t>- If necessary, a loop diuretic can be added to antihypertensive treatment to achieve better control of blood pressure in those with </a:t>
            </a:r>
            <a:r>
              <a:rPr lang="en-US" u="sng" dirty="0"/>
              <a:t>resistant hypertension</a:t>
            </a:r>
            <a:r>
              <a:rPr lang="en-US" dirty="0"/>
              <a:t>, or in patients with </a:t>
            </a:r>
            <a:r>
              <a:rPr lang="en-US" u="sng" dirty="0"/>
              <a:t>impaired renal function or heart failure.</a:t>
            </a:r>
          </a:p>
          <a:p>
            <a:pPr marL="0" indent="0" algn="l" rtl="1">
              <a:buNone/>
            </a:pPr>
            <a:endParaRPr lang="en-US" dirty="0"/>
          </a:p>
          <a:p>
            <a:pPr marL="0" indent="0" algn="l" rtl="1">
              <a:lnSpc>
                <a:spcPct val="150000"/>
              </a:lnSpc>
              <a:buNone/>
            </a:pPr>
            <a:r>
              <a:rPr lang="en-US" dirty="0"/>
              <a:t>- Loop diuretics can exacerbate diabetes (but- </a:t>
            </a:r>
            <a:r>
              <a:rPr lang="en-US" dirty="0" err="1"/>
              <a:t>hyperglycaemia</a:t>
            </a:r>
            <a:r>
              <a:rPr lang="en-US" dirty="0"/>
              <a:t> is less likely than with thiazides) and gout. </a:t>
            </a:r>
            <a:r>
              <a:rPr lang="en-US" u="sng" dirty="0"/>
              <a:t>If there is an enlarged prostate, urinary retention can occur, although this is less likely if small doses and less potent diuretics are used initially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3112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loop diuretics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00200"/>
            <a:ext cx="6858001" cy="4441163"/>
          </a:xfrm>
        </p:spPr>
        <p:txBody>
          <a:bodyPr>
            <a:normAutofit lnSpcReduction="10000"/>
          </a:bodyPr>
          <a:lstStyle/>
          <a:p>
            <a:pPr marL="0" indent="0" algn="l" rtl="1">
              <a:buNone/>
            </a:pPr>
            <a:r>
              <a:rPr lang="en-US" dirty="0"/>
              <a:t> </a:t>
            </a:r>
          </a:p>
          <a:p>
            <a:pPr marL="0" indent="0" algn="l" rtl="1">
              <a:lnSpc>
                <a:spcPct val="150000"/>
              </a:lnSpc>
              <a:buNone/>
            </a:pPr>
            <a:r>
              <a:rPr lang="ar-IQ" dirty="0"/>
              <a:t>-</a:t>
            </a:r>
            <a:r>
              <a:rPr lang="en-US" dirty="0">
                <a:solidFill>
                  <a:srgbClr val="FF0000"/>
                </a:solidFill>
              </a:rPr>
              <a:t>Furosemide  and bumetanide  </a:t>
            </a:r>
            <a:r>
              <a:rPr lang="en-US" dirty="0"/>
              <a:t>are similar in activity; </a:t>
            </a:r>
            <a:r>
              <a:rPr lang="en-US" u="sng" dirty="0"/>
              <a:t>both act within 1 hour of oral administration and </a:t>
            </a:r>
            <a:r>
              <a:rPr lang="en-US" dirty="0"/>
              <a:t>diuresis is complete within 6 hours so that, if necessary, can be given twice in one day without interfering with sleep</a:t>
            </a:r>
          </a:p>
          <a:p>
            <a:pPr marL="0" indent="0" algn="l" rtl="1">
              <a:buNone/>
            </a:pPr>
            <a:r>
              <a:rPr lang="en-US" dirty="0"/>
              <a:t>-Following intravenous administration furosemide has </a:t>
            </a:r>
            <a:r>
              <a:rPr lang="en-US" u="sng" dirty="0"/>
              <a:t>a peak</a:t>
            </a:r>
          </a:p>
          <a:p>
            <a:pPr marL="0" indent="0" algn="l" rtl="1">
              <a:buNone/>
            </a:pPr>
            <a:r>
              <a:rPr lang="en-US" u="sng" dirty="0"/>
              <a:t>effect within 30 minutes</a:t>
            </a:r>
            <a:r>
              <a:rPr lang="en-US" dirty="0"/>
              <a:t>. The diuresis associated with these</a:t>
            </a:r>
          </a:p>
          <a:p>
            <a:pPr marL="0" indent="0" algn="l" rtl="1">
              <a:buNone/>
            </a:pPr>
            <a:r>
              <a:rPr lang="en-US" dirty="0"/>
              <a:t>drugs is dose related.</a:t>
            </a:r>
          </a:p>
          <a:p>
            <a:pPr marL="0" indent="0" algn="l" rtl="1">
              <a:buNone/>
            </a:pPr>
            <a:r>
              <a:rPr lang="en-US" dirty="0" err="1">
                <a:solidFill>
                  <a:srgbClr val="FF0000"/>
                </a:solidFill>
              </a:rPr>
              <a:t>Torasemide</a:t>
            </a:r>
            <a:r>
              <a:rPr lang="en-US" dirty="0"/>
              <a:t>  has properties similar to those of</a:t>
            </a:r>
          </a:p>
          <a:p>
            <a:pPr marL="0" indent="0" algn="l" rtl="1">
              <a:buNone/>
            </a:pPr>
            <a:r>
              <a:rPr lang="en-US" dirty="0"/>
              <a:t>furosemide and bumetanide, and is indicated for </a:t>
            </a:r>
            <a:r>
              <a:rPr lang="en-US" dirty="0" err="1"/>
              <a:t>oedema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and for </a:t>
            </a:r>
            <a:r>
              <a:rPr lang="en-US" u="sng" dirty="0"/>
              <a:t>hypertension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5407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66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loop diuretics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00200"/>
            <a:ext cx="7162801" cy="4441163"/>
          </a:xfrm>
        </p:spPr>
        <p:txBody>
          <a:bodyPr>
            <a:normAutofit/>
          </a:bodyPr>
          <a:lstStyle/>
          <a:p>
            <a:pPr marL="0" indent="0" algn="l" rtl="1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  CONTRA-INDICATIONS </a:t>
            </a:r>
            <a:r>
              <a:rPr lang="en-US" u="sng" dirty="0"/>
              <a:t>Anuria</a:t>
            </a:r>
            <a:r>
              <a:rPr lang="en-US" dirty="0"/>
              <a:t> . comatose and </a:t>
            </a:r>
            <a:r>
              <a:rPr lang="en-US" dirty="0" err="1"/>
              <a:t>precomatose</a:t>
            </a:r>
            <a:endParaRPr lang="en-US" dirty="0"/>
          </a:p>
          <a:p>
            <a:pPr marL="0" indent="0" algn="l" rtl="1">
              <a:lnSpc>
                <a:spcPct val="150000"/>
              </a:lnSpc>
              <a:buNone/>
            </a:pPr>
            <a:r>
              <a:rPr lang="en-US" dirty="0"/>
              <a:t>states associated with liver cirrhosis .renal failure due to</a:t>
            </a:r>
          </a:p>
          <a:p>
            <a:pPr marL="0" indent="0" algn="l" rtl="1">
              <a:lnSpc>
                <a:spcPct val="150000"/>
              </a:lnSpc>
              <a:buNone/>
            </a:pPr>
            <a:r>
              <a:rPr lang="en-US" dirty="0"/>
              <a:t>nephrotoxic or hepatotoxic drugs . severe </a:t>
            </a:r>
            <a:r>
              <a:rPr lang="en-US" dirty="0" err="1"/>
              <a:t>hypokalaemia</a:t>
            </a:r>
            <a:r>
              <a:rPr lang="en-US" dirty="0"/>
              <a:t> . severe </a:t>
            </a:r>
            <a:r>
              <a:rPr lang="en-US" dirty="0" err="1"/>
              <a:t>hyponatraemia</a:t>
            </a:r>
            <a:endParaRPr lang="en-US" dirty="0"/>
          </a:p>
          <a:p>
            <a:pPr marL="0" indent="0" algn="l" rtl="1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CAUTIONS</a:t>
            </a:r>
            <a:r>
              <a:rPr lang="en-US" dirty="0"/>
              <a:t> Can exacerbate diabetes (but </a:t>
            </a:r>
            <a:r>
              <a:rPr lang="en-US" dirty="0" err="1"/>
              <a:t>hyperglycaemia</a:t>
            </a:r>
            <a:r>
              <a:rPr lang="en-US" dirty="0"/>
              <a:t> less likely than with thiazides). can </a:t>
            </a:r>
            <a:r>
              <a:rPr lang="en-US" dirty="0" err="1"/>
              <a:t>excacerbate</a:t>
            </a:r>
            <a:r>
              <a:rPr lang="en-US" dirty="0"/>
              <a:t> gout. </a:t>
            </a:r>
            <a:r>
              <a:rPr lang="en-US" u="sng" dirty="0"/>
              <a:t>hypotension</a:t>
            </a:r>
            <a:r>
              <a:rPr lang="en-US" dirty="0"/>
              <a:t> should be corrected before initiation of treatment. </a:t>
            </a:r>
            <a:r>
              <a:rPr lang="en-US" u="sng" dirty="0" err="1"/>
              <a:t>hypovolaemia</a:t>
            </a:r>
            <a:r>
              <a:rPr lang="en-US" dirty="0"/>
              <a:t> should be corrected before initiation of treatment. urinary retention can occur in prostatic hyperplasia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30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loop diuretics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7391402" cy="5181600"/>
          </a:xfrm>
        </p:spPr>
        <p:txBody>
          <a:bodyPr>
            <a:normAutofit/>
          </a:bodyPr>
          <a:lstStyle/>
          <a:p>
            <a:pPr marL="0" indent="0" algn="l" rtl="1">
              <a:buNone/>
            </a:pPr>
            <a:r>
              <a:rPr lang="ar-IQ" dirty="0"/>
              <a:t> </a:t>
            </a:r>
            <a:endParaRPr lang="en-US" dirty="0"/>
          </a:p>
          <a:p>
            <a:pPr marL="0" indent="0" algn="l" rtl="1">
              <a:buNone/>
            </a:pPr>
            <a:r>
              <a:rPr lang="en-US" dirty="0"/>
              <a:t>CAUTIONS, FURTHER INFORMATION</a:t>
            </a:r>
          </a:p>
          <a:p>
            <a:pPr marL="0" indent="0" algn="l" rtl="1">
              <a:buNone/>
            </a:pPr>
            <a:r>
              <a:rPr lang="ar-IQ" dirty="0"/>
              <a:t>▶ </a:t>
            </a:r>
            <a:r>
              <a:rPr lang="en-US" dirty="0">
                <a:solidFill>
                  <a:srgbClr val="FF0000"/>
                </a:solidFill>
              </a:rPr>
              <a:t>Elderly </a:t>
            </a:r>
          </a:p>
          <a:p>
            <a:pPr marL="0" indent="0" algn="l" rtl="1">
              <a:buNone/>
            </a:pPr>
            <a:r>
              <a:rPr lang="en-US" dirty="0"/>
              <a:t>Lower initial doses of diuretics should be used in the elderly because they are particularly susceptible to the side-effects. The dose should then be adjusted according to renal function. Diuretics should not be use continuously on a long-term basis to treat simple gravitational </a:t>
            </a:r>
            <a:r>
              <a:rPr lang="en-US" dirty="0" err="1"/>
              <a:t>oedema</a:t>
            </a:r>
            <a:r>
              <a:rPr lang="en-US" dirty="0"/>
              <a:t> (which will usually respond to increased movement, raising the legs, and support stockings) </a:t>
            </a:r>
          </a:p>
          <a:p>
            <a:pPr marL="0" indent="0" algn="l" rtl="1">
              <a:buNone/>
            </a:pPr>
            <a:r>
              <a:rPr lang="ar-IQ" dirty="0"/>
              <a:t>▶ </a:t>
            </a:r>
            <a:r>
              <a:rPr lang="en-US" dirty="0">
                <a:solidFill>
                  <a:srgbClr val="FF0000"/>
                </a:solidFill>
              </a:rPr>
              <a:t>Potassium </a:t>
            </a:r>
            <a:r>
              <a:rPr lang="en-US" dirty="0" err="1">
                <a:solidFill>
                  <a:srgbClr val="FF0000"/>
                </a:solidFill>
              </a:rPr>
              <a:t>loss:Hypokalaemia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 algn="l" rtl="1">
              <a:buNone/>
            </a:pPr>
            <a:r>
              <a:rPr lang="en-US" dirty="0"/>
              <a:t>can occur with both thiazide and loop diuretics. </a:t>
            </a:r>
            <a:r>
              <a:rPr lang="en-US" u="sng" dirty="0"/>
              <a:t>The risk of </a:t>
            </a:r>
            <a:r>
              <a:rPr lang="en-US" u="sng" dirty="0" err="1"/>
              <a:t>hypokalaemia</a:t>
            </a:r>
            <a:r>
              <a:rPr lang="en-US" u="sng" dirty="0"/>
              <a:t> depends on the duration of action as well as the potency and is thus greater with thiazides than with an equipotent dose of a loop diuretic </a:t>
            </a:r>
            <a:endParaRPr lang="ar-IQ" u="sng" dirty="0"/>
          </a:p>
        </p:txBody>
      </p:sp>
    </p:spTree>
    <p:extLst>
      <p:ext uri="{BB962C8B-B14F-4D97-AF65-F5344CB8AC3E}">
        <p14:creationId xmlns:p14="http://schemas.microsoft.com/office/powerpoint/2010/main" val="3411438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loop diuretics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76400"/>
            <a:ext cx="7391401" cy="4724400"/>
          </a:xfrm>
        </p:spPr>
        <p:txBody>
          <a:bodyPr>
            <a:normAutofit fontScale="92500" lnSpcReduction="10000"/>
          </a:bodyPr>
          <a:lstStyle/>
          <a:p>
            <a:pPr marL="0" indent="0" algn="l" rtl="1">
              <a:buNone/>
            </a:pPr>
            <a:r>
              <a:rPr lang="en-US" dirty="0"/>
              <a:t> </a:t>
            </a:r>
          </a:p>
          <a:p>
            <a:pPr marL="0" indent="0" algn="l" rtl="0">
              <a:buNone/>
            </a:pPr>
            <a:r>
              <a:rPr lang="en-US" dirty="0"/>
              <a:t>- </a:t>
            </a:r>
            <a:r>
              <a:rPr lang="en-US" dirty="0" err="1"/>
              <a:t>Hypokalaemia</a:t>
            </a:r>
            <a:r>
              <a:rPr lang="en-US" dirty="0"/>
              <a:t> is dangerous in </a:t>
            </a:r>
            <a:r>
              <a:rPr lang="en-US" u="sng" dirty="0"/>
              <a:t>severe cardiovascular</a:t>
            </a:r>
          </a:p>
          <a:p>
            <a:pPr marL="0" indent="0" algn="l" rtl="1">
              <a:buNone/>
            </a:pPr>
            <a:r>
              <a:rPr lang="en-US" u="sng" dirty="0"/>
              <a:t>disease </a:t>
            </a:r>
            <a:r>
              <a:rPr lang="en-US" dirty="0"/>
              <a:t>and in patients also being treated with </a:t>
            </a:r>
            <a:r>
              <a:rPr lang="en-US" u="sng" dirty="0"/>
              <a:t>cardiac</a:t>
            </a:r>
          </a:p>
          <a:p>
            <a:pPr marL="0" indent="0" algn="l" rtl="1">
              <a:buNone/>
            </a:pPr>
            <a:r>
              <a:rPr lang="en-US" u="sng" dirty="0"/>
              <a:t>glycosides.</a:t>
            </a:r>
            <a:r>
              <a:rPr lang="en-US" dirty="0"/>
              <a:t> Often the use of potassium-sparing diuretics</a:t>
            </a:r>
          </a:p>
          <a:p>
            <a:pPr marL="0" indent="0" algn="l" rtl="1">
              <a:buNone/>
            </a:pPr>
            <a:r>
              <a:rPr lang="en-US" dirty="0"/>
              <a:t>avoids the need to take potassium supplements.</a:t>
            </a:r>
          </a:p>
          <a:p>
            <a:pPr marL="0" indent="0" algn="l" rtl="1">
              <a:buNone/>
            </a:pPr>
            <a:r>
              <a:rPr lang="en-US" dirty="0"/>
              <a:t>-</a:t>
            </a:r>
            <a:r>
              <a:rPr lang="en-US" u="sng" dirty="0"/>
              <a:t>In hepatic failure, </a:t>
            </a:r>
            <a:r>
              <a:rPr lang="en-US" u="sng" dirty="0" err="1"/>
              <a:t>hypokalaemia</a:t>
            </a:r>
            <a:r>
              <a:rPr lang="en-US" u="sng" dirty="0"/>
              <a:t> caused by diuretics can precipitate encephalopathy, particularly in alcoholic cirrhosis</a:t>
            </a:r>
            <a:r>
              <a:rPr lang="en-US" dirty="0"/>
              <a:t>.</a:t>
            </a:r>
          </a:p>
          <a:p>
            <a:pPr marL="0" indent="0" algn="l" rtl="1">
              <a:buNone/>
            </a:pPr>
            <a:r>
              <a:rPr lang="ar-IQ" dirty="0"/>
              <a:t>▶ </a:t>
            </a:r>
            <a:r>
              <a:rPr lang="en-US" dirty="0"/>
              <a:t>Urinary retention </a:t>
            </a:r>
          </a:p>
          <a:p>
            <a:pPr marL="0" indent="0" algn="l" rtl="1">
              <a:buNone/>
            </a:pPr>
            <a:r>
              <a:rPr lang="en-US" dirty="0"/>
              <a:t>If there is an enlarged prostate, urinary</a:t>
            </a:r>
          </a:p>
          <a:p>
            <a:pPr marL="0" indent="0" algn="l" rtl="1">
              <a:buNone/>
            </a:pPr>
            <a:r>
              <a:rPr lang="en-US" dirty="0"/>
              <a:t>retention can occur, although this is less likely if small</a:t>
            </a:r>
          </a:p>
          <a:p>
            <a:pPr marL="0" indent="0" algn="l" rtl="1">
              <a:buNone/>
            </a:pPr>
            <a:r>
              <a:rPr lang="en-US" dirty="0"/>
              <a:t>doses and less potent diuretics are used initially; an</a:t>
            </a:r>
          </a:p>
          <a:p>
            <a:pPr marL="0" indent="0" algn="l" rtl="1">
              <a:buNone/>
            </a:pPr>
            <a:r>
              <a:rPr lang="en-US" dirty="0"/>
              <a:t>adequate urinary output should be established before</a:t>
            </a:r>
          </a:p>
          <a:p>
            <a:pPr marL="0" indent="0" algn="l">
              <a:buNone/>
            </a:pPr>
            <a:r>
              <a:rPr lang="en-US" dirty="0"/>
              <a:t>initiating treatment.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6717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38200" y="533400"/>
            <a:ext cx="7391400" cy="5943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Diuretics</a:t>
            </a:r>
            <a:r>
              <a:rPr lang="en-US" sz="96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ar-IQ" sz="9600" b="1" dirty="0">
              <a:solidFill>
                <a:schemeClr val="tx2"/>
              </a:solidFill>
              <a:latin typeface="Aharoni" pitchFamily="2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loop diuretics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7467601" cy="5181600"/>
          </a:xfrm>
        </p:spPr>
        <p:txBody>
          <a:bodyPr>
            <a:normAutofit/>
          </a:bodyPr>
          <a:lstStyle/>
          <a:p>
            <a:pPr marL="0" indent="0" algn="l" rtl="1">
              <a:buNone/>
            </a:pPr>
            <a:r>
              <a:rPr lang="en-US" dirty="0"/>
              <a:t> 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SIDE-EFFECTS</a:t>
            </a:r>
          </a:p>
          <a:p>
            <a:pPr marL="0" indent="0" algn="l" rtl="1">
              <a:buNone/>
            </a:pPr>
            <a:r>
              <a:rPr lang="ar-IQ" dirty="0"/>
              <a:t>▶ </a:t>
            </a:r>
            <a:r>
              <a:rPr lang="en-US" dirty="0"/>
              <a:t>Common or very common </a:t>
            </a:r>
          </a:p>
          <a:p>
            <a:pPr marL="0" indent="0" algn="l" rtl="1">
              <a:buNone/>
            </a:pPr>
            <a:r>
              <a:rPr lang="en-US" dirty="0"/>
              <a:t>Dizziness .electrolyte imbalance . fatigue . headache . metabolic alkalosis . muscle spasms . nausea</a:t>
            </a:r>
          </a:p>
          <a:p>
            <a:pPr marL="0" indent="0" algn="l" rtl="1">
              <a:buNone/>
            </a:pPr>
            <a:r>
              <a:rPr lang="ar-IQ" dirty="0"/>
              <a:t>▶ ▶ </a:t>
            </a:r>
            <a:r>
              <a:rPr lang="en-US" dirty="0"/>
              <a:t>Frequency not known Deafness </a:t>
            </a:r>
          </a:p>
          <a:p>
            <a:pPr marL="0" indent="0" algn="l" rtl="1">
              <a:buNone/>
            </a:pPr>
            <a:r>
              <a:rPr lang="en-US" dirty="0"/>
              <a:t>(more common in renal impairment). leucopenia . </a:t>
            </a:r>
            <a:r>
              <a:rPr lang="en-US" dirty="0" err="1"/>
              <a:t>paraesthesia</a:t>
            </a:r>
            <a:r>
              <a:rPr lang="en-US" dirty="0"/>
              <a:t> .rash . 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HEPATIC IMPAIRMENT </a:t>
            </a:r>
            <a:r>
              <a:rPr lang="en-US" u="sng" dirty="0" err="1"/>
              <a:t>Hypokalaemia</a:t>
            </a:r>
            <a:r>
              <a:rPr lang="en-US" dirty="0"/>
              <a:t> induced by loop diuretics may precipitate hepatic </a:t>
            </a:r>
            <a:r>
              <a:rPr lang="en-US" dirty="0">
                <a:solidFill>
                  <a:srgbClr val="FF0000"/>
                </a:solidFill>
              </a:rPr>
              <a:t>encephalopathy and coma</a:t>
            </a:r>
            <a:r>
              <a:rPr lang="en-US" dirty="0"/>
              <a:t>—potassium-sparing diuretics can be used to prevent this. Diuretics can increase the risk of </a:t>
            </a:r>
            <a:r>
              <a:rPr lang="en-US" u="sng" dirty="0"/>
              <a:t>hypomagnesaemia</a:t>
            </a:r>
            <a:r>
              <a:rPr lang="en-US" dirty="0"/>
              <a:t> in alcoholic cirrhosis, leading to </a:t>
            </a:r>
            <a:r>
              <a:rPr lang="en-US" dirty="0">
                <a:solidFill>
                  <a:srgbClr val="FF0000"/>
                </a:solidFill>
              </a:rPr>
              <a:t>arrhythmias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35829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loop diuretics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1">
              <a:buNone/>
            </a:pPr>
            <a:r>
              <a:rPr lang="en-US" dirty="0"/>
              <a:t> 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RENAL IMPAIRMENT </a:t>
            </a:r>
            <a:r>
              <a:rPr lang="en-US" dirty="0"/>
              <a:t>High doses or rapid intravenous administration can cause </a:t>
            </a:r>
            <a:r>
              <a:rPr lang="en-US" u="sng" dirty="0"/>
              <a:t>tinnitus and deafness</a:t>
            </a:r>
            <a:endParaRPr lang="en-US" dirty="0"/>
          </a:p>
          <a:p>
            <a:pPr marL="0" indent="0" algn="l" rtl="1">
              <a:buNone/>
            </a:pPr>
            <a:r>
              <a:rPr lang="en-US" dirty="0"/>
              <a:t>Dose adjustments: High doses of loop diuretics may</a:t>
            </a:r>
          </a:p>
          <a:p>
            <a:pPr marL="0" indent="0" algn="l" rtl="1">
              <a:buNone/>
            </a:pPr>
            <a:r>
              <a:rPr lang="en-US" dirty="0"/>
              <a:t>occasionally be needed in renal impairment.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MONITORING REQUIREMENTS </a:t>
            </a:r>
            <a:r>
              <a:rPr lang="en-US" dirty="0"/>
              <a:t>Monitor electrolytes during</a:t>
            </a:r>
          </a:p>
          <a:p>
            <a:pPr marL="0" indent="0" algn="l">
              <a:buNone/>
            </a:pPr>
            <a:r>
              <a:rPr lang="en-US" dirty="0"/>
              <a:t>treatment.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62445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14400"/>
          </a:xfrm>
        </p:spPr>
        <p:txBody>
          <a:bodyPr/>
          <a:lstStyle/>
          <a:p>
            <a:r>
              <a:rPr lang="en-US" dirty="0"/>
              <a:t>furosemide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0"/>
            <a:ext cx="7239001" cy="4517363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ar-IQ" dirty="0"/>
              <a:t> </a:t>
            </a:r>
            <a:r>
              <a:rPr lang="en-US" dirty="0"/>
              <a:t> INDICATIONS AND DOSE </a:t>
            </a:r>
          </a:p>
          <a:p>
            <a:pPr marL="0" indent="0" algn="l">
              <a:buNone/>
            </a:pPr>
            <a:r>
              <a:rPr lang="en-US" sz="2900" dirty="0">
                <a:solidFill>
                  <a:srgbClr val="FF0000"/>
                </a:solidFill>
              </a:rPr>
              <a:t>Resistant hypertension</a:t>
            </a:r>
            <a:endParaRPr lang="ar-IQ" sz="2900" dirty="0">
              <a:solidFill>
                <a:srgbClr val="FF0000"/>
              </a:solidFill>
            </a:endParaRPr>
          </a:p>
          <a:p>
            <a:pPr marL="0" indent="0" algn="l" rtl="1">
              <a:buNone/>
            </a:pPr>
            <a:endParaRPr lang="en-US" dirty="0"/>
          </a:p>
          <a:p>
            <a:pPr marL="0" indent="0" algn="l" rtl="1">
              <a:buNone/>
            </a:pPr>
            <a:r>
              <a:rPr lang="ar-IQ" dirty="0"/>
              <a:t>▶ </a:t>
            </a:r>
            <a:r>
              <a:rPr lang="en-US" dirty="0"/>
              <a:t>BY MOUTH</a:t>
            </a:r>
          </a:p>
          <a:p>
            <a:pPr marL="0" indent="0" algn="l" rtl="1">
              <a:buNone/>
            </a:pPr>
            <a:r>
              <a:rPr lang="ar-IQ" dirty="0"/>
              <a:t>▶ </a:t>
            </a:r>
            <a:r>
              <a:rPr lang="en-US" dirty="0"/>
              <a:t>Adult: 40–80 mg daily</a:t>
            </a:r>
          </a:p>
          <a:p>
            <a:pPr marL="0" indent="0" algn="l" rtl="1">
              <a:buNone/>
            </a:pPr>
            <a:r>
              <a:rPr lang="en-US" dirty="0"/>
              <a:t>INITIALLY BY INTRAMUSCULAR INJECTION, OR BY SLOW</a:t>
            </a:r>
          </a:p>
          <a:p>
            <a:pPr marL="0" indent="0" algn="l" rtl="1">
              <a:buNone/>
            </a:pPr>
            <a:r>
              <a:rPr lang="en-US" dirty="0"/>
              <a:t>INTRAVENOUS INJECTION, OR BY INTRAVENOUS INFUSION</a:t>
            </a:r>
            <a:r>
              <a:rPr lang="ar-IQ" dirty="0"/>
              <a:t> </a:t>
            </a:r>
            <a:endParaRPr lang="en-US" dirty="0"/>
          </a:p>
          <a:p>
            <a:pPr marL="0" indent="0" algn="l" rtl="1">
              <a:buNone/>
            </a:pPr>
            <a:r>
              <a:rPr lang="en-US" dirty="0"/>
              <a:t>Adult: Initially 20–50 mg, then (by intramuscular injection or by intravenous injection or by intravenous infusion) increased in steps of 20 mg every 2 hours if required, doses greater than 50 mg given by</a:t>
            </a:r>
          </a:p>
          <a:p>
            <a:pPr marL="0" indent="0" algn="l" rtl="1">
              <a:buNone/>
            </a:pPr>
            <a:r>
              <a:rPr lang="en-US" dirty="0"/>
              <a:t>intravenous infusion only; maximum 1.5 g per day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CAUTIONS</a:t>
            </a:r>
            <a:r>
              <a:rPr lang="en-US" dirty="0"/>
              <a:t> </a:t>
            </a:r>
            <a:r>
              <a:rPr lang="en-US" dirty="0" err="1"/>
              <a:t>Hepatorenal</a:t>
            </a:r>
            <a:r>
              <a:rPr lang="en-US" dirty="0"/>
              <a:t> syndrome . </a:t>
            </a:r>
            <a:r>
              <a:rPr lang="en-US" u="sng" dirty="0" err="1"/>
              <a:t>hypoproteinaemia</a:t>
            </a:r>
            <a:r>
              <a:rPr lang="en-US" dirty="0"/>
              <a:t> may</a:t>
            </a:r>
          </a:p>
          <a:p>
            <a:pPr marL="0" indent="0" algn="l" rtl="1">
              <a:buNone/>
            </a:pPr>
            <a:r>
              <a:rPr lang="en-US" dirty="0"/>
              <a:t>reduce diuretic effect and increase risk of side-effects</a:t>
            </a:r>
          </a:p>
          <a:p>
            <a:pPr marL="0" indent="0" algn="l" rtl="1">
              <a:buNone/>
            </a:pPr>
            <a:r>
              <a:rPr lang="en-US" dirty="0"/>
              <a:t> INTERACTIONS → Appendix 1: loop diuretics</a:t>
            </a: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54426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furosemide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71600"/>
            <a:ext cx="7543801" cy="5257800"/>
          </a:xfrm>
        </p:spPr>
        <p:txBody>
          <a:bodyPr>
            <a:normAutofit fontScale="92500"/>
          </a:bodyPr>
          <a:lstStyle/>
          <a:p>
            <a:pPr marL="0" indent="0" algn="l" rtl="1">
              <a:buNone/>
            </a:pPr>
            <a:r>
              <a:rPr lang="en-US" dirty="0"/>
              <a:t> 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SIDE-EFFECTS</a:t>
            </a:r>
          </a:p>
          <a:p>
            <a:pPr marL="0" indent="0" algn="l" rtl="1">
              <a:buNone/>
            </a:pPr>
            <a:r>
              <a:rPr lang="en-US" dirty="0"/>
              <a:t>GENERAL SIDE-EFFECTS</a:t>
            </a:r>
          </a:p>
          <a:p>
            <a:pPr marL="0" indent="0" algn="l" rtl="1">
              <a:buNone/>
            </a:pPr>
            <a:r>
              <a:rPr lang="en-US" dirty="0"/>
              <a:t>Agranulocytosis . aplastic </a:t>
            </a:r>
            <a:r>
              <a:rPr lang="en-US" dirty="0" err="1"/>
              <a:t>anaemia</a:t>
            </a:r>
            <a:r>
              <a:rPr lang="en-US" dirty="0"/>
              <a:t> . auditory disorder more common with rapid intravenous administration, and in renal impairment). diabetes mellitus . eosinophilia . fever. gout. </a:t>
            </a:r>
            <a:r>
              <a:rPr lang="en-US" dirty="0" err="1"/>
              <a:t>haemolytic</a:t>
            </a:r>
            <a:r>
              <a:rPr lang="en-US" dirty="0"/>
              <a:t> </a:t>
            </a:r>
            <a:r>
              <a:rPr lang="en-US" dirty="0" err="1"/>
              <a:t>anaemia</a:t>
            </a:r>
            <a:r>
              <a:rPr lang="en-US" dirty="0"/>
              <a:t> . hepatic encephalopathy . malaise . mucosal reaction . nephritis </a:t>
            </a:r>
            <a:r>
              <a:rPr lang="en-US" dirty="0" err="1"/>
              <a:t>tubulointerstitial</a:t>
            </a:r>
            <a:r>
              <a:rPr lang="en-US" dirty="0"/>
              <a:t> . pancreatitis acute . shock . skin eruption .tetany . vasculitis</a:t>
            </a:r>
          </a:p>
          <a:p>
            <a:pPr marL="0" indent="0" algn="l" rtl="1">
              <a:buNone/>
            </a:pPr>
            <a:r>
              <a:rPr lang="en-US" dirty="0"/>
              <a:t>SPECIFIC SIDE-EFFECTS</a:t>
            </a:r>
          </a:p>
          <a:p>
            <a:pPr marL="0" indent="0" algn="l" rtl="1">
              <a:buNone/>
            </a:pPr>
            <a:r>
              <a:rPr lang="en-US" dirty="0"/>
              <a:t>With oral use Acute kidney injury . hepatic disorders . metabolic acidosis . psychiatric disorder. urinary disorders</a:t>
            </a:r>
          </a:p>
          <a:p>
            <a:pPr marL="0" indent="0" algn="l" rtl="1">
              <a:buNone/>
            </a:pPr>
            <a:r>
              <a:rPr lang="en-US" dirty="0"/>
              <a:t>With parenteral use Acute urinary retention . cholestasis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PREGNANCY </a:t>
            </a:r>
            <a:r>
              <a:rPr lang="en-US" dirty="0"/>
              <a:t>Furosemide should not be used to treat gestational hypertension because of the </a:t>
            </a:r>
            <a:r>
              <a:rPr lang="en-US" u="sng" dirty="0"/>
              <a:t>maternal </a:t>
            </a:r>
            <a:r>
              <a:rPr lang="en-US" u="sng" dirty="0" err="1"/>
              <a:t>hypovolaemia</a:t>
            </a:r>
            <a:r>
              <a:rPr lang="en-US" u="sng" dirty="0"/>
              <a:t> </a:t>
            </a:r>
            <a:r>
              <a:rPr lang="en-US" dirty="0"/>
              <a:t>associated with this condition.</a:t>
            </a:r>
          </a:p>
          <a:p>
            <a:pPr marL="0" indent="0" algn="l" rtl="1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BREAST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FEEDING</a:t>
            </a:r>
            <a:r>
              <a:rPr lang="en-US" dirty="0"/>
              <a:t> Amount too small to be harmful. May inhibit lactation.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71641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furosemide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239001" cy="4697410"/>
          </a:xfrm>
        </p:spPr>
        <p:txBody>
          <a:bodyPr>
            <a:normAutofit lnSpcReduction="10000"/>
          </a:bodyPr>
          <a:lstStyle/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DIRECTIONS FOR ADMINISTRATION </a:t>
            </a:r>
            <a:r>
              <a:rPr lang="en-US" dirty="0"/>
              <a:t>Intravenous</a:t>
            </a:r>
          </a:p>
          <a:p>
            <a:pPr marL="0" indent="0" algn="l" rtl="1">
              <a:buNone/>
            </a:pPr>
            <a:r>
              <a:rPr lang="en-US" dirty="0"/>
              <a:t>administration </a:t>
            </a:r>
            <a:r>
              <a:rPr lang="en-US" u="sng" dirty="0"/>
              <a:t>rate</a:t>
            </a:r>
            <a:r>
              <a:rPr lang="en-US" dirty="0"/>
              <a:t> should not usually exceed 4</a:t>
            </a:r>
            <a:r>
              <a:rPr lang="ar-IQ" dirty="0"/>
              <a:t> </a:t>
            </a:r>
            <a:endParaRPr lang="en-US" dirty="0"/>
          </a:p>
          <a:p>
            <a:pPr marL="0" indent="0" algn="l" rtl="1">
              <a:buNone/>
            </a:pPr>
            <a:r>
              <a:rPr lang="en-US" dirty="0"/>
              <a:t>mg/minute however single doses of up to 80 mg may be</a:t>
            </a:r>
          </a:p>
          <a:p>
            <a:pPr marL="0" indent="0" algn="l" rtl="1">
              <a:buNone/>
            </a:pPr>
            <a:r>
              <a:rPr lang="en-US" dirty="0"/>
              <a:t>administered more rapidly; </a:t>
            </a:r>
            <a:r>
              <a:rPr lang="en-US" u="sng" dirty="0"/>
              <a:t>a lower rate of infusion may be</a:t>
            </a:r>
          </a:p>
          <a:p>
            <a:pPr marL="0" indent="0" algn="l" rtl="1">
              <a:buNone/>
            </a:pPr>
            <a:r>
              <a:rPr lang="en-US" u="sng" dirty="0"/>
              <a:t>necessary in renal impairment</a:t>
            </a:r>
            <a:r>
              <a:rPr lang="en-US" dirty="0"/>
              <a:t>. For intravenous infusion</a:t>
            </a:r>
          </a:p>
          <a:p>
            <a:pPr marL="0" indent="0" algn="l" rtl="1">
              <a:buNone/>
            </a:pPr>
            <a:r>
              <a:rPr lang="en-US" dirty="0"/>
              <a:t>(Lasix ®), give continuously in </a:t>
            </a:r>
            <a:r>
              <a:rPr lang="en-US" u="sng" dirty="0"/>
              <a:t>Sodium chloride 0.9%;</a:t>
            </a:r>
          </a:p>
          <a:p>
            <a:pPr marL="0" indent="0" algn="l" rtl="1">
              <a:buNone/>
            </a:pPr>
            <a:r>
              <a:rPr lang="en-US" u="sng" dirty="0"/>
              <a:t>infusion pH must be above 5.5</a:t>
            </a:r>
            <a:r>
              <a:rPr lang="en-US" dirty="0"/>
              <a:t>; glucose solutions are</a:t>
            </a:r>
          </a:p>
          <a:p>
            <a:pPr marL="0" indent="0" algn="l" rtl="1">
              <a:buNone/>
            </a:pPr>
            <a:r>
              <a:rPr lang="en-US" dirty="0"/>
              <a:t>unsuitable.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 MEDICINAL FORMS </a:t>
            </a:r>
            <a:r>
              <a:rPr lang="en-US" dirty="0"/>
              <a:t>There can be variation in the licensing of</a:t>
            </a:r>
          </a:p>
          <a:p>
            <a:pPr marL="0" indent="0" algn="l" rtl="1">
              <a:buNone/>
            </a:pPr>
            <a:r>
              <a:rPr lang="en-US" dirty="0"/>
              <a:t>different medicines containing the same drug. Forms available</a:t>
            </a:r>
          </a:p>
          <a:p>
            <a:pPr marL="0" indent="0" algn="l" rtl="1">
              <a:buNone/>
            </a:pPr>
            <a:r>
              <a:rPr lang="en-US" dirty="0"/>
              <a:t>from special-order manufacturers include: oral suspension, oral</a:t>
            </a:r>
          </a:p>
          <a:p>
            <a:pPr marL="0" indent="0" algn="l" rtl="1">
              <a:buNone/>
            </a:pPr>
            <a:r>
              <a:rPr lang="en-US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388686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furosemide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76400"/>
            <a:ext cx="6781801" cy="4364963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Tablet</a:t>
            </a:r>
          </a:p>
          <a:p>
            <a:pPr marL="0" indent="0" algn="l">
              <a:buNone/>
            </a:pPr>
            <a:r>
              <a:rPr lang="ar-IQ" dirty="0"/>
              <a:t>▶ </a:t>
            </a:r>
            <a:r>
              <a:rPr lang="en-US" dirty="0"/>
              <a:t>Furosemide (Non-proprietary)</a:t>
            </a:r>
          </a:p>
          <a:p>
            <a:pPr marL="0" indent="0" algn="l">
              <a:buNone/>
            </a:pPr>
            <a:r>
              <a:rPr lang="en-US" dirty="0"/>
              <a:t>Furosemide 20 mg Furosemide 20mg tablets </a:t>
            </a:r>
          </a:p>
          <a:p>
            <a:pPr marL="0" indent="0" algn="l">
              <a:buNone/>
            </a:pPr>
            <a:r>
              <a:rPr lang="en-US" dirty="0"/>
              <a:t>Furosemide 40 mg Furosemide 40mg tablets </a:t>
            </a:r>
          </a:p>
          <a:p>
            <a:pPr marL="0" indent="0" algn="l">
              <a:buNone/>
            </a:pPr>
            <a:r>
              <a:rPr lang="en-US" dirty="0"/>
              <a:t>Furosemide 500 mg Furosemide 500mg tablets</a:t>
            </a:r>
            <a:endParaRPr lang="ar-IQ" dirty="0"/>
          </a:p>
          <a:p>
            <a:pPr marL="0" indent="0" algn="l">
              <a:buNone/>
            </a:pPr>
            <a:r>
              <a:rPr lang="ar-IQ" dirty="0"/>
              <a:t> </a:t>
            </a:r>
            <a:endParaRPr lang="en-US" dirty="0"/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Solution for injection</a:t>
            </a:r>
          </a:p>
          <a:p>
            <a:pPr marL="0" indent="0" algn="l">
              <a:buNone/>
            </a:pPr>
            <a:r>
              <a:rPr lang="en-US" dirty="0"/>
              <a:t>Furosemide 20mg/2ml solution for injection ampoules </a:t>
            </a:r>
          </a:p>
          <a:p>
            <a:pPr marL="0" indent="0" algn="l">
              <a:buNone/>
            </a:pPr>
            <a:r>
              <a:rPr lang="ar-IQ" dirty="0"/>
              <a:t>▶ </a:t>
            </a:r>
            <a:r>
              <a:rPr lang="en-US" dirty="0"/>
              <a:t>Furosemide (Non-proprietary)</a:t>
            </a:r>
          </a:p>
          <a:p>
            <a:pPr marL="0" indent="0" algn="l">
              <a:buNone/>
            </a:pPr>
            <a:r>
              <a:rPr lang="en-US" dirty="0"/>
              <a:t>Furosemide 10 mg per 1 ml Furosemide 250mg/25ml solution for</a:t>
            </a:r>
          </a:p>
          <a:p>
            <a:pPr marL="0" indent="0" algn="l">
              <a:buNone/>
            </a:pPr>
            <a:r>
              <a:rPr lang="en-US" dirty="0"/>
              <a:t>injection ampoules | </a:t>
            </a:r>
          </a:p>
          <a:p>
            <a:pPr marL="0" indent="0" algn="l">
              <a:buNone/>
            </a:pPr>
            <a:r>
              <a:rPr lang="en-US" dirty="0"/>
              <a:t>Furosemide 50mg/5ml solution for injection ampoules</a:t>
            </a:r>
            <a:endParaRPr lang="ar-IQ" dirty="0"/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53999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furosemide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00200"/>
            <a:ext cx="7391401" cy="4441163"/>
          </a:xfrm>
        </p:spPr>
        <p:txBody>
          <a:bodyPr>
            <a:normAutofit/>
          </a:bodyPr>
          <a:lstStyle/>
          <a:p>
            <a:pPr marL="0" indent="0" algn="l" rtl="1">
              <a:buNone/>
            </a:pPr>
            <a:r>
              <a:rPr lang="en-US" dirty="0"/>
              <a:t>Oral solution</a:t>
            </a:r>
          </a:p>
          <a:p>
            <a:pPr marL="0" indent="0" algn="l" rtl="1">
              <a:buNone/>
            </a:pPr>
            <a:r>
              <a:rPr lang="en-US" dirty="0"/>
              <a:t>EXCIPIENTS: May contain Alcohol</a:t>
            </a:r>
          </a:p>
          <a:p>
            <a:pPr marL="0" indent="0" algn="l" rtl="1">
              <a:buNone/>
            </a:pPr>
            <a:r>
              <a:rPr lang="en-US" dirty="0"/>
              <a:t>Furosemide 4 mg per 1 ml Furosemide 20mg/5ml oral solution</a:t>
            </a:r>
          </a:p>
          <a:p>
            <a:pPr marL="0" indent="0" algn="l" rtl="1">
              <a:buNone/>
            </a:pPr>
            <a:r>
              <a:rPr lang="en-US" dirty="0"/>
              <a:t>sugar free sugar-free | </a:t>
            </a:r>
          </a:p>
          <a:p>
            <a:pPr marL="0" indent="0" algn="l" rtl="1">
              <a:buNone/>
            </a:pPr>
            <a:r>
              <a:rPr lang="en-US" dirty="0"/>
              <a:t>Furosemide 8 mg per 1 ml Furosemide 40mg/5ml oral solution</a:t>
            </a:r>
          </a:p>
          <a:p>
            <a:pPr marL="0" indent="0" algn="l" rtl="1">
              <a:buNone/>
            </a:pPr>
            <a:r>
              <a:rPr lang="en-US" dirty="0"/>
              <a:t>Furosemide 10 mg per 1 ml Furosemide 50mg/5ml oral solution</a:t>
            </a:r>
          </a:p>
          <a:p>
            <a:pPr marL="0" indent="0" algn="l" rtl="1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22514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5943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"/>
            <a:ext cx="152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838200" y="4114800"/>
            <a:ext cx="49530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i="1" u="sng" dirty="0">
                <a:solidFill>
                  <a:schemeClr val="tx1"/>
                </a:solidFill>
                <a:latin typeface="+mj-lt"/>
              </a:rPr>
              <a:t>Oral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; Act within 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hr.</a:t>
            </a:r>
          </a:p>
          <a:p>
            <a:pPr algn="ctr"/>
            <a:r>
              <a:rPr lang="en-US" sz="2800" b="1" i="1" u="sng" dirty="0">
                <a:solidFill>
                  <a:schemeClr val="tx1"/>
                </a:solidFill>
                <a:latin typeface="+mj-lt"/>
              </a:rPr>
              <a:t>Inj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.; </a:t>
            </a:r>
            <a:r>
              <a:rPr lang="en-US" sz="2800" b="1" i="1" dirty="0">
                <a:solidFill>
                  <a:schemeClr val="tx1"/>
                </a:solidFill>
              </a:rPr>
              <a:t>Act within </a:t>
            </a:r>
            <a:r>
              <a:rPr lang="en-US" sz="2800" b="1" i="1" dirty="0">
                <a:solidFill>
                  <a:srgbClr val="FF0000"/>
                </a:solidFill>
              </a:rPr>
              <a:t>30 </a:t>
            </a:r>
            <a:r>
              <a:rPr lang="en-US" sz="2800" b="1" i="1" dirty="0">
                <a:solidFill>
                  <a:schemeClr val="tx1"/>
                </a:solidFill>
              </a:rPr>
              <a:t>min.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+mj-lt"/>
              </a:rPr>
              <a:t>Complete action within 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hr. 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+mj-lt"/>
              </a:rPr>
              <a:t>Can be given 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twice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daily.</a:t>
            </a:r>
            <a:endParaRPr lang="ar-IQ" sz="2800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8190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1190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762000"/>
            <a:ext cx="5067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262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Thiazides and related diuretics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6858001" cy="4876800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/>
              <a:t>- </a:t>
            </a:r>
            <a:r>
              <a:rPr lang="en-US" b="1" dirty="0" err="1"/>
              <a:t>Thiazides</a:t>
            </a:r>
            <a:r>
              <a:rPr lang="en-US" b="1" dirty="0"/>
              <a:t> and related compounds </a:t>
            </a:r>
            <a:r>
              <a:rPr lang="en-US" dirty="0"/>
              <a:t>are moderately potent    diuretics; they inhibit sodium </a:t>
            </a:r>
            <a:r>
              <a:rPr lang="en-US" dirty="0" err="1"/>
              <a:t>reabsorption</a:t>
            </a:r>
            <a:r>
              <a:rPr lang="en-US" dirty="0"/>
              <a:t> at the beginning of the distal convoluted tubule. </a:t>
            </a:r>
          </a:p>
          <a:p>
            <a:pPr marL="0" indent="0" algn="l">
              <a:buNone/>
            </a:pPr>
            <a:r>
              <a:rPr lang="en-US" sz="2200" b="1" dirty="0" err="1"/>
              <a:t>Thiazides</a:t>
            </a:r>
            <a:r>
              <a:rPr lang="en-US" dirty="0"/>
              <a:t> are used to relieve </a:t>
            </a:r>
            <a:r>
              <a:rPr lang="en-US" dirty="0" err="1">
                <a:solidFill>
                  <a:srgbClr val="FF0000"/>
                </a:solidFill>
              </a:rPr>
              <a:t>oedema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due to chronic heart failure and, in lower doses, to reduce </a:t>
            </a:r>
            <a:r>
              <a:rPr lang="en-US" dirty="0">
                <a:solidFill>
                  <a:srgbClr val="FF0000"/>
                </a:solidFill>
              </a:rPr>
              <a:t>blood pressure.</a:t>
            </a:r>
          </a:p>
          <a:p>
            <a:pPr marL="0" indent="0" algn="l" rtl="1">
              <a:buNone/>
            </a:pPr>
            <a:r>
              <a:rPr lang="en-US" dirty="0"/>
              <a:t>. </a:t>
            </a:r>
          </a:p>
          <a:p>
            <a:pPr marL="0" indent="0" algn="l" rtl="1">
              <a:buNone/>
            </a:pPr>
            <a:r>
              <a:rPr lang="en-US" dirty="0"/>
              <a:t>They act within 1 to 2 hours of oral administration and most have a duration of action of to 24 hours; they are usually administered early in the day so that the diuresis does not interfere with sleep</a:t>
            </a:r>
            <a:endParaRPr lang="ar-IQ" dirty="0"/>
          </a:p>
          <a:p>
            <a:pPr marL="0" indent="0" algn="l" rtl="1">
              <a:buNone/>
            </a:pPr>
            <a:endParaRPr lang="en-US" dirty="0"/>
          </a:p>
          <a:p>
            <a:pPr marL="0" indent="0" algn="l" rtl="1">
              <a:buNone/>
            </a:pPr>
            <a:r>
              <a:rPr lang="en-US" dirty="0"/>
              <a:t>- In the management of hypertension a low dose of a thiazide</a:t>
            </a:r>
          </a:p>
          <a:p>
            <a:pPr marL="0" indent="0" algn="l" rtl="1">
              <a:buNone/>
            </a:pPr>
            <a:r>
              <a:rPr lang="en-US" dirty="0"/>
              <a:t>produces a maximal or near-maximal blood pressure with lowering effect, with very little biochemical disturbance.</a:t>
            </a:r>
          </a:p>
          <a:p>
            <a:pPr marL="0" indent="0" algn="l" rtl="1">
              <a:buNone/>
            </a:pPr>
            <a:r>
              <a:rPr lang="en-US" dirty="0"/>
              <a:t>- Higher doses cause more marked changes in plasma potassium, sodium, uric acid, glucose, and lipids, with little advantage in blood pressure control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04774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en-US" b="1" dirty="0"/>
              <a:t>Potassium-sparing diuretics and aldosterone</a:t>
            </a:r>
            <a:r>
              <a:rPr lang="en-US" dirty="0"/>
              <a:t> </a:t>
            </a:r>
            <a:r>
              <a:rPr lang="en-US" b="1" dirty="0"/>
              <a:t>antagonists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>
            <a:normAutofit fontScale="92500" lnSpcReduction="10000"/>
          </a:bodyPr>
          <a:lstStyle/>
          <a:p>
            <a:pPr marL="0" indent="0" algn="l" rtl="1">
              <a:buNone/>
            </a:pPr>
            <a:r>
              <a:rPr lang="ar-IQ" b="1" dirty="0"/>
              <a:t> </a:t>
            </a:r>
            <a:endParaRPr lang="en-US" dirty="0"/>
          </a:p>
          <a:p>
            <a:pPr marL="0" indent="0" algn="l" rtl="1">
              <a:lnSpc>
                <a:spcPct val="150000"/>
              </a:lnSpc>
              <a:buNone/>
            </a:pPr>
            <a:r>
              <a:rPr lang="en-US" dirty="0"/>
              <a:t>- </a:t>
            </a:r>
            <a:r>
              <a:rPr lang="en-US" dirty="0" err="1">
                <a:solidFill>
                  <a:srgbClr val="FF0000"/>
                </a:solidFill>
              </a:rPr>
              <a:t>Amiloride</a:t>
            </a:r>
            <a:r>
              <a:rPr lang="en-US" dirty="0">
                <a:solidFill>
                  <a:srgbClr val="FF0000"/>
                </a:solidFill>
              </a:rPr>
              <a:t> hydrochloride and triamterene  </a:t>
            </a:r>
            <a:r>
              <a:rPr lang="en-US" dirty="0"/>
              <a:t>on their own are weak diuretics. They cause retention of potassium and are therefore given with thiazide or loop diuretics as a more effective alternative to potassium supplements.</a:t>
            </a:r>
          </a:p>
          <a:p>
            <a:pPr marL="0" indent="0" algn="l" rtl="1">
              <a:buNone/>
            </a:pPr>
            <a:endParaRPr lang="en-US" dirty="0"/>
          </a:p>
          <a:p>
            <a:pPr marL="0" indent="0" algn="l" rtl="1">
              <a:buNone/>
            </a:pPr>
            <a:r>
              <a:rPr lang="en-US" dirty="0"/>
              <a:t>-Potassium supplements must not be given with potassium-</a:t>
            </a:r>
          </a:p>
          <a:p>
            <a:pPr marL="0" indent="0" algn="l" rtl="1">
              <a:buNone/>
            </a:pPr>
            <a:r>
              <a:rPr lang="en-US" dirty="0"/>
              <a:t>sparing diuretics. Administration of a potassium sparing</a:t>
            </a:r>
          </a:p>
          <a:p>
            <a:pPr marL="0" indent="0" algn="l" rtl="1">
              <a:buNone/>
            </a:pPr>
            <a:r>
              <a:rPr lang="ar-IQ" dirty="0"/>
              <a:t> </a:t>
            </a:r>
            <a:r>
              <a:rPr lang="en-US" dirty="0"/>
              <a:t>diuretic to a patient receiving an ACE inhibitor or an</a:t>
            </a:r>
          </a:p>
          <a:p>
            <a:pPr marL="0" indent="0" algn="l" rtl="1">
              <a:buNone/>
            </a:pPr>
            <a:r>
              <a:rPr lang="en-US" dirty="0"/>
              <a:t>angiotensin-II receptor antagonist can also cause severe</a:t>
            </a:r>
          </a:p>
          <a:p>
            <a:pPr marL="0" indent="0" algn="l">
              <a:buNone/>
            </a:pPr>
            <a:r>
              <a:rPr lang="en-US" dirty="0" err="1"/>
              <a:t>hyperkalaemia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28973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Potassium-sparing diuretics and aldosterone</a:t>
            </a:r>
            <a:r>
              <a:rPr lang="en-US" dirty="0"/>
              <a:t> </a:t>
            </a:r>
            <a:r>
              <a:rPr lang="en-US" b="1" dirty="0"/>
              <a:t>antagonists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7620001" cy="4288763"/>
          </a:xfrm>
        </p:spPr>
        <p:txBody>
          <a:bodyPr>
            <a:normAutofit/>
          </a:bodyPr>
          <a:lstStyle/>
          <a:p>
            <a:pPr marL="0" indent="0" algn="l" rtl="1">
              <a:buNone/>
            </a:pPr>
            <a:r>
              <a:rPr lang="en-US" dirty="0"/>
              <a:t> 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Spironolactone</a:t>
            </a:r>
            <a:r>
              <a:rPr lang="en-US" dirty="0"/>
              <a:t>  potentiates thiazide or loop diuretics by </a:t>
            </a:r>
            <a:r>
              <a:rPr lang="en-US" dirty="0" err="1"/>
              <a:t>antagonising</a:t>
            </a:r>
            <a:r>
              <a:rPr lang="en-US" dirty="0"/>
              <a:t> aldosterone; it is a potassium-sparing diuretic.</a:t>
            </a:r>
          </a:p>
          <a:p>
            <a:pPr marL="0" indent="0" algn="l" rtl="1">
              <a:buNone/>
            </a:pPr>
            <a:r>
              <a:rPr lang="en-US" dirty="0"/>
              <a:t>- Spironolactone is of value in the treatment of </a:t>
            </a:r>
            <a:r>
              <a:rPr lang="en-US" u="sng" dirty="0" err="1"/>
              <a:t>oedema</a:t>
            </a:r>
            <a:r>
              <a:rPr lang="en-US" u="sng" dirty="0"/>
              <a:t> and ascites caused by cirrhosis of the liver</a:t>
            </a:r>
            <a:r>
              <a:rPr lang="en-US" dirty="0"/>
              <a:t>;</a:t>
            </a:r>
          </a:p>
          <a:p>
            <a:pPr marL="0" indent="0" algn="l" rtl="1">
              <a:buNone/>
            </a:pPr>
            <a:r>
              <a:rPr lang="en-US" dirty="0"/>
              <a:t>Low doses of spironolactone are </a:t>
            </a:r>
            <a:r>
              <a:rPr lang="en-US" u="sng" dirty="0"/>
              <a:t>beneficial in moderate to severe heart failure </a:t>
            </a:r>
            <a:r>
              <a:rPr lang="en-US" dirty="0"/>
              <a:t>and when used in </a:t>
            </a:r>
            <a:r>
              <a:rPr lang="en-US" u="sng" dirty="0"/>
              <a:t>resistant hypertension</a:t>
            </a:r>
            <a:r>
              <a:rPr lang="en-US" dirty="0"/>
              <a:t> [</a:t>
            </a:r>
            <a:r>
              <a:rPr lang="en-US" dirty="0" err="1"/>
              <a:t>unlicense</a:t>
            </a:r>
            <a:endParaRPr lang="en-US" dirty="0"/>
          </a:p>
          <a:p>
            <a:pPr marL="0" indent="0" algn="l" rtl="1">
              <a:buNone/>
            </a:pPr>
            <a:r>
              <a:rPr lang="en-US" dirty="0"/>
              <a:t>indication].</a:t>
            </a:r>
          </a:p>
          <a:p>
            <a:pPr marL="0" indent="0" algn="l" rtl="0">
              <a:buFontTx/>
              <a:buChar char="-"/>
            </a:pPr>
            <a:r>
              <a:rPr lang="en-US" dirty="0" err="1"/>
              <a:t>Spironolactone</a:t>
            </a:r>
            <a:r>
              <a:rPr lang="en-US" dirty="0"/>
              <a:t> is also used in </a:t>
            </a:r>
            <a:r>
              <a:rPr lang="en-US" u="sng" dirty="0"/>
              <a:t>primary hyperaldosteronism (Conn’s syndrome</a:t>
            </a:r>
            <a:r>
              <a:rPr lang="en-US" dirty="0"/>
              <a:t>).</a:t>
            </a:r>
          </a:p>
          <a:p>
            <a:pPr marL="0" indent="0" algn="l" rtl="0">
              <a:buFontTx/>
              <a:buChar char="-"/>
            </a:pPr>
            <a:r>
              <a:rPr lang="en-US" dirty="0"/>
              <a:t>It is given before surgery or if surgery is not appropriate, in the lowest effective dose for maintenance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99454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Potassium-sparing diuretics and aldosterone</a:t>
            </a:r>
            <a:r>
              <a:rPr lang="en-US" dirty="0"/>
              <a:t> </a:t>
            </a:r>
            <a:r>
              <a:rPr lang="en-US" b="1" dirty="0"/>
              <a:t>antagonists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30400"/>
            <a:ext cx="7467601" cy="4622800"/>
          </a:xfrm>
        </p:spPr>
        <p:txBody>
          <a:bodyPr>
            <a:normAutofit/>
          </a:bodyPr>
          <a:lstStyle/>
          <a:p>
            <a:pPr marL="0" indent="0" algn="l" rtl="1">
              <a:buNone/>
            </a:pPr>
            <a:r>
              <a:rPr lang="en-US" dirty="0"/>
              <a:t> </a:t>
            </a:r>
          </a:p>
          <a:p>
            <a:pPr marL="0" indent="0" algn="l" rtl="1">
              <a:buNone/>
            </a:pPr>
            <a:r>
              <a:rPr lang="en-US" dirty="0" err="1">
                <a:solidFill>
                  <a:srgbClr val="FF0000"/>
                </a:solidFill>
              </a:rPr>
              <a:t>Eplerenone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is licensed for use </a:t>
            </a:r>
            <a:r>
              <a:rPr lang="en-US" u="sng" dirty="0"/>
              <a:t>as an adjunct in left ventricular dysfunction with evidence of heart failure after myocardial infarction</a:t>
            </a:r>
            <a:r>
              <a:rPr lang="en-US" dirty="0"/>
              <a:t>; it is also licensed as </a:t>
            </a:r>
            <a:r>
              <a:rPr lang="en-US" u="sng" dirty="0"/>
              <a:t>an adjunct in chronic mild heart failure with left ventricular systolic dysfunction</a:t>
            </a:r>
            <a:r>
              <a:rPr lang="en-US" dirty="0"/>
              <a:t>.</a:t>
            </a:r>
          </a:p>
          <a:p>
            <a:pPr marL="0" indent="0" algn="l" rtl="1">
              <a:buNone/>
            </a:pPr>
            <a:r>
              <a:rPr lang="en-US" dirty="0"/>
              <a:t>- Potassium supplements must not be given with aldosterone antagonists</a:t>
            </a:r>
          </a:p>
          <a:p>
            <a:pPr marL="0" indent="0" algn="l" rtl="1">
              <a:buNone/>
            </a:pPr>
            <a:r>
              <a:rPr lang="en-US" dirty="0"/>
              <a:t>-Potassium-sparing diuretics with other diuretics Although it is preferable to prescribe </a:t>
            </a:r>
            <a:r>
              <a:rPr lang="en-US" dirty="0" err="1"/>
              <a:t>thiazides</a:t>
            </a:r>
            <a:r>
              <a:rPr lang="en-US" dirty="0"/>
              <a:t> and potassium-sparing diuretics separately, the use of fixed combinations may be justified if compliance is a problem.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- Potassium-sparing diuretics are </a:t>
            </a:r>
            <a:r>
              <a:rPr lang="en-US" u="sng" dirty="0">
                <a:solidFill>
                  <a:srgbClr val="FF0000"/>
                </a:solidFill>
              </a:rPr>
              <a:t>not usually necessary in the routine treatment of hypertension</a:t>
            </a:r>
            <a:r>
              <a:rPr lang="en-US" dirty="0">
                <a:solidFill>
                  <a:srgbClr val="FF0000"/>
                </a:solidFill>
              </a:rPr>
              <a:t>, unless </a:t>
            </a:r>
            <a:r>
              <a:rPr lang="en-US" dirty="0" err="1">
                <a:solidFill>
                  <a:srgbClr val="FF0000"/>
                </a:solidFill>
              </a:rPr>
              <a:t>hypokalaemia</a:t>
            </a:r>
            <a:r>
              <a:rPr lang="en-US" dirty="0">
                <a:solidFill>
                  <a:srgbClr val="FF0000"/>
                </a:solidFill>
              </a:rPr>
              <a:t> develops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7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Spironolactone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INDICATIONS AND DOSE</a:t>
            </a:r>
          </a:p>
          <a:p>
            <a:pPr marL="0" indent="0" algn="l">
              <a:buNone/>
            </a:pPr>
            <a:r>
              <a:rPr lang="en-US" dirty="0"/>
              <a:t>Resistant hypertension (adjunct)</a:t>
            </a:r>
          </a:p>
          <a:p>
            <a:pPr marL="0" indent="0" algn="l">
              <a:buNone/>
            </a:pPr>
            <a:r>
              <a:rPr lang="en-US" dirty="0"/>
              <a:t>▶ BY MOUTH</a:t>
            </a:r>
          </a:p>
          <a:p>
            <a:pPr marL="0" indent="0" algn="l">
              <a:buNone/>
            </a:pPr>
            <a:r>
              <a:rPr lang="en-US" dirty="0"/>
              <a:t>▶ Adult: 25 mg once daily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52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Spironolactone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0"/>
            <a:ext cx="7239001" cy="51816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UNLICENSED USE Resistant hypertension (adjunct)</a:t>
            </a:r>
          </a:p>
          <a:p>
            <a:pPr marL="0" indent="0" algn="l">
              <a:buNone/>
            </a:pPr>
            <a:r>
              <a:rPr lang="en-US" dirty="0"/>
              <a:t>unlicensed indication.</a:t>
            </a:r>
          </a:p>
          <a:p>
            <a:pPr marL="0" indent="0" algn="l">
              <a:buNone/>
            </a:pPr>
            <a:r>
              <a:rPr lang="en-US" dirty="0"/>
              <a:t> CONTRA-INDICATIONS:  Addison’s disease . </a:t>
            </a:r>
            <a:r>
              <a:rPr lang="en-US" dirty="0" err="1"/>
              <a:t>anuria</a:t>
            </a:r>
            <a:r>
              <a:rPr lang="en-US" dirty="0"/>
              <a:t> . </a:t>
            </a:r>
            <a:r>
              <a:rPr lang="en-US" dirty="0" err="1"/>
              <a:t>hyperkalaemia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 CAUTIONS Acute </a:t>
            </a:r>
            <a:r>
              <a:rPr lang="en-US" dirty="0" err="1"/>
              <a:t>porphyrias</a:t>
            </a:r>
            <a:r>
              <a:rPr lang="en-US" dirty="0"/>
              <a:t>  . elderly . potential</a:t>
            </a:r>
          </a:p>
          <a:p>
            <a:pPr marL="0" indent="0" algn="l">
              <a:buNone/>
            </a:pPr>
            <a:r>
              <a:rPr lang="en-US" dirty="0"/>
              <a:t>metabolic products carcinogenic in rodents</a:t>
            </a:r>
          </a:p>
          <a:p>
            <a:pPr marL="0" indent="0" algn="l">
              <a:buNone/>
            </a:pPr>
            <a:r>
              <a:rPr lang="en-US" dirty="0"/>
              <a:t> INTERACTIONS → Appendix 1: aldosterone antagonists</a:t>
            </a:r>
          </a:p>
          <a:p>
            <a:pPr marL="0" indent="0" algn="l">
              <a:buNone/>
            </a:pPr>
            <a:r>
              <a:rPr lang="en-US" dirty="0"/>
              <a:t> SIDE-EFFECTS : Acidosis </a:t>
            </a:r>
            <a:r>
              <a:rPr lang="en-US" dirty="0" err="1"/>
              <a:t>hyperchloraemic</a:t>
            </a:r>
            <a:r>
              <a:rPr lang="en-US" dirty="0"/>
              <a:t> . acute kidney</a:t>
            </a:r>
          </a:p>
          <a:p>
            <a:pPr marL="0" indent="0" algn="l">
              <a:buNone/>
            </a:pPr>
            <a:r>
              <a:rPr lang="en-US" dirty="0"/>
              <a:t>injury . agranulocytosis . alopecia . breast neoplasm benign</a:t>
            </a:r>
          </a:p>
          <a:p>
            <a:pPr marL="0" indent="0" algn="l">
              <a:buNone/>
            </a:pPr>
            <a:r>
              <a:rPr lang="en-US" dirty="0"/>
              <a:t>. breast pain . confusion . dizziness . electrolyte imbalance .</a:t>
            </a:r>
          </a:p>
          <a:p>
            <a:pPr marL="0" indent="0" algn="l">
              <a:buNone/>
            </a:pPr>
            <a:r>
              <a:rPr lang="en-US" dirty="0"/>
              <a:t>gastrointestinal disorder . </a:t>
            </a:r>
            <a:r>
              <a:rPr lang="en-US" u="sng" dirty="0" err="1"/>
              <a:t>gynaecomastia</a:t>
            </a:r>
            <a:r>
              <a:rPr lang="en-US" dirty="0"/>
              <a:t> . hepatic</a:t>
            </a:r>
          </a:p>
          <a:p>
            <a:pPr marL="0" indent="0" algn="l">
              <a:buNone/>
            </a:pPr>
            <a:r>
              <a:rPr lang="en-US" dirty="0"/>
              <a:t>function abnormal . </a:t>
            </a:r>
            <a:r>
              <a:rPr lang="en-US" dirty="0" err="1"/>
              <a:t>hyperkalaemia</a:t>
            </a:r>
            <a:r>
              <a:rPr lang="en-US" dirty="0"/>
              <a:t> (discontinue) .</a:t>
            </a:r>
          </a:p>
          <a:p>
            <a:pPr marL="0" indent="0" algn="l">
              <a:buNone/>
            </a:pPr>
            <a:r>
              <a:rPr lang="en-US" dirty="0" err="1"/>
              <a:t>hypertrichosis</a:t>
            </a:r>
            <a:r>
              <a:rPr lang="en-US" dirty="0"/>
              <a:t> . leg cramps . leucopenia </a:t>
            </a:r>
            <a:r>
              <a:rPr lang="en-US" u="sng" dirty="0"/>
              <a:t>. libido disorder 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r>
              <a:rPr lang="en-US" dirty="0"/>
              <a:t>malaise . menstrual disorder . nausea . severe cutaneous</a:t>
            </a:r>
          </a:p>
          <a:p>
            <a:pPr marL="0" indent="0" algn="l">
              <a:buNone/>
            </a:pPr>
            <a:r>
              <a:rPr lang="en-US" dirty="0"/>
              <a:t>adverse reactions (SCARs) . skin reactions .thrombocytopenia</a:t>
            </a: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78732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Spironolactone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76400"/>
            <a:ext cx="6781801" cy="464820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/>
              <a:t> PREGNANCY Use only if potential benefit outweighs </a:t>
            </a:r>
            <a:r>
              <a:rPr lang="en-US" dirty="0">
                <a:solidFill>
                  <a:srgbClr val="FF0000"/>
                </a:solidFill>
              </a:rPr>
              <a:t>risk—</a:t>
            </a:r>
            <a:r>
              <a:rPr lang="en-US" dirty="0" err="1">
                <a:solidFill>
                  <a:srgbClr val="FF0000"/>
                </a:solidFill>
              </a:rPr>
              <a:t>feminisation</a:t>
            </a:r>
            <a:r>
              <a:rPr lang="en-US" dirty="0">
                <a:solidFill>
                  <a:srgbClr val="FF0000"/>
                </a:solidFill>
              </a:rPr>
              <a:t> of male fetus in animal studies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r>
              <a:rPr lang="en-US" dirty="0"/>
              <a:t> BREAST FEEDING Metabolites present in milk, but amount probably too small to be harmful.</a:t>
            </a:r>
          </a:p>
          <a:p>
            <a:pPr marL="0" indent="0" algn="l">
              <a:buNone/>
            </a:pPr>
            <a:r>
              <a:rPr lang="en-US" dirty="0"/>
              <a:t> RENAL IMPAIRMENT Avoid in acute renal insufficiency or severe impairment.</a:t>
            </a:r>
          </a:p>
          <a:p>
            <a:pPr marL="0" indent="0" algn="l">
              <a:buNone/>
            </a:pPr>
            <a:r>
              <a:rPr lang="en-US" b="1" dirty="0"/>
              <a:t>Monitoring : </a:t>
            </a:r>
            <a:r>
              <a:rPr lang="en-US" dirty="0"/>
              <a:t>Monitor plasma-potassium concentration</a:t>
            </a:r>
          </a:p>
          <a:p>
            <a:pPr marL="0" indent="0" algn="l">
              <a:buNone/>
            </a:pPr>
            <a:r>
              <a:rPr lang="en-US" dirty="0"/>
              <a:t>(high risk of </a:t>
            </a:r>
            <a:r>
              <a:rPr lang="en-US" dirty="0" err="1"/>
              <a:t>hyperkalaemia</a:t>
            </a:r>
            <a:r>
              <a:rPr lang="en-US" dirty="0"/>
              <a:t> in renal impairment).</a:t>
            </a:r>
          </a:p>
          <a:p>
            <a:pPr marL="0" indent="0" algn="l">
              <a:buNone/>
            </a:pPr>
            <a:r>
              <a:rPr lang="en-US" dirty="0"/>
              <a:t> MONITORING REQUIREMENTS Monitor electrolytes— discontinue if </a:t>
            </a:r>
            <a:r>
              <a:rPr lang="en-US" dirty="0" err="1"/>
              <a:t>hyperkalaemia</a:t>
            </a:r>
            <a:r>
              <a:rPr lang="en-US" dirty="0"/>
              <a:t> occurs (in severe heart failure</a:t>
            </a:r>
          </a:p>
          <a:p>
            <a:pPr marL="0" indent="0" algn="l">
              <a:buNone/>
            </a:pPr>
            <a:r>
              <a:rPr lang="en-US" dirty="0"/>
              <a:t>monitor </a:t>
            </a:r>
            <a:r>
              <a:rPr lang="en-US" u="sng" dirty="0"/>
              <a:t>potassium and creatinine 1 week after initiation</a:t>
            </a:r>
          </a:p>
          <a:p>
            <a:pPr marL="0" indent="0" algn="l">
              <a:buNone/>
            </a:pPr>
            <a:r>
              <a:rPr lang="en-US" u="sng" dirty="0"/>
              <a:t>and after any dose increase, monthly for first 3 months</a:t>
            </a:r>
            <a:r>
              <a:rPr lang="en-US" dirty="0"/>
              <a:t>,</a:t>
            </a:r>
          </a:p>
          <a:p>
            <a:pPr marL="0" indent="0" algn="l">
              <a:buNone/>
            </a:pPr>
            <a:r>
              <a:rPr lang="en-US" u="sng" dirty="0"/>
              <a:t>then every 3 months for 1 year, and then every 6 months)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r>
              <a:rPr lang="en-US" dirty="0"/>
              <a:t>MEDICINAL FORMS There can be variation in the licensing of different medicines containing the same drug. Forms available from special-order manufacturers include: oral suspension, oral solution</a:t>
            </a: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76125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Tablet</a:t>
            </a:r>
          </a:p>
          <a:p>
            <a:pPr marL="0" indent="0" algn="l">
              <a:buNone/>
            </a:pPr>
            <a:r>
              <a:rPr lang="en-US" dirty="0"/>
              <a:t>CAUTIONARY AND ADVISORY LABELS 21</a:t>
            </a:r>
          </a:p>
          <a:p>
            <a:pPr marL="0" indent="0" algn="l">
              <a:buNone/>
            </a:pPr>
            <a:r>
              <a:rPr lang="en-US" dirty="0"/>
              <a:t>▶ Spironolactone (Non-proprietary)</a:t>
            </a:r>
          </a:p>
          <a:p>
            <a:pPr marL="0" indent="0" algn="l">
              <a:buNone/>
            </a:pPr>
            <a:r>
              <a:rPr lang="en-US" dirty="0"/>
              <a:t>Spironolactone 25 mg Spironolactone 25mg tablets |</a:t>
            </a:r>
          </a:p>
          <a:p>
            <a:pPr marL="0" indent="0" algn="l">
              <a:buNone/>
            </a:pPr>
            <a:r>
              <a:rPr lang="en-US" dirty="0" err="1"/>
              <a:t>Spironolactone</a:t>
            </a:r>
            <a:r>
              <a:rPr lang="en-US" dirty="0"/>
              <a:t> 50 mg Spironolactone 50mg tablets |</a:t>
            </a:r>
          </a:p>
          <a:p>
            <a:pPr marL="0" indent="0" algn="l">
              <a:buNone/>
            </a:pPr>
            <a:r>
              <a:rPr lang="en-US" dirty="0"/>
              <a:t>Spironolactone 100 mg Spironolactone 100mg tablets |</a:t>
            </a:r>
          </a:p>
          <a:p>
            <a:pPr marL="0" indent="0" algn="l">
              <a:buNone/>
            </a:pPr>
            <a:r>
              <a:rPr lang="en-US" dirty="0"/>
              <a:t>▶ </a:t>
            </a:r>
            <a:r>
              <a:rPr lang="en-US" dirty="0" err="1"/>
              <a:t>Aldactone</a:t>
            </a:r>
            <a:r>
              <a:rPr lang="en-US" dirty="0"/>
              <a:t> (Pfizer Ltd)</a:t>
            </a:r>
          </a:p>
          <a:p>
            <a:pPr marL="0" indent="0" algn="l">
              <a:buNone/>
            </a:pPr>
            <a:r>
              <a:rPr lang="en-US" dirty="0"/>
              <a:t>Spironolactone 25 mg </a:t>
            </a:r>
            <a:r>
              <a:rPr lang="en-US" dirty="0" err="1"/>
              <a:t>Aldactone</a:t>
            </a:r>
            <a:r>
              <a:rPr lang="en-US" dirty="0"/>
              <a:t> 25mg tablets</a:t>
            </a:r>
          </a:p>
          <a:p>
            <a:pPr marL="0" indent="0" algn="l">
              <a:buNone/>
            </a:pPr>
            <a:r>
              <a:rPr lang="en-US" dirty="0"/>
              <a:t>Spironolactone 50 mg </a:t>
            </a:r>
            <a:r>
              <a:rPr lang="en-US" dirty="0" err="1"/>
              <a:t>Aldactone</a:t>
            </a:r>
            <a:r>
              <a:rPr lang="en-US" dirty="0"/>
              <a:t> 50mg tablets</a:t>
            </a:r>
          </a:p>
          <a:p>
            <a:pPr marL="0" indent="0" algn="l">
              <a:buNone/>
            </a:pPr>
            <a:r>
              <a:rPr lang="en-US" dirty="0"/>
              <a:t>Spironolactone 100 mg </a:t>
            </a:r>
            <a:r>
              <a:rPr lang="en-US" dirty="0" err="1"/>
              <a:t>Aldactone</a:t>
            </a:r>
            <a:r>
              <a:rPr lang="en-US" dirty="0"/>
              <a:t> 100mg tablets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16452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522316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0483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1858" y="3048000"/>
            <a:ext cx="4082142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745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74300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Thiazides and related diuretics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76400"/>
            <a:ext cx="6858001" cy="4364963"/>
          </a:xfrm>
        </p:spPr>
        <p:txBody>
          <a:bodyPr>
            <a:normAutofit/>
          </a:bodyPr>
          <a:lstStyle/>
          <a:p>
            <a:pPr marL="0" indent="0" algn="l" rtl="1">
              <a:buNone/>
            </a:pPr>
            <a:r>
              <a:rPr lang="en-US" dirty="0"/>
              <a:t> -</a:t>
            </a:r>
            <a:r>
              <a:rPr lang="en-US" dirty="0">
                <a:solidFill>
                  <a:srgbClr val="FF0000"/>
                </a:solidFill>
              </a:rPr>
              <a:t>Chlortalidone and </a:t>
            </a:r>
            <a:r>
              <a:rPr lang="en-US" dirty="0" err="1">
                <a:solidFill>
                  <a:srgbClr val="FF0000"/>
                </a:solidFill>
              </a:rPr>
              <a:t>indapamide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are the preferred diuretics in the management of hypertension. Thiazides also have a role in chronic heart failure.</a:t>
            </a:r>
          </a:p>
          <a:p>
            <a:pPr marL="0" indent="0" algn="l" rtl="1">
              <a:buNone/>
            </a:pPr>
            <a:r>
              <a:rPr lang="en-US" dirty="0" err="1">
                <a:solidFill>
                  <a:srgbClr val="FF0000"/>
                </a:solidFill>
              </a:rPr>
              <a:t>Bendroflumethiazide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can be used for mild or moderate heart failure; it is licensed for the treatment of hypertension but is no longer considered the first-line diuretic for this indication, </a:t>
            </a:r>
          </a:p>
          <a:p>
            <a:pPr marL="0" indent="0" algn="l" rtl="1">
              <a:buNone/>
            </a:pPr>
            <a:r>
              <a:rPr lang="en-US" dirty="0"/>
              <a:t>although patients with stable and controlled blood pressure currently taking </a:t>
            </a:r>
            <a:r>
              <a:rPr lang="en-US" dirty="0" err="1"/>
              <a:t>bendroflumethiazide</a:t>
            </a:r>
            <a:r>
              <a:rPr lang="en-US" dirty="0"/>
              <a:t> can continue treatment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46037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en-US" b="1" dirty="0"/>
              <a:t> </a:t>
            </a:r>
            <a:br>
              <a:rPr lang="en-US" dirty="0"/>
            </a:br>
            <a:r>
              <a:rPr lang="en-US" b="1" dirty="0"/>
              <a:t>Other diuretics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1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 algn="l" rtl="1">
              <a:buNone/>
            </a:pPr>
            <a:r>
              <a:rPr lang="en-US" dirty="0" err="1">
                <a:solidFill>
                  <a:srgbClr val="FF0000"/>
                </a:solidFill>
              </a:rPr>
              <a:t>Mannitol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is an osmotic diuretic that can be used to treat cerebral </a:t>
            </a:r>
            <a:r>
              <a:rPr lang="en-US" dirty="0" err="1"/>
              <a:t>oedema</a:t>
            </a:r>
            <a:r>
              <a:rPr lang="en-US" dirty="0"/>
              <a:t> and raised intra-ocular pressure.</a:t>
            </a:r>
          </a:p>
          <a:p>
            <a:pPr marL="0" indent="0" algn="l" rtl="1">
              <a:buNone/>
            </a:pPr>
            <a:r>
              <a:rPr lang="en-US" dirty="0"/>
              <a:t>Mercurial diuretics are effective but are now almost never</a:t>
            </a:r>
          </a:p>
          <a:p>
            <a:pPr marL="0" indent="0" algn="l" rtl="1">
              <a:buNone/>
            </a:pPr>
            <a:r>
              <a:rPr lang="en-US" dirty="0"/>
              <a:t>used because of their nephrotoxicity.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The carbonic anhydrase inhibitor </a:t>
            </a:r>
            <a:r>
              <a:rPr lang="en-US" dirty="0" err="1">
                <a:solidFill>
                  <a:srgbClr val="FF0000"/>
                </a:solidFill>
              </a:rPr>
              <a:t>acetazolamide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is</a:t>
            </a:r>
          </a:p>
          <a:p>
            <a:pPr marL="0" indent="0" algn="l" rtl="1">
              <a:buNone/>
            </a:pPr>
            <a:r>
              <a:rPr lang="en-US" dirty="0"/>
              <a:t>a weak diuretic and is little used for its diuretic effect. It is</a:t>
            </a:r>
          </a:p>
          <a:p>
            <a:pPr marL="0" indent="0" algn="l" rtl="1">
              <a:buNone/>
            </a:pPr>
            <a:r>
              <a:rPr lang="en-US" dirty="0"/>
              <a:t>used for </a:t>
            </a:r>
            <a:r>
              <a:rPr lang="en-US" u="sng" dirty="0"/>
              <a:t>prophylaxis against mountain sickness </a:t>
            </a:r>
            <a:r>
              <a:rPr lang="en-US" dirty="0"/>
              <a:t>[unlicensed</a:t>
            </a:r>
          </a:p>
          <a:p>
            <a:pPr marL="0" indent="0" algn="l" rtl="1">
              <a:buNone/>
            </a:pPr>
            <a:r>
              <a:rPr lang="en-US" dirty="0"/>
              <a:t>indication] but is not a substitute for </a:t>
            </a:r>
            <a:r>
              <a:rPr lang="en-US" dirty="0" err="1"/>
              <a:t>acclimatisation</a:t>
            </a:r>
            <a:r>
              <a:rPr lang="en-US" dirty="0"/>
              <a:t>.</a:t>
            </a:r>
          </a:p>
          <a:p>
            <a:pPr marL="0" indent="0" algn="l" rtl="1">
              <a:buNone/>
            </a:pPr>
            <a:r>
              <a:rPr lang="en-US" dirty="0"/>
              <a:t>Eye drops of </a:t>
            </a:r>
            <a:r>
              <a:rPr lang="en-US" dirty="0" err="1"/>
              <a:t>dorzolamide</a:t>
            </a:r>
            <a:r>
              <a:rPr lang="en-US" dirty="0"/>
              <a:t> and </a:t>
            </a:r>
            <a:r>
              <a:rPr lang="en-US" dirty="0" err="1"/>
              <a:t>brinzolamide</a:t>
            </a:r>
            <a:endParaRPr lang="en-US" dirty="0"/>
          </a:p>
          <a:p>
            <a:pPr marL="0" indent="0" algn="l" rtl="1">
              <a:buNone/>
            </a:pPr>
            <a:r>
              <a:rPr lang="en-US" dirty="0"/>
              <a:t>inhibit the formation of aqueous </a:t>
            </a:r>
            <a:r>
              <a:rPr lang="en-US" dirty="0" err="1"/>
              <a:t>humour</a:t>
            </a:r>
            <a:r>
              <a:rPr lang="en-US" dirty="0"/>
              <a:t> and are used in</a:t>
            </a:r>
          </a:p>
          <a:p>
            <a:pPr marL="0" indent="0" algn="l">
              <a:buNone/>
            </a:pPr>
            <a:r>
              <a:rPr lang="en-US" dirty="0"/>
              <a:t>glaucoma.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5698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etbook.org/wiki/dog/images/8/82/Diam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5410200" cy="5410200"/>
          </a:xfrm>
          <a:prstGeom prst="rect">
            <a:avLst/>
          </a:prstGeom>
          <a:noFill/>
        </p:spPr>
      </p:pic>
      <p:pic>
        <p:nvPicPr>
          <p:cNvPr id="1028" name="Picture 4" descr="http://sterimaxinc.com/wp-content/uploads/2014/09/acetazolamide-500m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066800"/>
            <a:ext cx="4533900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s-media-cache-ak0.pinimg.com/564x/5a/01/ab/5a01ab7ce09b72508e808522a51979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02920"/>
            <a:ext cx="7181850" cy="5745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1"/>
            <a:ext cx="7543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572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Thiazides and related diuretics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7010401" cy="4876800"/>
          </a:xfrm>
        </p:spPr>
        <p:txBody>
          <a:bodyPr>
            <a:normAutofit/>
          </a:bodyPr>
          <a:lstStyle/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Chlortalidone</a:t>
            </a:r>
            <a:r>
              <a:rPr lang="en-US" dirty="0"/>
              <a:t>, a thiazide-related compound, </a:t>
            </a:r>
            <a:r>
              <a:rPr lang="en-US" u="sng" dirty="0"/>
              <a:t>has a longer</a:t>
            </a:r>
          </a:p>
          <a:p>
            <a:pPr marL="0" indent="0" algn="l" rtl="1">
              <a:buNone/>
            </a:pPr>
            <a:r>
              <a:rPr lang="en-US" u="sng" dirty="0"/>
              <a:t>duration of action than the thiazides </a:t>
            </a:r>
            <a:r>
              <a:rPr lang="en-US" dirty="0"/>
              <a:t>and may be given on</a:t>
            </a:r>
          </a:p>
          <a:p>
            <a:pPr marL="0" indent="0" algn="l" rtl="1">
              <a:buNone/>
            </a:pPr>
            <a:r>
              <a:rPr lang="en-US" dirty="0"/>
              <a:t>alternate days to control </a:t>
            </a:r>
            <a:r>
              <a:rPr lang="en-US" dirty="0" err="1"/>
              <a:t>oedema</a:t>
            </a:r>
            <a:r>
              <a:rPr lang="en-US" dirty="0"/>
              <a:t>. It is also useful if acute</a:t>
            </a:r>
          </a:p>
          <a:p>
            <a:pPr marL="0" indent="0" algn="l" rtl="1">
              <a:buNone/>
            </a:pPr>
            <a:r>
              <a:rPr lang="en-US" dirty="0"/>
              <a:t>retention is liable to be precipitated by a more rapid diuresis</a:t>
            </a:r>
          </a:p>
          <a:p>
            <a:pPr marL="0" indent="0" algn="l" rtl="1">
              <a:buNone/>
            </a:pPr>
            <a:r>
              <a:rPr lang="en-US" dirty="0"/>
              <a:t>or if patients dislike the altered pattern of micturition caused</a:t>
            </a:r>
          </a:p>
          <a:p>
            <a:pPr marL="0" indent="0" algn="l" rtl="1">
              <a:buNone/>
            </a:pPr>
            <a:r>
              <a:rPr lang="en-US" dirty="0"/>
              <a:t>by other diuretics. </a:t>
            </a:r>
          </a:p>
          <a:p>
            <a:pPr marL="0" indent="0" algn="l" rtl="1">
              <a:buNone/>
            </a:pPr>
            <a:r>
              <a:rPr lang="en-US" dirty="0"/>
              <a:t>Chlortalidone can also be used under close supervision for the treatment of ascites due to cirrhosis in stable patients.</a:t>
            </a:r>
          </a:p>
          <a:p>
            <a:pPr marL="0" indent="0" algn="l" rtl="1">
              <a:buNone/>
            </a:pPr>
            <a:r>
              <a:rPr lang="en-US" dirty="0" err="1"/>
              <a:t>Xipamide</a:t>
            </a:r>
            <a:r>
              <a:rPr lang="en-US" dirty="0"/>
              <a:t>  and </a:t>
            </a:r>
            <a:r>
              <a:rPr lang="en-US" dirty="0" err="1"/>
              <a:t>indapamide</a:t>
            </a:r>
            <a:r>
              <a:rPr lang="en-US" dirty="0"/>
              <a:t> are chemically related to </a:t>
            </a:r>
            <a:r>
              <a:rPr lang="en-US" dirty="0" err="1"/>
              <a:t>chlortalidone</a:t>
            </a:r>
            <a:r>
              <a:rPr lang="en-US" dirty="0"/>
              <a:t>. </a:t>
            </a:r>
          </a:p>
          <a:p>
            <a:pPr marL="0" indent="0" algn="l" rtl="1">
              <a:buNone/>
            </a:pPr>
            <a:r>
              <a:rPr lang="en-US" dirty="0" err="1">
                <a:solidFill>
                  <a:srgbClr val="FF0000"/>
                </a:solidFill>
              </a:rPr>
              <a:t>Indapamide</a:t>
            </a:r>
            <a:r>
              <a:rPr lang="en-US" dirty="0"/>
              <a:t> is claimed to lower blood pressure with </a:t>
            </a:r>
            <a:r>
              <a:rPr lang="en-US" u="sng" dirty="0"/>
              <a:t>less metabolic disturbance</a:t>
            </a:r>
            <a:r>
              <a:rPr lang="en-US" dirty="0"/>
              <a:t>, particularly less aggravation of diabetes mellitus.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6371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Thiazides and related diuretics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30400"/>
            <a:ext cx="6934201" cy="4110963"/>
          </a:xfrm>
        </p:spPr>
        <p:txBody>
          <a:bodyPr>
            <a:normAutofit/>
          </a:bodyPr>
          <a:lstStyle/>
          <a:p>
            <a:pPr marL="0" indent="0" algn="l" rtl="1">
              <a:buNone/>
            </a:pPr>
            <a:r>
              <a:rPr lang="en-US" dirty="0" err="1">
                <a:solidFill>
                  <a:srgbClr val="FF0000"/>
                </a:solidFill>
              </a:rPr>
              <a:t>Metolazone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is particularly effective when combined with a loop diuretic (even in renal failure); profound diuresis can occur and the patient should therefore be monitored carefully.</a:t>
            </a:r>
            <a:endParaRPr lang="ar-IQ" dirty="0"/>
          </a:p>
          <a:p>
            <a:pPr marL="0" indent="0" algn="l" rtl="1">
              <a:buNone/>
            </a:pPr>
            <a:endParaRPr lang="en-US" dirty="0"/>
          </a:p>
          <a:p>
            <a:pPr marL="0" indent="0" algn="l" rtl="1">
              <a:buNone/>
            </a:pPr>
            <a:r>
              <a:rPr lang="en-US" dirty="0"/>
              <a:t>The thiazide diuretics </a:t>
            </a:r>
            <a:r>
              <a:rPr lang="en-US" dirty="0" err="1"/>
              <a:t>benzthiazide</a:t>
            </a:r>
            <a:r>
              <a:rPr lang="en-US" dirty="0"/>
              <a:t>, </a:t>
            </a:r>
            <a:r>
              <a:rPr lang="en-US" dirty="0" err="1"/>
              <a:t>clopamide</a:t>
            </a:r>
            <a:r>
              <a:rPr lang="en-US" dirty="0"/>
              <a:t>,</a:t>
            </a:r>
          </a:p>
          <a:p>
            <a:pPr marL="0" indent="0" algn="l" rtl="1">
              <a:buNone/>
            </a:pPr>
            <a:r>
              <a:rPr lang="en-US" dirty="0"/>
              <a:t>hydrochlorothiazide, and </a:t>
            </a:r>
            <a:r>
              <a:rPr lang="en-US" dirty="0" err="1"/>
              <a:t>hydroflumethiazide</a:t>
            </a:r>
            <a:r>
              <a:rPr lang="en-US" dirty="0"/>
              <a:t> do not offer</a:t>
            </a:r>
          </a:p>
          <a:p>
            <a:pPr marL="0" indent="0" algn="l" rtl="1">
              <a:buNone/>
            </a:pPr>
            <a:r>
              <a:rPr lang="en-US" dirty="0"/>
              <a:t>any significant advantage over other thiazides and related</a:t>
            </a:r>
          </a:p>
          <a:p>
            <a:pPr marL="0" indent="0" algn="l">
              <a:buNone/>
            </a:pPr>
            <a:r>
              <a:rPr lang="en-US" dirty="0"/>
              <a:t>diuretics.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3307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Chlortalidone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934201" cy="3880773"/>
          </a:xfrm>
        </p:spPr>
        <p:txBody>
          <a:bodyPr>
            <a:normAutofit/>
          </a:bodyPr>
          <a:lstStyle/>
          <a:p>
            <a:pPr marL="0" indent="0" algn="l" rtl="1">
              <a:buNone/>
            </a:pPr>
            <a:r>
              <a:rPr lang="en-US" dirty="0"/>
              <a:t>  </a:t>
            </a:r>
            <a:r>
              <a:rPr lang="ar-IQ" dirty="0"/>
              <a:t>(</a:t>
            </a:r>
            <a:r>
              <a:rPr lang="en-US" dirty="0" err="1"/>
              <a:t>Chlorthalidone</a:t>
            </a:r>
            <a:r>
              <a:rPr lang="en-US" dirty="0"/>
              <a:t>)</a:t>
            </a:r>
          </a:p>
          <a:p>
            <a:pPr marL="0" indent="0" algn="l" rtl="1">
              <a:buNone/>
            </a:pPr>
            <a:r>
              <a:rPr lang="en-US" dirty="0"/>
              <a:t> </a:t>
            </a:r>
            <a:r>
              <a:rPr lang="en-US" b="1" dirty="0"/>
              <a:t>INDICATIONS AND DOSE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Hypertension</a:t>
            </a:r>
          </a:p>
          <a:p>
            <a:pPr marL="0" indent="0" algn="l" rtl="1">
              <a:buNone/>
            </a:pPr>
            <a:r>
              <a:rPr lang="ar-IQ" dirty="0"/>
              <a:t>▶ </a:t>
            </a:r>
            <a:r>
              <a:rPr lang="en-US" dirty="0"/>
              <a:t>BY MOUTH</a:t>
            </a:r>
          </a:p>
          <a:p>
            <a:pPr marL="0" indent="0" algn="l" rtl="1">
              <a:buNone/>
            </a:pPr>
            <a:r>
              <a:rPr lang="en-US" dirty="0"/>
              <a:t>Adult: 25 mg daily, dose to be taken in the morning, then increased if necessary to 50 mg daily </a:t>
            </a:r>
          </a:p>
        </p:txBody>
      </p:sp>
    </p:spTree>
    <p:extLst>
      <p:ext uri="{BB962C8B-B14F-4D97-AF65-F5344CB8AC3E}">
        <p14:creationId xmlns:p14="http://schemas.microsoft.com/office/powerpoint/2010/main" val="226115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Chlortalidone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00200"/>
            <a:ext cx="7239001" cy="4441163"/>
          </a:xfrm>
        </p:spPr>
        <p:txBody>
          <a:bodyPr>
            <a:normAutofit fontScale="92500" lnSpcReduction="10000"/>
          </a:bodyPr>
          <a:lstStyle/>
          <a:p>
            <a:pPr marL="0" indent="0" algn="l" rtl="1">
              <a:buNone/>
            </a:pPr>
            <a:r>
              <a:rPr lang="ar-IQ" dirty="0"/>
              <a:t> </a:t>
            </a:r>
            <a:endParaRPr lang="en-US" dirty="0"/>
          </a:p>
          <a:p>
            <a:pPr marL="0" indent="0" algn="l" rtl="1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INTERACTIONS</a:t>
            </a:r>
            <a:r>
              <a:rPr lang="en-US" dirty="0"/>
              <a:t> → Appendix 1: thiazide diuretics</a:t>
            </a:r>
          </a:p>
          <a:p>
            <a:pPr marL="0" indent="0" algn="l" rtl="1">
              <a:buNone/>
            </a:pPr>
            <a:r>
              <a:rPr lang="en-US" dirty="0">
                <a:solidFill>
                  <a:srgbClr val="FF0000"/>
                </a:solidFill>
              </a:rPr>
              <a:t>SIDE-EFFECTS</a:t>
            </a:r>
          </a:p>
          <a:p>
            <a:pPr marL="0" indent="0" algn="l" rtl="1">
              <a:buNone/>
            </a:pPr>
            <a:r>
              <a:rPr lang="ar-IQ" dirty="0"/>
              <a:t>▶ </a:t>
            </a:r>
            <a:r>
              <a:rPr lang="en-US" dirty="0"/>
              <a:t>Common or very common </a:t>
            </a:r>
          </a:p>
          <a:p>
            <a:pPr marL="0" indent="0" algn="l" rtl="1">
              <a:buNone/>
            </a:pPr>
            <a:r>
              <a:rPr lang="en-US" dirty="0"/>
              <a:t>Appetite decreased . Erectile dysfunction . gastrointestinal discomfort. </a:t>
            </a:r>
            <a:r>
              <a:rPr lang="en-US" dirty="0" err="1"/>
              <a:t>hyperglycaemia</a:t>
            </a:r>
            <a:r>
              <a:rPr lang="en-US" dirty="0"/>
              <a:t> .rash. </a:t>
            </a:r>
            <a:r>
              <a:rPr lang="en-US" dirty="0" err="1"/>
              <a:t>eosinophilia</a:t>
            </a:r>
            <a:r>
              <a:rPr lang="en-US" dirty="0"/>
              <a:t> . </a:t>
            </a:r>
            <a:r>
              <a:rPr lang="en-US" dirty="0" err="1"/>
              <a:t>glycosuria</a:t>
            </a:r>
            <a:r>
              <a:rPr lang="en-US" dirty="0"/>
              <a:t> . hepatic disorders . Nephritis . </a:t>
            </a:r>
            <a:r>
              <a:rPr lang="en-US" dirty="0" err="1"/>
              <a:t>paraesthesia</a:t>
            </a:r>
            <a:r>
              <a:rPr lang="en-US" dirty="0"/>
              <a:t> . Pulmonary </a:t>
            </a:r>
            <a:r>
              <a:rPr lang="en-US" dirty="0" err="1"/>
              <a:t>oedema</a:t>
            </a:r>
            <a:r>
              <a:rPr lang="en-US" dirty="0"/>
              <a:t> .respiratory disorder. vomiting</a:t>
            </a:r>
          </a:p>
          <a:p>
            <a:pPr marL="0" indent="0" algn="l" rtl="1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BREAST FEEDING </a:t>
            </a:r>
            <a:r>
              <a:rPr lang="en-US" dirty="0"/>
              <a:t>The amount present in milk is too small to be harmful. Large doses may suppress lactation.</a:t>
            </a:r>
          </a:p>
          <a:p>
            <a:pPr marL="0" indent="0" algn="l" rtl="1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MEDICINAL FORMS </a:t>
            </a:r>
            <a:r>
              <a:rPr lang="en-US" dirty="0"/>
              <a:t>There can be variation in the licensing of</a:t>
            </a:r>
          </a:p>
          <a:p>
            <a:pPr marL="0" indent="0" algn="l" rtl="1">
              <a:buNone/>
            </a:pPr>
            <a:r>
              <a:rPr lang="en-US" dirty="0"/>
              <a:t>different medicines containing the same drug. Forms available</a:t>
            </a:r>
          </a:p>
          <a:p>
            <a:pPr marL="0" indent="0" algn="l" rtl="1">
              <a:buNone/>
            </a:pPr>
            <a:r>
              <a:rPr lang="en-US" dirty="0"/>
              <a:t>from special-order manufacturers include: oral suspension</a:t>
            </a: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1002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Chlortalidone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1">
              <a:buNone/>
            </a:pPr>
            <a:r>
              <a:rPr lang="en-US" dirty="0"/>
              <a:t> </a:t>
            </a:r>
          </a:p>
          <a:p>
            <a:pPr marL="0" indent="0" algn="l" rtl="1">
              <a:buNone/>
            </a:pPr>
            <a:r>
              <a:rPr lang="en-US" b="1" u="sng" dirty="0"/>
              <a:t>Tablet</a:t>
            </a:r>
          </a:p>
          <a:p>
            <a:pPr marL="0" indent="0" algn="l" rtl="1">
              <a:buNone/>
            </a:pPr>
            <a:r>
              <a:rPr lang="ar-IQ" dirty="0"/>
              <a:t>▶ </a:t>
            </a:r>
            <a:r>
              <a:rPr lang="en-US" dirty="0"/>
              <a:t>Chlortalidone (Non-proprietary)</a:t>
            </a:r>
          </a:p>
          <a:p>
            <a:pPr marL="0" indent="0" algn="l" rtl="1">
              <a:buNone/>
            </a:pPr>
            <a:r>
              <a:rPr lang="en-US" dirty="0"/>
              <a:t>Chlortalidone 25 mg tablets, Chlortalidone 50 mg Combinations available: Triamterene with </a:t>
            </a:r>
            <a:r>
              <a:rPr lang="en-US" dirty="0" err="1"/>
              <a:t>chlortalidone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70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797</TotalTime>
  <Words>2619</Words>
  <Application>Microsoft Office PowerPoint</Application>
  <PresentationFormat>On-screen Show (4:3)</PresentationFormat>
  <Paragraphs>295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Aharoni</vt:lpstr>
      <vt:lpstr>Arial</vt:lpstr>
      <vt:lpstr>Baskerville Old Face</vt:lpstr>
      <vt:lpstr>Trebuchet MS</vt:lpstr>
      <vt:lpstr>Wingdings 3</vt:lpstr>
      <vt:lpstr>Facet</vt:lpstr>
      <vt:lpstr>Antihypertensive drugs</vt:lpstr>
      <vt:lpstr>PowerPoint Presentation</vt:lpstr>
      <vt:lpstr>Thiazides and related diuretics </vt:lpstr>
      <vt:lpstr>Thiazides and related diuretics </vt:lpstr>
      <vt:lpstr>Thiazides and related diuretics</vt:lpstr>
      <vt:lpstr>Thiazides and related diuretics</vt:lpstr>
      <vt:lpstr> Chlortalidone </vt:lpstr>
      <vt:lpstr>Chlortalidone </vt:lpstr>
      <vt:lpstr>Chlortalidone</vt:lpstr>
      <vt:lpstr>PowerPoint Presentation</vt:lpstr>
      <vt:lpstr>Hydrochlorothiazide </vt:lpstr>
      <vt:lpstr>Hydrochlorothiazide </vt:lpstr>
      <vt:lpstr>Hydrochlorothiazide</vt:lpstr>
      <vt:lpstr>loop diuretics</vt:lpstr>
      <vt:lpstr>loop diuretics</vt:lpstr>
      <vt:lpstr>loop diuretics</vt:lpstr>
      <vt:lpstr>loop diuretics</vt:lpstr>
      <vt:lpstr>loop diuretics</vt:lpstr>
      <vt:lpstr>loop diuretics</vt:lpstr>
      <vt:lpstr>loop diuretics</vt:lpstr>
      <vt:lpstr>loop diuretics</vt:lpstr>
      <vt:lpstr>furosemide</vt:lpstr>
      <vt:lpstr>furosemide</vt:lpstr>
      <vt:lpstr>furosemide</vt:lpstr>
      <vt:lpstr>furosemide</vt:lpstr>
      <vt:lpstr>furosemide</vt:lpstr>
      <vt:lpstr>PowerPoint Presentation</vt:lpstr>
      <vt:lpstr>PowerPoint Presentation</vt:lpstr>
      <vt:lpstr>PowerPoint Presentation</vt:lpstr>
      <vt:lpstr>Potassium-sparing diuretics and aldosterone antagonists </vt:lpstr>
      <vt:lpstr>Potassium-sparing diuretics and aldosterone antagonists</vt:lpstr>
      <vt:lpstr>Potassium-sparing diuretics and aldosterone antagonists</vt:lpstr>
      <vt:lpstr>Spironolactone </vt:lpstr>
      <vt:lpstr>Spironolactone </vt:lpstr>
      <vt:lpstr>Spironolactone </vt:lpstr>
      <vt:lpstr>PowerPoint Presentation</vt:lpstr>
      <vt:lpstr>PowerPoint Presentation</vt:lpstr>
      <vt:lpstr>PowerPoint Presentation</vt:lpstr>
      <vt:lpstr>PowerPoint Presentation</vt:lpstr>
      <vt:lpstr>  Other diuretics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HP</cp:lastModifiedBy>
  <cp:revision>120</cp:revision>
  <dcterms:created xsi:type="dcterms:W3CDTF">2006-08-16T00:00:00Z</dcterms:created>
  <dcterms:modified xsi:type="dcterms:W3CDTF">2020-05-02T19:26:27Z</dcterms:modified>
</cp:coreProperties>
</file>