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8" r:id="rId2"/>
    <p:sldId id="257" r:id="rId3"/>
    <p:sldId id="284" r:id="rId4"/>
    <p:sldId id="258" r:id="rId5"/>
    <p:sldId id="281" r:id="rId6"/>
    <p:sldId id="259" r:id="rId7"/>
    <p:sldId id="260" r:id="rId8"/>
    <p:sldId id="261" r:id="rId9"/>
    <p:sldId id="282" r:id="rId10"/>
    <p:sldId id="262" r:id="rId11"/>
    <p:sldId id="289" r:id="rId12"/>
    <p:sldId id="263" r:id="rId13"/>
    <p:sldId id="286" r:id="rId14"/>
    <p:sldId id="264" r:id="rId15"/>
    <p:sldId id="265" r:id="rId16"/>
    <p:sldId id="285" r:id="rId17"/>
    <p:sldId id="287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90" r:id="rId3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90" d="100"/>
          <a:sy n="90" d="100"/>
        </p:scale>
        <p:origin x="3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12/09/1441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12/09/1441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12/09/1441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12/09/1441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12/09/1441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12/09/1441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12/09/1441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D7D004-2A30-4B91-AC06-020C6BA93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133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C6C186-D63D-4EC5-8624-75563A62C4EB}"/>
              </a:ext>
            </a:extLst>
          </p:cNvPr>
          <p:cNvSpPr txBox="1"/>
          <p:nvPr/>
        </p:nvSpPr>
        <p:spPr>
          <a:xfrm>
            <a:off x="2627784" y="1340768"/>
            <a:ext cx="512064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ATRIALL FIBRILLITION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A77D12-9AED-4453-B638-D0F7B7C1AB8A}"/>
              </a:ext>
            </a:extLst>
          </p:cNvPr>
          <p:cNvSpPr txBox="1"/>
          <p:nvPr/>
        </p:nvSpPr>
        <p:spPr>
          <a:xfrm>
            <a:off x="2987824" y="4797151"/>
            <a:ext cx="4572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Assist. </a:t>
            </a:r>
            <a:r>
              <a:rPr lang="en-US" sz="3600" dirty="0" err="1"/>
              <a:t>Lec</a:t>
            </a:r>
            <a:r>
              <a:rPr lang="en-US" sz="3600" dirty="0"/>
              <a:t>. </a:t>
            </a:r>
            <a:r>
              <a:rPr lang="en-US" sz="3600" dirty="0" err="1"/>
              <a:t>Sura</a:t>
            </a:r>
            <a:r>
              <a:rPr lang="en-US" sz="3600" dirty="0"/>
              <a:t> </a:t>
            </a:r>
            <a:r>
              <a:rPr lang="en-US" sz="3600" dirty="0" err="1"/>
              <a:t>abbas</a:t>
            </a:r>
            <a:r>
              <a:rPr lang="en-US" sz="3600" dirty="0"/>
              <a:t> </a:t>
            </a:r>
          </a:p>
          <a:p>
            <a:pPr algn="ctr"/>
            <a:r>
              <a:rPr lang="en-US" sz="3600" dirty="0"/>
              <a:t>Medicine ward</a:t>
            </a:r>
          </a:p>
        </p:txBody>
      </p:sp>
    </p:spTree>
    <p:extLst>
      <p:ext uri="{BB962C8B-B14F-4D97-AF65-F5344CB8AC3E}">
        <p14:creationId xmlns:p14="http://schemas.microsoft.com/office/powerpoint/2010/main" val="55158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99E7F-46A0-4DC7-8430-211B2029291F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Atrial Fibrillation (AF) or Flutter – Recent Onset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46B45-86B9-436A-A244-7F8886DD11BB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just" rtl="0">
              <a:buNone/>
            </a:pPr>
            <a:r>
              <a:rPr lang="en-US" b="1" dirty="0"/>
              <a:t>Hemodynamically Unstable AF </a:t>
            </a:r>
            <a:r>
              <a:rPr lang="en-US" dirty="0"/>
              <a:t>For patients who present with an episode of AF that is Hemodynamically unstable, emergent conversion to sinus rhythm is necessary using direct current cardioversion (DCC). </a:t>
            </a:r>
          </a:p>
          <a:p>
            <a:pPr marL="0" indent="0" algn="just" rtl="0">
              <a:buNone/>
            </a:pPr>
            <a:r>
              <a:rPr lang="en-US" dirty="0"/>
              <a:t>Hemodynamic instability may be defined as the presence of any one of the following: (a) acutely altered mental status; (b) hypotension (systolic blood pressure less than 90 mm Hg) or other signs of shock; (c) ischemic chest discomfort; and/or (d) acute HF.</a:t>
            </a:r>
          </a:p>
        </p:txBody>
      </p:sp>
    </p:spTree>
    <p:extLst>
      <p:ext uri="{BB962C8B-B14F-4D97-AF65-F5344CB8AC3E}">
        <p14:creationId xmlns:p14="http://schemas.microsoft.com/office/powerpoint/2010/main" val="3338762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A2099-D6B8-4FF4-AE3F-2524F8EC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09D07B-EB48-4FAE-B88E-E7C3A668E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640960" cy="6624736"/>
          </a:xfrm>
        </p:spPr>
      </p:pic>
    </p:spTree>
    <p:extLst>
      <p:ext uri="{BB962C8B-B14F-4D97-AF65-F5344CB8AC3E}">
        <p14:creationId xmlns:p14="http://schemas.microsoft.com/office/powerpoint/2010/main" val="3364595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CD8B5-52D1-4EB0-9AB8-E796E59CD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B4229-DB9E-46AB-969C-5A6CD597ECFB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 rtl="0"/>
            <a:endParaRPr lang="en-US" dirty="0"/>
          </a:p>
          <a:p>
            <a:pPr algn="just" rtl="0"/>
            <a:r>
              <a:rPr lang="en-US" dirty="0"/>
              <a:t>If the patient is </a:t>
            </a:r>
            <a:r>
              <a:rPr lang="en-US" dirty="0" err="1"/>
              <a:t>haemodynamically</a:t>
            </a:r>
            <a:r>
              <a:rPr lang="en-US" dirty="0"/>
              <a:t> stable (no reduced conscious level, systolic BP &gt;90mmHg, no chest pain and no heart failure) and onset &lt;48 hours, consider chemical cardioversion</a:t>
            </a:r>
            <a:r>
              <a:rPr lang="ar-IQ" dirty="0"/>
              <a:t> </a:t>
            </a:r>
            <a:r>
              <a:rPr lang="en-US"/>
              <a:t>or DCC. </a:t>
            </a:r>
            <a:endParaRPr lang="en-US" dirty="0"/>
          </a:p>
          <a:p>
            <a:pPr algn="just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87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9234E-6347-4E91-9D5D-408994EB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57018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3600" dirty="0"/>
              <a:t>Decision algorithm for conversion of hemodynamically stable atrial fibrillation to normal sinus rhythm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421437-3F96-4493-AC49-F29E22EBD4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942919"/>
            <a:ext cx="8640960" cy="4798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6826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4AC40-65C4-4380-9384-F6F247EEA360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Chemical cardioversion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F3B00-65AF-4809-9A98-4A679CE7FFC3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dirty="0"/>
              <a:t>Options include: 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</a:rPr>
              <a:t>Amiodarone IV </a:t>
            </a:r>
            <a:r>
              <a:rPr lang="en-US" b="1" dirty="0"/>
              <a:t>300mg infused over 1 hour then 900mg over 24 hours through a central line (preferable) or large peripheral line or </a:t>
            </a:r>
            <a:endParaRPr lang="en-US" dirty="0"/>
          </a:p>
          <a:p>
            <a:pPr algn="l" rtl="0"/>
            <a:r>
              <a:rPr lang="en-US" b="1" dirty="0">
                <a:solidFill>
                  <a:srgbClr val="FF0000"/>
                </a:solidFill>
              </a:rPr>
              <a:t>Flecainide IV </a:t>
            </a:r>
            <a:r>
              <a:rPr lang="en-US" b="1" dirty="0"/>
              <a:t>2mg/kg, up to 150mg, over 30 minutes if no structural or coronary heart disease.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530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92DE0-30D7-4112-B042-4AC60FA98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Ventricular rate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B8E4A-B70A-4CF9-8B01-D57C7F579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 rtl="0"/>
            <a:endParaRPr lang="en-US" dirty="0"/>
          </a:p>
          <a:p>
            <a:pPr algn="just" rtl="0"/>
            <a:r>
              <a:rPr lang="en-US" dirty="0"/>
              <a:t>Control ventricular rate with oral beta-blocker or rate-limiting calcium channel blocker (or digoxin if heart failure is present). </a:t>
            </a:r>
          </a:p>
          <a:p>
            <a:pPr algn="just" rtl="0"/>
            <a:r>
              <a:rPr lang="en-US" dirty="0"/>
              <a:t> Remember – many cases of new onset AF or flutter will spontaneously revert to sinus rhythm – particularly if there is an obvious precipitating cause such as pneumonia, alcohol intoxication, hyperthyroidism or surgery. </a:t>
            </a:r>
          </a:p>
          <a:p>
            <a:pPr algn="just" rtl="0"/>
            <a:r>
              <a:rPr lang="en-US" dirty="0"/>
              <a:t> Cardioversion is much less successful in established AF or flutter than in new onset, and, if being considered, should not be delayed. Anticoagulant cover required if onset &gt;48 hours, so 4 – 6 week delay required. </a:t>
            </a:r>
          </a:p>
          <a:p>
            <a:pPr algn="just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678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108A0-322E-4EA7-A0F2-308E15901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274638"/>
            <a:ext cx="925252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Decision algorithm for selecting drug therapy for ventricular rate control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DDE43C-5295-4001-998E-33DD4CBB6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484785"/>
            <a:ext cx="8280919" cy="46805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52079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DE993-6728-4CE5-B6E5-B339F126D66A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Maintenance of Sinus Rhythm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F37F4F-7F9C-407B-97A0-AE4F52E71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564" y="1556792"/>
            <a:ext cx="7848872" cy="43156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C6DB82-16F0-4F23-8B0A-8DB67C4E0C7B}"/>
              </a:ext>
            </a:extLst>
          </p:cNvPr>
          <p:cNvSpPr txBox="1"/>
          <p:nvPr/>
        </p:nvSpPr>
        <p:spPr>
          <a:xfrm>
            <a:off x="539552" y="6011562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Decision algorithm for maintenance of sinus rhythm/reduction in the frequency of episodes of atrial fibrillation (AF) for patients with symptomatic paroxysmal or persistent AF despite rate control therapy</a:t>
            </a:r>
          </a:p>
        </p:txBody>
      </p:sp>
    </p:spTree>
    <p:extLst>
      <p:ext uri="{BB962C8B-B14F-4D97-AF65-F5344CB8AC3E}">
        <p14:creationId xmlns:p14="http://schemas.microsoft.com/office/powerpoint/2010/main" val="3442990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01F17-6FB7-49BC-96AB-3597B3531910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Maintenance of Sinus Rhythm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F3868-4D48-4A57-9BE3-F5B6F37C76B5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dirty="0"/>
              <a:t>Options include beta-blocker, sotalol, flecainide and amiodarone depending upon circumstances and patient factors </a:t>
            </a:r>
          </a:p>
          <a:p>
            <a:pPr algn="l" rtl="0"/>
            <a:r>
              <a:rPr lang="en-US" dirty="0"/>
              <a:t>Amiodarone loading regime is </a:t>
            </a:r>
            <a:r>
              <a:rPr lang="en-US" b="1" dirty="0"/>
              <a:t>amiodarone oral 200mg three times daily for 1 week then 200mg twice daily for 1 week then 200mg daily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0311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73C99-3C6B-467F-9317-694A5B2E9B8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Notes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02BC7-6DE1-469B-BC2A-00196A659F11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/>
            <a:r>
              <a:rPr lang="en-US" b="1" dirty="0"/>
              <a:t>N.B. </a:t>
            </a:r>
            <a:r>
              <a:rPr lang="en-US" dirty="0"/>
              <a:t>Ideally, check baseline thyroid and liver function tests before starting. Interactions include digoxin and simvastatin (see BNF Appendix 1 for more details). </a:t>
            </a:r>
          </a:p>
          <a:p>
            <a:pPr algn="l" rtl="0"/>
            <a:r>
              <a:rPr lang="en-US" b="1" dirty="0"/>
              <a:t>N.B. </a:t>
            </a:r>
            <a:r>
              <a:rPr lang="en-US" dirty="0"/>
              <a:t>Deal with precipitants of AF: Infection, alcohol, hyperthyroidism, heart failure </a:t>
            </a:r>
          </a:p>
        </p:txBody>
      </p:sp>
    </p:spTree>
    <p:extLst>
      <p:ext uri="{BB962C8B-B14F-4D97-AF65-F5344CB8AC3E}">
        <p14:creationId xmlns:p14="http://schemas.microsoft.com/office/powerpoint/2010/main" val="1314358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E00A6-1A0A-42F5-AEE2-A1A24188F2D7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A9A9A-B75C-4FBE-9C26-870843AD3B9B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 rtl="0"/>
            <a:r>
              <a:rPr lang="en-US" dirty="0"/>
              <a:t>HF is increasingly recognized as a cause of AF; approximately 25% to 30% of patients with New York Heart Association (NYHA) class III HF</a:t>
            </a:r>
          </a:p>
          <a:p>
            <a:pPr marL="0" indent="0" algn="just" rtl="0">
              <a:buNone/>
            </a:pPr>
            <a:r>
              <a:rPr lang="en-US" dirty="0"/>
              <a:t>    have AF.</a:t>
            </a:r>
          </a:p>
          <a:p>
            <a:pPr algn="just" rtl="0"/>
            <a:r>
              <a:rPr lang="en-US" dirty="0"/>
              <a:t> and the arrhythmia is present in as many as 50% of patients with NYHA class IV HF.</a:t>
            </a:r>
          </a:p>
        </p:txBody>
      </p:sp>
    </p:spTree>
    <p:extLst>
      <p:ext uri="{BB962C8B-B14F-4D97-AF65-F5344CB8AC3E}">
        <p14:creationId xmlns:p14="http://schemas.microsoft.com/office/powerpoint/2010/main" val="3595347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1BF41-9FAB-466C-B3D1-AE7AB6BCDB5A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Atrial Fibrillation (AF) – Persistent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7CF2A-80BC-49D4-B790-6A2B0CA8EC45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 rtl="0"/>
            <a:r>
              <a:rPr lang="en-US" dirty="0"/>
              <a:t>Therapeutic Objectives:</a:t>
            </a:r>
          </a:p>
          <a:p>
            <a:pPr algn="just" rtl="0"/>
            <a:r>
              <a:rPr lang="en-US" dirty="0"/>
              <a:t>1. Relieve symptoms – often only rate control required; diuretic may also be needed (often only on temporary basis). </a:t>
            </a:r>
          </a:p>
          <a:p>
            <a:pPr algn="just" rtl="0"/>
            <a:r>
              <a:rPr lang="en-US" dirty="0"/>
              <a:t>2. Target ventricular (apex or ECG) rate &lt;110bpm. If still symptomatic, aim for lower rate, &lt;80bpm. </a:t>
            </a:r>
          </a:p>
          <a:p>
            <a:pPr algn="just" rtl="0"/>
            <a:r>
              <a:rPr lang="en-US" dirty="0"/>
              <a:t>3. Assess thromboembolic risk and </a:t>
            </a:r>
            <a:r>
              <a:rPr lang="en-US" dirty="0" err="1"/>
              <a:t>anticoagulate</a:t>
            </a:r>
            <a:r>
              <a:rPr lang="en-US" dirty="0"/>
              <a:t> as appropriate (see flow chart further on). </a:t>
            </a:r>
          </a:p>
          <a:p>
            <a:pPr algn="just" rtl="0"/>
            <a:r>
              <a:rPr lang="en-US" dirty="0"/>
              <a:t>4. In some cases, consider restoration of sinus rhythm by electrical or pharmacological cardioversion (only attempt chemical or electrical cardioversion after adequate anticoagulation with warfarin; risk of thromboembolism if not anticoagulated; limited long-term success). </a:t>
            </a:r>
          </a:p>
          <a:p>
            <a:pPr algn="just" rtl="0"/>
            <a:r>
              <a:rPr lang="en-US" dirty="0"/>
              <a:t>5. Treat concomitant LV systolic dysfunction / heart failure. </a:t>
            </a:r>
          </a:p>
          <a:p>
            <a:pPr algn="just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182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4A264-6978-4676-9196-EF5D1C82D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0"/>
            <a:ext cx="8579296" cy="11967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Ventricular rate control in persistent AF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F7D70-CD6C-4DF9-8C13-E4BF06FC2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84784"/>
            <a:ext cx="8579296" cy="464137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l" rtl="0"/>
            <a:r>
              <a:rPr lang="en-US" dirty="0"/>
              <a:t>1. Target ventricular (apex or ECG) rate &lt;110bpm. If still symptomatic then aim for lower rate, &lt;80bpm. </a:t>
            </a:r>
          </a:p>
          <a:p>
            <a:pPr algn="l" rtl="0"/>
            <a:r>
              <a:rPr lang="en-US" dirty="0"/>
              <a:t>2. Patients without heart failure should be started on either: </a:t>
            </a:r>
          </a:p>
          <a:p>
            <a:pPr algn="l" rtl="0"/>
            <a:r>
              <a:rPr lang="en-US" dirty="0"/>
              <a:t>A beta-blocker – choice includes: </a:t>
            </a:r>
          </a:p>
          <a:p>
            <a:pPr algn="l" rtl="0"/>
            <a:r>
              <a:rPr lang="en-US" b="1" dirty="0"/>
              <a:t>Bisoprolol oral 2.5mg daily and up-titrate to 5mg once daily </a:t>
            </a:r>
            <a:r>
              <a:rPr lang="en-US" dirty="0"/>
              <a:t>if ventricular rate is still &gt;110bpm or </a:t>
            </a:r>
          </a:p>
          <a:p>
            <a:pPr algn="l" rtl="0"/>
            <a:r>
              <a:rPr lang="en-US" b="1" dirty="0"/>
              <a:t>Atenolol oral 25mg twice daily and up-titrate to 50mg twice daily </a:t>
            </a:r>
            <a:r>
              <a:rPr lang="en-US" dirty="0"/>
              <a:t>if ventricular rate is still &gt;110bpm. In frail or elderly patients consider starting dose of </a:t>
            </a:r>
            <a:r>
              <a:rPr lang="en-US" b="1" dirty="0"/>
              <a:t>atenolol oral 25mg once daily. </a:t>
            </a:r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967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E200B-AFFE-410F-A26B-3EBC45518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BC0E0-5DBD-4330-BBE9-228BE55321E3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 rtl="0"/>
            <a:r>
              <a:rPr lang="en-US" b="1" dirty="0"/>
              <a:t>Or </a:t>
            </a:r>
            <a:endParaRPr lang="en-US" dirty="0"/>
          </a:p>
          <a:p>
            <a:pPr algn="just" rtl="0"/>
            <a:r>
              <a:rPr lang="en-US" dirty="0"/>
              <a:t>A rate-limiting calcium-channel blocker (CCB) i.e. verapamil or diltiazem (but avoid if LV systolic dysfunction)- </a:t>
            </a:r>
            <a:r>
              <a:rPr lang="en-US" b="1" dirty="0"/>
              <a:t>Start with verapamil (slow release) oral 120mg once daily and titrate up to 240mg once daily if ventricular rate still &gt;110bpm. </a:t>
            </a:r>
            <a:endParaRPr lang="en-US" dirty="0"/>
          </a:p>
          <a:p>
            <a:pPr algn="just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26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BA754-6D0A-4CA7-A49B-CF8AE76BC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97662-7528-4913-B61C-C274E08EC2B6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 rtl="0"/>
            <a:r>
              <a:rPr lang="en-US" dirty="0"/>
              <a:t>Digoxin has a limited role as first-line treatment for ventricular rate control. It can be used in combination with a beta-blocker / rate-limiting CCB when control of the ventricular rate is difficult. </a:t>
            </a:r>
          </a:p>
          <a:p>
            <a:pPr algn="just" rtl="0"/>
            <a:r>
              <a:rPr lang="en-US" dirty="0"/>
              <a:t>3. Patients </a:t>
            </a:r>
            <a:r>
              <a:rPr lang="en-US" b="1" dirty="0"/>
              <a:t>with </a:t>
            </a:r>
            <a:r>
              <a:rPr lang="en-US" dirty="0"/>
              <a:t>heart failure should be started on digoxin and follow the NHSGGC Heart Failure guideline. </a:t>
            </a:r>
          </a:p>
          <a:p>
            <a:pPr algn="just" rtl="0"/>
            <a:endParaRPr lang="en-US" dirty="0"/>
          </a:p>
          <a:p>
            <a:pPr algn="just" rtl="0"/>
            <a:r>
              <a:rPr lang="en-US" b="1" i="1" dirty="0"/>
              <a:t>Heart failure / LV Systolic Dysfunction </a:t>
            </a:r>
            <a:endParaRPr lang="en-US" dirty="0"/>
          </a:p>
          <a:p>
            <a:pPr algn="just" rtl="0"/>
            <a:r>
              <a:rPr lang="en-US" dirty="0"/>
              <a:t>ACE inhibitors and beta-blockers are strongly recommended. Beta-blockers must be initiated under direction of a hospital physician. Rate-limiting CCBs should be avoided </a:t>
            </a:r>
          </a:p>
        </p:txBody>
      </p:sp>
    </p:spTree>
    <p:extLst>
      <p:ext uri="{BB962C8B-B14F-4D97-AF65-F5344CB8AC3E}">
        <p14:creationId xmlns:p14="http://schemas.microsoft.com/office/powerpoint/2010/main" val="4273232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60778-DEFC-4913-93A9-92CFBE2D7A53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Prevention of stroke / thromboembolism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E7759-C068-4D36-85E0-7B87B1A5B54C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 rtl="0"/>
            <a:endParaRPr lang="en-US" dirty="0"/>
          </a:p>
          <a:p>
            <a:pPr algn="just" rtl="0"/>
            <a:r>
              <a:rPr lang="en-US" u="sng" dirty="0"/>
              <a:t>Patients with both recurrent paroxysmal AF and sustained AF have a high risk of thromboembolism, particularly stroke</a:t>
            </a:r>
            <a:r>
              <a:rPr lang="en-US" dirty="0"/>
              <a:t>. </a:t>
            </a:r>
          </a:p>
          <a:p>
            <a:pPr algn="just" rtl="0"/>
            <a:r>
              <a:rPr lang="en-US" dirty="0"/>
              <a:t>This risk is greatest in patients with certain risk factors.</a:t>
            </a:r>
          </a:p>
          <a:p>
            <a:pPr algn="just" rtl="0"/>
            <a:r>
              <a:rPr lang="en-US" dirty="0"/>
              <a:t> For primary prevention, anticoagulants can substantially reduce risk of thromboembolism. </a:t>
            </a:r>
          </a:p>
          <a:p>
            <a:pPr algn="just" rtl="0"/>
            <a:r>
              <a:rPr lang="en-US" dirty="0"/>
              <a:t> Patients with AF and a previous stroke or transient </a:t>
            </a:r>
            <a:r>
              <a:rPr lang="en-US" dirty="0" err="1"/>
              <a:t>ischaemic</a:t>
            </a:r>
            <a:r>
              <a:rPr lang="en-US" dirty="0"/>
              <a:t> attack (TIA) have an absolute risk of a further stroke of the order of 10–12% per annum and an absolute benefit of approximately 80 fewer strokes per 1000 patient years of treatment. </a:t>
            </a:r>
          </a:p>
          <a:p>
            <a:pPr algn="just" rtl="0"/>
            <a:r>
              <a:rPr lang="en-US" u="sng" dirty="0"/>
              <a:t>Advanced age is not a contraindication to anticoagulation. </a:t>
            </a:r>
          </a:p>
          <a:p>
            <a:pPr algn="just" rtl="0"/>
            <a:r>
              <a:rPr lang="en-US" dirty="0"/>
              <a:t>In patients </a:t>
            </a:r>
            <a:r>
              <a:rPr lang="en-US" u="sng" dirty="0"/>
              <a:t>with 'lone' AF, i.e. AF in a structurally normal heart and no other risk factors for thromboembolic disease (CHA2DS2-VASC = 0), no anti-thrombotic or anticoagulant therapy is recommended. </a:t>
            </a:r>
          </a:p>
          <a:p>
            <a:pPr algn="just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38BED-A0AF-4510-AC4B-552EB7893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2" y="0"/>
            <a:ext cx="8734266" cy="140364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dirty="0"/>
              <a:t>Who should receive anticoagulant therapy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15625-69FB-4475-B7F7-96804A2B2F53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dirty="0"/>
              <a:t>Patients with clinical risk factors or echocardiographic risk factors</a:t>
            </a:r>
          </a:p>
          <a:p>
            <a:pPr algn="l" rtl="0"/>
            <a:r>
              <a:rPr lang="en-US" dirty="0"/>
              <a:t>Patients without contraindications to Anticoagulant therapy. 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096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EEFDD-4029-4191-85D6-F9ED1FD11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30100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/>
              <a:t>Cautions / contraindications to anticoagulant therapy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5FFBE-7DA7-49EB-83E6-D4171B7FD469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0"/>
            <a:r>
              <a:rPr lang="en-US" dirty="0"/>
              <a:t>Absolute contraindications include: active bleeding, pregnancy, stroke &lt;14 days. </a:t>
            </a:r>
          </a:p>
          <a:p>
            <a:pPr algn="just" rtl="0"/>
            <a:r>
              <a:rPr lang="en-US" dirty="0"/>
              <a:t>Relative contraindications include: significant bleeding risk e.g. active peptic ulcer or recent head injury; bleeding in the last 6 months; previous cerebral hemorrhage. </a:t>
            </a:r>
          </a:p>
          <a:p>
            <a:pPr algn="just" rtl="0"/>
            <a:r>
              <a:rPr lang="en-US" dirty="0"/>
              <a:t>Cautions include: recurrent falls, alcohol abuse. </a:t>
            </a:r>
          </a:p>
          <a:p>
            <a:pPr algn="just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315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4880A-8F99-4C96-ACDF-EEA027784314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/>
              <a:t>Choice of agent: new oral anticoagulant agents (NOACs) vs warfarin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E8A00-EE09-49FD-9EDE-FA8ADC245B99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 rtl="0"/>
            <a:r>
              <a:rPr lang="en-US" dirty="0"/>
              <a:t>Pros of NOACs </a:t>
            </a:r>
          </a:p>
          <a:p>
            <a:pPr algn="just" rtl="0"/>
            <a:r>
              <a:rPr lang="en-US" dirty="0"/>
              <a:t>More stable anticoagulation </a:t>
            </a:r>
          </a:p>
          <a:p>
            <a:pPr algn="just" rtl="0"/>
            <a:r>
              <a:rPr lang="en-US" dirty="0"/>
              <a:t>No requirement for anticoagulant monitoring </a:t>
            </a:r>
          </a:p>
          <a:p>
            <a:pPr algn="just" rtl="0"/>
            <a:r>
              <a:rPr lang="en-US" dirty="0"/>
              <a:t>Fewer food and drug interactions </a:t>
            </a:r>
          </a:p>
          <a:p>
            <a:pPr algn="just" rtl="0"/>
            <a:r>
              <a:rPr lang="en-US" dirty="0"/>
              <a:t>Fewer intracranial bleeds </a:t>
            </a:r>
          </a:p>
          <a:p>
            <a:pPr algn="just" rtl="0"/>
            <a:endParaRPr lang="en-US" dirty="0"/>
          </a:p>
          <a:p>
            <a:pPr algn="just" rtl="0"/>
            <a:r>
              <a:rPr lang="en-US" dirty="0"/>
              <a:t>Cons of NOACs </a:t>
            </a:r>
          </a:p>
          <a:p>
            <a:pPr algn="just" rtl="0"/>
            <a:r>
              <a:rPr lang="en-US" dirty="0"/>
              <a:t>No specific antidote </a:t>
            </a:r>
          </a:p>
          <a:p>
            <a:pPr algn="just" rtl="0"/>
            <a:r>
              <a:rPr lang="en-US" dirty="0"/>
              <a:t>More gastrointestinal bleeding with dabigatran and rivaroxaban, especially in the elderly </a:t>
            </a:r>
          </a:p>
          <a:p>
            <a:pPr algn="just" rtl="0"/>
            <a:endParaRPr lang="en-US" dirty="0"/>
          </a:p>
          <a:p>
            <a:pPr algn="just" rtl="0"/>
            <a:r>
              <a:rPr lang="en-US" b="1" dirty="0"/>
              <a:t>Remember</a:t>
            </a:r>
            <a:r>
              <a:rPr lang="en-US" dirty="0"/>
              <a:t>: NOACS are indicated only in those patients who have non-valvular AF; not those with mitral stenosis or a mechanical valve. </a:t>
            </a:r>
          </a:p>
        </p:txBody>
      </p:sp>
    </p:spTree>
    <p:extLst>
      <p:ext uri="{BB962C8B-B14F-4D97-AF65-F5344CB8AC3E}">
        <p14:creationId xmlns:p14="http://schemas.microsoft.com/office/powerpoint/2010/main" val="12782930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8E41E-A46D-4A01-8EB3-310A96A62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835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/>
              <a:t>Combined anticoagulant and antiplatelet therapy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3AA99-49AE-4B85-81ED-752F36235745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 rtl="0"/>
            <a:r>
              <a:rPr lang="en-US" dirty="0"/>
              <a:t>Adding aspirin to warfarin in AF does not reduce the risk of stroke (except with prosthetic heart valves) but substantially increases the risk of bleeding.</a:t>
            </a:r>
          </a:p>
          <a:p>
            <a:pPr algn="just" rtl="0"/>
            <a:r>
              <a:rPr lang="en-US" dirty="0"/>
              <a:t> The combination is generally not indicated in stable coronary disease, but there are some circumstances, such as after an acute coronary event or PCI, when short-term combined double or triple therapy is used according to cardiologist advice. </a:t>
            </a:r>
          </a:p>
        </p:txBody>
      </p:sp>
    </p:spTree>
    <p:extLst>
      <p:ext uri="{BB962C8B-B14F-4D97-AF65-F5344CB8AC3E}">
        <p14:creationId xmlns:p14="http://schemas.microsoft.com/office/powerpoint/2010/main" val="2100360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F8156-DF13-41B7-AD70-A94223517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ADBD2F-8D23-4EEC-8BEB-0FF8D13F8B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74638"/>
            <a:ext cx="8496944" cy="64667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72749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F1A3DD-AEFA-49AD-B005-FE0C3CA73BCA}"/>
              </a:ext>
            </a:extLst>
          </p:cNvPr>
          <p:cNvSpPr txBox="1"/>
          <p:nvPr/>
        </p:nvSpPr>
        <p:spPr>
          <a:xfrm>
            <a:off x="1547664" y="2420888"/>
            <a:ext cx="5904656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CLASSIFICATION OF AF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300E23-FF0C-4071-94AC-9F2718349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725144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64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4B08C-F04B-4541-BF0A-A96F4F86AED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8229600" cy="6126163"/>
          </a:xfrm>
        </p:spPr>
        <p:txBody>
          <a:bodyPr/>
          <a:lstStyle/>
          <a:p>
            <a:pPr algn="l" rtl="0"/>
            <a:r>
              <a:rPr lang="en-US" dirty="0"/>
              <a:t>Non-valvular Atrial fibrillation (paroxysmal, persistent or permanent) 	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08620B-AB51-4515-BB73-DB4402502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68760"/>
            <a:ext cx="763284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987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58D5C-EF6F-474B-B675-F382FE196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89D2C-6D5F-4717-9E88-C58765EAFACA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l" rtl="0"/>
            <a:r>
              <a:rPr lang="en-US" dirty="0"/>
              <a:t>New anticoagulants (direct thrombin and Factor </a:t>
            </a:r>
            <a:r>
              <a:rPr lang="en-US" dirty="0" err="1"/>
              <a:t>Xa</a:t>
            </a:r>
            <a:r>
              <a:rPr lang="en-US" dirty="0"/>
              <a:t> inhibitors) </a:t>
            </a:r>
          </a:p>
          <a:p>
            <a:pPr algn="l" rtl="0"/>
            <a:r>
              <a:rPr lang="en-US" dirty="0"/>
              <a:t>New anticoagulants: </a:t>
            </a:r>
          </a:p>
          <a:p>
            <a:pPr algn="l" rtl="0"/>
            <a:r>
              <a:rPr lang="en-US" b="1" dirty="0"/>
              <a:t>Apixaban oral 5mg twice daily </a:t>
            </a:r>
            <a:endParaRPr lang="en-US" dirty="0"/>
          </a:p>
          <a:p>
            <a:pPr algn="l" rtl="0"/>
            <a:r>
              <a:rPr lang="en-US" dirty="0"/>
              <a:t> </a:t>
            </a:r>
            <a:r>
              <a:rPr lang="en-US" b="1" dirty="0"/>
              <a:t>Dabigatran oral 150mg twice daily </a:t>
            </a:r>
            <a:endParaRPr lang="en-US" dirty="0"/>
          </a:p>
          <a:p>
            <a:pPr algn="l" rtl="0"/>
            <a:r>
              <a:rPr lang="en-US" b="1" dirty="0"/>
              <a:t>Rivaroxaban oral 20mg once daily </a:t>
            </a:r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Doses may need to be reduced in some patients who have either low body weight (≤60kg), renal impairment or age ≥80 years and another risk factor. </a:t>
            </a:r>
          </a:p>
        </p:txBody>
      </p:sp>
    </p:spTree>
    <p:extLst>
      <p:ext uri="{BB962C8B-B14F-4D97-AF65-F5344CB8AC3E}">
        <p14:creationId xmlns:p14="http://schemas.microsoft.com/office/powerpoint/2010/main" val="6800990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A37C5-A441-4FD0-AEE5-692D6997948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/>
              <a:t>Digoxin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C7E07-73D5-427C-B699-44B907F02E35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just" rtl="0"/>
            <a:r>
              <a:rPr lang="en-US" dirty="0"/>
              <a:t>In frail elderly patient or patients with very low body weight, lower loading and maintenance doses than those advised below may be required. </a:t>
            </a:r>
          </a:p>
          <a:p>
            <a:pPr algn="just" rtl="0"/>
            <a:r>
              <a:rPr lang="en-US" b="1" dirty="0"/>
              <a:t>Loading dose – normal renal function: </a:t>
            </a:r>
            <a:endParaRPr lang="en-US" dirty="0"/>
          </a:p>
          <a:p>
            <a:pPr algn="just" rtl="0"/>
            <a:r>
              <a:rPr lang="en-US" dirty="0"/>
              <a:t> </a:t>
            </a:r>
            <a:r>
              <a:rPr lang="en-US" b="1" dirty="0"/>
              <a:t>Digoxin oral </a:t>
            </a:r>
            <a:r>
              <a:rPr lang="en-US" dirty="0"/>
              <a:t>(preferred route) </a:t>
            </a:r>
            <a:r>
              <a:rPr lang="en-US" b="1" dirty="0"/>
              <a:t>500micrograms followed 6 hours later by 500–1000micrograms in divided doses &gt; 6 hours apart or </a:t>
            </a:r>
            <a:endParaRPr lang="en-US" dirty="0"/>
          </a:p>
          <a:p>
            <a:pPr algn="just" rtl="0"/>
            <a:r>
              <a:rPr lang="en-US" b="1" dirty="0"/>
              <a:t>Digoxin IV 500micrograms followed 6 hours later by 250–500micrograms in divided doses 4–6 hours apart. </a:t>
            </a:r>
            <a:endParaRPr lang="en-US" dirty="0"/>
          </a:p>
          <a:p>
            <a:pPr algn="just" rtl="0"/>
            <a:endParaRPr lang="en-US" dirty="0"/>
          </a:p>
          <a:p>
            <a:pPr algn="just" rtl="0"/>
            <a:r>
              <a:rPr lang="en-US" b="1" dirty="0"/>
              <a:t>Loading dose – renal impairment </a:t>
            </a:r>
            <a:r>
              <a:rPr lang="en-US" dirty="0"/>
              <a:t>(creatinine clearance &lt;30ml/minute): </a:t>
            </a:r>
          </a:p>
          <a:p>
            <a:pPr algn="just" rtl="0"/>
            <a:r>
              <a:rPr lang="en-US" dirty="0"/>
              <a:t> </a:t>
            </a:r>
            <a:r>
              <a:rPr lang="en-US" b="1" dirty="0"/>
              <a:t>Digoxin oral </a:t>
            </a:r>
            <a:r>
              <a:rPr lang="en-US" dirty="0"/>
              <a:t>(preferred route) </a:t>
            </a:r>
            <a:r>
              <a:rPr lang="en-US" b="1" dirty="0"/>
              <a:t>500micrograms followed 6 hours later by 250–375micrograms in divided doses &gt;6 hours apart or </a:t>
            </a:r>
            <a:endParaRPr lang="en-US" dirty="0"/>
          </a:p>
          <a:p>
            <a:pPr algn="just" rtl="0"/>
            <a:r>
              <a:rPr lang="en-US" dirty="0"/>
              <a:t> </a:t>
            </a:r>
            <a:r>
              <a:rPr lang="en-US" b="1" dirty="0"/>
              <a:t>Digoxin IV 250–500micrograms </a:t>
            </a:r>
            <a:endParaRPr lang="en-US" dirty="0"/>
          </a:p>
          <a:p>
            <a:pPr algn="just" rtl="0"/>
            <a:endParaRPr lang="en-US" dirty="0"/>
          </a:p>
          <a:p>
            <a:pPr algn="just" rtl="0"/>
            <a:r>
              <a:rPr lang="en-US" b="1" dirty="0"/>
              <a:t>N.B. </a:t>
            </a:r>
            <a:r>
              <a:rPr lang="en-US" dirty="0"/>
              <a:t>Digoxin injection: 25micrograms = 0.1ml. Additional loading doses may be required; give according to ventricular (heart rate) response. </a:t>
            </a:r>
          </a:p>
          <a:p>
            <a:pPr algn="just" rtl="0"/>
            <a:r>
              <a:rPr lang="en-US" b="1" dirty="0"/>
              <a:t>Maintenance daily dose: </a:t>
            </a:r>
            <a:r>
              <a:rPr lang="en-US" dirty="0"/>
              <a:t>The tables below outline digoxin daily maintenance dosing for patients &lt;60kg (see table 2) and &gt;60kg (see table 3). </a:t>
            </a:r>
          </a:p>
        </p:txBody>
      </p:sp>
    </p:spTree>
    <p:extLst>
      <p:ext uri="{BB962C8B-B14F-4D97-AF65-F5344CB8AC3E}">
        <p14:creationId xmlns:p14="http://schemas.microsoft.com/office/powerpoint/2010/main" val="14531044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E4A21-320C-4B10-A193-2A3D7D31A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1B72CCD-EE94-4DA5-A76F-DCC5BFE76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9073008" cy="6813376"/>
          </a:xfrm>
        </p:spPr>
      </p:pic>
    </p:spTree>
    <p:extLst>
      <p:ext uri="{BB962C8B-B14F-4D97-AF65-F5344CB8AC3E}">
        <p14:creationId xmlns:p14="http://schemas.microsoft.com/office/powerpoint/2010/main" val="1956942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CF2E0-F292-419D-AA2C-3485455CB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AF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60AE5-73A0-4848-8F58-4E9A417E9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 rtl="0">
              <a:buNone/>
            </a:pPr>
            <a:r>
              <a:rPr lang="en-US" dirty="0"/>
              <a:t>AF is categorized into specific classifications.</a:t>
            </a:r>
          </a:p>
          <a:p>
            <a:pPr algn="just" rtl="0"/>
            <a:r>
              <a:rPr lang="en-US" dirty="0"/>
              <a:t> Paroxysmal AF is defined as that which terminates spontaneously or with interventions within 7 days of onset. Patients with paroxysmal AF have episodes that begin suddenly and spontaneously, last minutes to hours, or sometimes as long as 7 days, and often terminate suddenly and spontaneously. Episodes may recur with variable frequency. </a:t>
            </a:r>
          </a:p>
          <a:p>
            <a:pPr algn="just" rtl="0"/>
            <a:r>
              <a:rPr lang="en-US" dirty="0"/>
              <a:t>Persistent AF is defined as continued AF that lasts longer than 7 days. </a:t>
            </a:r>
          </a:p>
          <a:p>
            <a:pPr algn="just" rtl="0"/>
            <a:r>
              <a:rPr lang="en-US" dirty="0"/>
              <a:t>Long-standing persistent AF is defined as continuous AF lasting 12 months or longer.</a:t>
            </a:r>
          </a:p>
          <a:p>
            <a:pPr algn="just" rtl="0"/>
            <a:r>
              <a:rPr lang="en-US" dirty="0"/>
              <a:t> The term permanent AF is used when patient and clinician jointly decide to terminate further attempts to restore and/or maintain sinus rhythm.</a:t>
            </a:r>
          </a:p>
        </p:txBody>
      </p:sp>
    </p:spTree>
    <p:extLst>
      <p:ext uri="{BB962C8B-B14F-4D97-AF65-F5344CB8AC3E}">
        <p14:creationId xmlns:p14="http://schemas.microsoft.com/office/powerpoint/2010/main" val="3604835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AB8299-6644-4314-ACE4-E3E5318989D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858000"/>
          </a:xfrm>
        </p:spPr>
      </p:pic>
    </p:spTree>
    <p:extLst>
      <p:ext uri="{BB962C8B-B14F-4D97-AF65-F5344CB8AC3E}">
        <p14:creationId xmlns:p14="http://schemas.microsoft.com/office/powerpoint/2010/main" val="3562104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94F71-F901-4D27-ABBA-05D507112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 and stroke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DA993-E506-4ED2-90D1-FFD011BB4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/>
              <a:t>AF is associated with substantial morbidity and mortality.</a:t>
            </a:r>
          </a:p>
          <a:p>
            <a:pPr algn="just" rtl="0"/>
            <a:r>
              <a:rPr lang="en-US" dirty="0"/>
              <a:t>This arrhythmia is associated with a risk of ischemic stroke of</a:t>
            </a:r>
            <a:r>
              <a:rPr lang="ar-IQ" dirty="0"/>
              <a:t>  </a:t>
            </a:r>
            <a:r>
              <a:rPr lang="en-US" dirty="0"/>
              <a:t>approximately 5% per year.</a:t>
            </a:r>
          </a:p>
          <a:p>
            <a:pPr algn="l" rtl="0"/>
            <a:r>
              <a:rPr lang="en-US" dirty="0"/>
              <a:t>AF is the cause of roughly one of every six</a:t>
            </a:r>
          </a:p>
          <a:p>
            <a:pPr marL="0" indent="0" algn="l" rtl="0">
              <a:buNone/>
            </a:pPr>
            <a:r>
              <a:rPr lang="en-US" dirty="0"/>
              <a:t>strokes.</a:t>
            </a:r>
          </a:p>
        </p:txBody>
      </p:sp>
    </p:spTree>
    <p:extLst>
      <p:ext uri="{BB962C8B-B14F-4D97-AF65-F5344CB8AC3E}">
        <p14:creationId xmlns:p14="http://schemas.microsoft.com/office/powerpoint/2010/main" val="2725017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E8AEF-D207-416E-A27A-7286F31A3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6B62D-8EAC-4BAD-80B2-E2E90ED4D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 rtl="0">
              <a:buNone/>
            </a:pPr>
            <a:r>
              <a:rPr lang="en-US" dirty="0"/>
              <a:t>During AF, atrial contraction is absent. Because atrial contraction is responsible for approximately 30% of LV filling, this blood that is not ejected from the left atrium to the left ventricle pools in the atrium, particularly in the left atrial appendage.</a:t>
            </a:r>
          </a:p>
          <a:p>
            <a:pPr marL="0" indent="0" algn="just" rtl="0">
              <a:buNone/>
            </a:pPr>
            <a:endParaRPr lang="en-US" dirty="0"/>
          </a:p>
          <a:p>
            <a:pPr marL="0" indent="0" algn="just" rtl="0">
              <a:buNone/>
            </a:pPr>
            <a:r>
              <a:rPr lang="en-US" dirty="0"/>
              <a:t>Blood pooling facilitates the formation of a thrombus, which subsequently may travel through the mitral valve into the left ventricle and may be ejected during ventricular contraction.</a:t>
            </a:r>
          </a:p>
          <a:p>
            <a:pPr marL="0" indent="0" algn="just" rtl="0">
              <a:buNone/>
            </a:pPr>
            <a:r>
              <a:rPr lang="en-US" dirty="0"/>
              <a:t>The thrombus then may travel through a carotid artery into the brain, resulting in an ischemic stroke. Patients with AF are also at increased risk for systemic thromboembolism.</a:t>
            </a:r>
          </a:p>
        </p:txBody>
      </p:sp>
    </p:spTree>
    <p:extLst>
      <p:ext uri="{BB962C8B-B14F-4D97-AF65-F5344CB8AC3E}">
        <p14:creationId xmlns:p14="http://schemas.microsoft.com/office/powerpoint/2010/main" val="2597021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6AE5E-9F8A-4636-9F8A-D4477C624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Treatment</a:t>
            </a:r>
            <a:br>
              <a:rPr lang="en-US" b="1" i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186AA-ABF8-4D9B-A5DE-78D4BCD57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l" rtl="0">
              <a:buNone/>
            </a:pPr>
            <a:r>
              <a:rPr lang="en-US" b="1" dirty="0"/>
              <a:t>Desired Outcomes </a:t>
            </a:r>
            <a:r>
              <a:rPr lang="en-US" i="1" dirty="0"/>
              <a:t>The goals of individualized therapy for AF are:</a:t>
            </a:r>
          </a:p>
          <a:p>
            <a:pPr algn="l" rtl="0"/>
            <a:r>
              <a:rPr lang="en-US" i="1" dirty="0"/>
              <a:t> (a) ventricular rate control; </a:t>
            </a:r>
          </a:p>
          <a:p>
            <a:pPr algn="l" rtl="0"/>
            <a:r>
              <a:rPr lang="en-US" i="1" dirty="0"/>
              <a:t>(b) termination of AF and restoration of sinus rhythm (commonly referred to as “cardioversion” or “conversion to sinus rhythm”); </a:t>
            </a:r>
          </a:p>
          <a:p>
            <a:pPr algn="l" rtl="0"/>
            <a:r>
              <a:rPr lang="en-US" i="1" dirty="0"/>
              <a:t>(c) maintenance of sinus rhythm, or reduction in the frequency of episodes of paroxysmal AF;  </a:t>
            </a:r>
          </a:p>
          <a:p>
            <a:pPr algn="l" rtl="0"/>
            <a:r>
              <a:rPr lang="en-US" i="1" dirty="0"/>
              <a:t>(d) prevention of stroke and systemic thromboembolism</a:t>
            </a:r>
            <a:r>
              <a:rPr lang="en-US" dirty="0"/>
              <a:t>.</a:t>
            </a:r>
          </a:p>
          <a:p>
            <a:pPr marL="0" indent="0" algn="l" rtl="0">
              <a:buNone/>
            </a:pPr>
            <a:r>
              <a:rPr lang="en-US" dirty="0"/>
              <a:t>These goals of therapy do not necessarily apply to all patients; the specific goal(s) that apply depend on the patient’s AF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515518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98B5C-81D9-4197-8198-AD12CA8D9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F44365-3EB5-4C7C-BA06-CF8F3C9B7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16632"/>
            <a:ext cx="8964488" cy="662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1672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1845</Words>
  <Application>Microsoft Office PowerPoint</Application>
  <PresentationFormat>On-screen Show (4:3)</PresentationFormat>
  <Paragraphs>124</Paragraphs>
  <Slides>33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سمة Office</vt:lpstr>
      <vt:lpstr>PowerPoint Presentation</vt:lpstr>
      <vt:lpstr>Introduction</vt:lpstr>
      <vt:lpstr>PowerPoint Presentation</vt:lpstr>
      <vt:lpstr>Classification of AF</vt:lpstr>
      <vt:lpstr>PowerPoint Presentation</vt:lpstr>
      <vt:lpstr>AF and stroke</vt:lpstr>
      <vt:lpstr>PowerPoint Presentation</vt:lpstr>
      <vt:lpstr>Treatment </vt:lpstr>
      <vt:lpstr>PowerPoint Presentation</vt:lpstr>
      <vt:lpstr>Atrial Fibrillation (AF) or Flutter – Recent Onset </vt:lpstr>
      <vt:lpstr>PowerPoint Presentation</vt:lpstr>
      <vt:lpstr>PowerPoint Presentation</vt:lpstr>
      <vt:lpstr>Decision algorithm for conversion of hemodynamically stable atrial fibrillation to normal sinus rhythm</vt:lpstr>
      <vt:lpstr>Chemical cardioversion  </vt:lpstr>
      <vt:lpstr>Ventricular rate control</vt:lpstr>
      <vt:lpstr>Decision algorithm for selecting drug therapy for ventricular rate control</vt:lpstr>
      <vt:lpstr>Maintenance of Sinus Rhythm</vt:lpstr>
      <vt:lpstr>Maintenance of Sinus Rhythm  </vt:lpstr>
      <vt:lpstr>Notes </vt:lpstr>
      <vt:lpstr>Atrial Fibrillation (AF) – Persistent</vt:lpstr>
      <vt:lpstr>Ventricular rate control in persistent AF </vt:lpstr>
      <vt:lpstr>PowerPoint Presentation</vt:lpstr>
      <vt:lpstr>PowerPoint Presentation</vt:lpstr>
      <vt:lpstr>Prevention of stroke / thromboembolism </vt:lpstr>
      <vt:lpstr>Who should receive anticoagulant therapy  </vt:lpstr>
      <vt:lpstr>Cautions / contraindications to anticoagulant therapy  </vt:lpstr>
      <vt:lpstr>Choice of agent: new oral anticoagulant agents (NOACs) vs warfarin </vt:lpstr>
      <vt:lpstr>Combined anticoagulant and antiplatelet therapy  </vt:lpstr>
      <vt:lpstr>PowerPoint Presentation</vt:lpstr>
      <vt:lpstr>PowerPoint Presentation</vt:lpstr>
      <vt:lpstr>PowerPoint Presentation</vt:lpstr>
      <vt:lpstr>Digoxin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Light of seven</dc:creator>
  <cp:lastModifiedBy>Light of seven</cp:lastModifiedBy>
  <cp:revision>33</cp:revision>
  <dcterms:created xsi:type="dcterms:W3CDTF">2020-05-02T19:01:46Z</dcterms:created>
  <dcterms:modified xsi:type="dcterms:W3CDTF">2020-05-04T02:41:37Z</dcterms:modified>
</cp:coreProperties>
</file>