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3" r:id="rId2"/>
    <p:sldId id="274" r:id="rId3"/>
    <p:sldId id="259" r:id="rId4"/>
    <p:sldId id="258" r:id="rId5"/>
    <p:sldId id="257" r:id="rId6"/>
    <p:sldId id="261" r:id="rId7"/>
    <p:sldId id="262" r:id="rId8"/>
    <p:sldId id="263" r:id="rId9"/>
    <p:sldId id="264" r:id="rId10"/>
    <p:sldId id="265" r:id="rId11"/>
    <p:sldId id="266" r:id="rId12"/>
    <p:sldId id="267" r:id="rId13"/>
    <p:sldId id="271" r:id="rId14"/>
    <p:sldId id="268" r:id="rId15"/>
    <p:sldId id="275"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94" autoAdjust="0"/>
    <p:restoredTop sz="94660"/>
  </p:normalViewPr>
  <p:slideViewPr>
    <p:cSldViewPr>
      <p:cViewPr varScale="1">
        <p:scale>
          <a:sx n="90" d="100"/>
          <a:sy n="90" d="100"/>
        </p:scale>
        <p:origin x="1008"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07/09/1441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07/09/1441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07/09/1441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07/09/1441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padmasrecipes.blogspot.com/2009/08/dosa-corner-secondfinal-round-up.html" TargetMode="External"/><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9D9C80B-368B-481A-9CCA-82AC774A14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624"/>
            <a:ext cx="9144000" cy="6813375"/>
          </a:xfrm>
          <a:prstGeom prst="rect">
            <a:avLst/>
          </a:prstGeom>
        </p:spPr>
      </p:pic>
      <p:sp>
        <p:nvSpPr>
          <p:cNvPr id="10" name="TextBox 9">
            <a:extLst>
              <a:ext uri="{FF2B5EF4-FFF2-40B4-BE49-F238E27FC236}">
                <a16:creationId xmlns:a16="http://schemas.microsoft.com/office/drawing/2014/main" id="{07004457-E456-4A8B-9EE3-1B9C96A1D198}"/>
              </a:ext>
            </a:extLst>
          </p:cNvPr>
          <p:cNvSpPr txBox="1"/>
          <p:nvPr/>
        </p:nvSpPr>
        <p:spPr>
          <a:xfrm>
            <a:off x="1403648" y="1412776"/>
            <a:ext cx="6336704" cy="830997"/>
          </a:xfrm>
          <a:prstGeom prst="rect">
            <a:avLst/>
          </a:prstGeom>
          <a:solidFill>
            <a:schemeClr val="bg1"/>
          </a:solidFill>
        </p:spPr>
        <p:txBody>
          <a:bodyPr wrap="square" rtlCol="0">
            <a:spAutoFit/>
          </a:bodyPr>
          <a:lstStyle/>
          <a:p>
            <a:pPr algn="ctr"/>
            <a:r>
              <a:rPr lang="en-US" sz="4800" dirty="0"/>
              <a:t>ACUTE HEART FAILURE </a:t>
            </a:r>
          </a:p>
        </p:txBody>
      </p:sp>
      <p:sp>
        <p:nvSpPr>
          <p:cNvPr id="11" name="TextBox 10">
            <a:extLst>
              <a:ext uri="{FF2B5EF4-FFF2-40B4-BE49-F238E27FC236}">
                <a16:creationId xmlns:a16="http://schemas.microsoft.com/office/drawing/2014/main" id="{296365EC-C2CD-421B-9AA6-5469DAF282E3}"/>
              </a:ext>
            </a:extLst>
          </p:cNvPr>
          <p:cNvSpPr txBox="1"/>
          <p:nvPr/>
        </p:nvSpPr>
        <p:spPr>
          <a:xfrm>
            <a:off x="2267744" y="2636912"/>
            <a:ext cx="4608512" cy="1200329"/>
          </a:xfrm>
          <a:prstGeom prst="rect">
            <a:avLst/>
          </a:prstGeom>
          <a:solidFill>
            <a:schemeClr val="bg1"/>
          </a:solidFill>
        </p:spPr>
        <p:txBody>
          <a:bodyPr wrap="square" rtlCol="0">
            <a:spAutoFit/>
          </a:bodyPr>
          <a:lstStyle/>
          <a:p>
            <a:pPr algn="ctr"/>
            <a:r>
              <a:rPr lang="en-US" sz="2400" dirty="0"/>
              <a:t>ASSIST. LECTURER SURA ABBAS</a:t>
            </a:r>
          </a:p>
          <a:p>
            <a:pPr algn="ctr"/>
            <a:r>
              <a:rPr lang="en-US" sz="2400" dirty="0"/>
              <a:t>Medicine ward</a:t>
            </a:r>
          </a:p>
          <a:p>
            <a:pPr algn="ctr"/>
            <a:endParaRPr lang="en-US" sz="2400" dirty="0"/>
          </a:p>
        </p:txBody>
      </p:sp>
    </p:spTree>
    <p:extLst>
      <p:ext uri="{BB962C8B-B14F-4D97-AF65-F5344CB8AC3E}">
        <p14:creationId xmlns:p14="http://schemas.microsoft.com/office/powerpoint/2010/main" val="14091291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242B-B7FE-433D-83F1-684D10CF7EC5}"/>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en-US" sz="2800" b="1" dirty="0"/>
              <a:t>Monitoring of diuretics </a:t>
            </a:r>
            <a:br>
              <a:rPr lang="en-US" sz="2800" dirty="0"/>
            </a:br>
            <a:endParaRPr lang="en-US" sz="2800" dirty="0"/>
          </a:p>
        </p:txBody>
      </p:sp>
      <p:sp>
        <p:nvSpPr>
          <p:cNvPr id="3" name="Content Placeholder 2">
            <a:extLst>
              <a:ext uri="{FF2B5EF4-FFF2-40B4-BE49-F238E27FC236}">
                <a16:creationId xmlns:a16="http://schemas.microsoft.com/office/drawing/2014/main" id="{8E794798-6790-4D7E-8AEA-D0A5EB7EA761}"/>
              </a:ext>
            </a:extLst>
          </p:cNvPr>
          <p:cNvSpPr>
            <a:spLocks noGrp="1"/>
          </p:cNvSpPr>
          <p:nvPr>
            <p:ph idx="1"/>
          </p:nvPr>
        </p:nvSpPr>
        <p:spPr>
          <a:xfrm>
            <a:off x="479301" y="1487505"/>
            <a:ext cx="8229600" cy="5400600"/>
          </a:xfrm>
        </p:spPr>
        <p:style>
          <a:lnRef idx="2">
            <a:schemeClr val="accent2"/>
          </a:lnRef>
          <a:fillRef idx="1">
            <a:schemeClr val="lt1"/>
          </a:fillRef>
          <a:effectRef idx="0">
            <a:schemeClr val="accent2"/>
          </a:effectRef>
          <a:fontRef idx="minor">
            <a:schemeClr val="dk1"/>
          </a:fontRef>
        </p:style>
        <p:txBody>
          <a:bodyPr>
            <a:normAutofit/>
          </a:bodyPr>
          <a:lstStyle/>
          <a:p>
            <a:pPr algn="just" rtl="0"/>
            <a:r>
              <a:rPr lang="en-US" sz="2800" dirty="0"/>
              <a:t>Monitoring parameters for diuretics includes: </a:t>
            </a:r>
          </a:p>
          <a:p>
            <a:pPr algn="just" rtl="0"/>
            <a:r>
              <a:rPr lang="en-US" sz="2800" dirty="0"/>
              <a:t>↓HF symptoms, weight (loss or gain), Signs of volume depletion (Weakness Hypotension, dizziness Orthostatic changes in BP, ↓Urine output ↑BUN), Serum potassium and magnesium (avoid hypokalemia and hypomagnesemia), ↑Uric acid, ↑Glucose, Weight loss. </a:t>
            </a:r>
          </a:p>
          <a:p>
            <a:pPr algn="just" rtl="0"/>
            <a:r>
              <a:rPr lang="en-US" sz="2800" dirty="0"/>
              <a:t>Finally, poor CO may contribute to diuretic resistance. (add vasodilators or inotropes to enhance perfusion to the kidneys). </a:t>
            </a:r>
          </a:p>
        </p:txBody>
      </p:sp>
    </p:spTree>
    <p:extLst>
      <p:ext uri="{BB962C8B-B14F-4D97-AF65-F5344CB8AC3E}">
        <p14:creationId xmlns:p14="http://schemas.microsoft.com/office/powerpoint/2010/main" val="3245362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1F672-72C8-4A68-9980-3A4CDD2C3D8C}"/>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Autofit/>
          </a:bodyPr>
          <a:lstStyle/>
          <a:p>
            <a:r>
              <a:rPr lang="en-US" sz="3600" b="1" i="1" dirty="0"/>
              <a:t>Vasodilators </a:t>
            </a:r>
            <a:br>
              <a:rPr lang="en-US" sz="3600" dirty="0"/>
            </a:br>
            <a:endParaRPr lang="en-US" sz="3600" dirty="0"/>
          </a:p>
        </p:txBody>
      </p:sp>
      <p:sp>
        <p:nvSpPr>
          <p:cNvPr id="3" name="Content Placeholder 2">
            <a:extLst>
              <a:ext uri="{FF2B5EF4-FFF2-40B4-BE49-F238E27FC236}">
                <a16:creationId xmlns:a16="http://schemas.microsoft.com/office/drawing/2014/main" id="{3E4E6DBE-0160-4D51-A624-EFD8F5942048}"/>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algn="just" rtl="0"/>
            <a:r>
              <a:rPr lang="en-US" sz="2800" dirty="0"/>
              <a:t>IV vasodilators cause a rapid decrease in arterial tone (After load), resulting in a decrease in SVR and a subsequent increase in SV and CO. </a:t>
            </a:r>
          </a:p>
          <a:p>
            <a:pPr algn="just" rtl="0"/>
            <a:r>
              <a:rPr lang="en-US" sz="2800" dirty="0"/>
              <a:t>Additionally, vasodilators reduce ventricular filling pressures (PCWP) (preload) within 24 to 48 hours, reduce myocardial oxygen consumption, and decrease ventricular workload. </a:t>
            </a:r>
            <a:endParaRPr lang="ar-IQ" sz="2800" dirty="0"/>
          </a:p>
        </p:txBody>
      </p:sp>
    </p:spTree>
    <p:extLst>
      <p:ext uri="{BB962C8B-B14F-4D97-AF65-F5344CB8AC3E}">
        <p14:creationId xmlns:p14="http://schemas.microsoft.com/office/powerpoint/2010/main" val="634273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7C42D9-5EB2-4D8A-8AF6-2637AA2141C7}"/>
              </a:ext>
            </a:extLst>
          </p:cNvPr>
          <p:cNvSpPr>
            <a:spLocks noGrp="1"/>
          </p:cNvSpPr>
          <p:nvPr>
            <p:ph idx="4294967295"/>
          </p:nvPr>
        </p:nvSpPr>
        <p:spPr>
          <a:xfrm>
            <a:off x="0" y="476672"/>
            <a:ext cx="8892480" cy="6192688"/>
          </a:xfrm>
        </p:spPr>
        <p:style>
          <a:lnRef idx="2">
            <a:schemeClr val="accent2"/>
          </a:lnRef>
          <a:fillRef idx="1">
            <a:schemeClr val="lt1"/>
          </a:fillRef>
          <a:effectRef idx="0">
            <a:schemeClr val="accent2"/>
          </a:effectRef>
          <a:fontRef idx="minor">
            <a:schemeClr val="dk1"/>
          </a:fontRef>
        </p:style>
        <p:txBody>
          <a:bodyPr>
            <a:noAutofit/>
          </a:bodyPr>
          <a:lstStyle/>
          <a:p>
            <a:pPr algn="just" rtl="0"/>
            <a:r>
              <a:rPr lang="en-US" sz="2800" dirty="0"/>
              <a:t> Nitroglycerin, nitroprusside, and </a:t>
            </a:r>
            <a:r>
              <a:rPr lang="en-US" sz="2800" dirty="0" err="1"/>
              <a:t>nesiritide</a:t>
            </a:r>
            <a:r>
              <a:rPr lang="en-US" sz="2800" dirty="0"/>
              <a:t>. Usual doses and monitoring of commonly used hemodynamic medications: BP, HR, urinary output and kidney function, ECG, extremity perfusion. </a:t>
            </a:r>
          </a:p>
          <a:p>
            <a:pPr algn="just" rtl="0"/>
            <a:r>
              <a:rPr lang="en-US" sz="2800" dirty="0"/>
              <a:t>Iv nitroglycerin is primarily used in patients with pulmonary congestion(wet)  or in combination with inotropes for congested </a:t>
            </a:r>
            <a:r>
              <a:rPr lang="en-US" sz="2800" dirty="0" err="1"/>
              <a:t>pt</a:t>
            </a:r>
            <a:r>
              <a:rPr lang="en-US" sz="2800" dirty="0"/>
              <a:t>+ severely reduced CO (cold and wet)</a:t>
            </a:r>
          </a:p>
          <a:p>
            <a:pPr algn="just" rtl="0"/>
            <a:r>
              <a:rPr lang="en-US" sz="2800" dirty="0"/>
              <a:t>Continuous infusions of nitroglycerin should be initiated at a dose of 5 to 10 mcg/min and increased every 5 to 10 minutes until symptomatic or hemodynamic improvement. Effective doses range from 35 to 200 mcg/min. (tolerance within 10 </a:t>
            </a:r>
            <a:r>
              <a:rPr lang="en-US" sz="2800" dirty="0" err="1"/>
              <a:t>hr</a:t>
            </a:r>
            <a:r>
              <a:rPr lang="en-US" sz="2800" dirty="0"/>
              <a:t>)</a:t>
            </a:r>
          </a:p>
          <a:p>
            <a:pPr algn="just" rtl="0"/>
            <a:r>
              <a:rPr lang="en-US" sz="2800" dirty="0"/>
              <a:t>According to the dose will give either </a:t>
            </a:r>
            <a:r>
              <a:rPr lang="en-US" sz="2800" dirty="0" err="1"/>
              <a:t>veno</a:t>
            </a:r>
            <a:r>
              <a:rPr lang="en-US" sz="2800" dirty="0"/>
              <a:t> or </a:t>
            </a:r>
            <a:r>
              <a:rPr lang="en-US" sz="2800" dirty="0" err="1"/>
              <a:t>arterio</a:t>
            </a:r>
            <a:r>
              <a:rPr lang="en-US" sz="2800" dirty="0"/>
              <a:t> dilation</a:t>
            </a:r>
          </a:p>
        </p:txBody>
      </p:sp>
    </p:spTree>
    <p:extLst>
      <p:ext uri="{BB962C8B-B14F-4D97-AF65-F5344CB8AC3E}">
        <p14:creationId xmlns:p14="http://schemas.microsoft.com/office/powerpoint/2010/main" val="3527432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00A9B-B4BE-4902-8452-3815A9BE2D15}"/>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sz="3600" dirty="0"/>
              <a:t>Inotropic</a:t>
            </a:r>
            <a:r>
              <a:rPr lang="en-US" dirty="0"/>
              <a:t> agents </a:t>
            </a:r>
          </a:p>
        </p:txBody>
      </p:sp>
      <p:sp>
        <p:nvSpPr>
          <p:cNvPr id="3" name="Content Placeholder 2">
            <a:extLst>
              <a:ext uri="{FF2B5EF4-FFF2-40B4-BE49-F238E27FC236}">
                <a16:creationId xmlns:a16="http://schemas.microsoft.com/office/drawing/2014/main" id="{84A94A32-7F3B-4986-9905-E3C7CF2525F6}"/>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algn="l" rtl="0"/>
            <a:r>
              <a:rPr lang="en-US" sz="2800" dirty="0"/>
              <a:t>This class include dopamine, dobutamine and milrinone </a:t>
            </a:r>
          </a:p>
          <a:p>
            <a:pPr algn="l" rtl="0"/>
            <a:r>
              <a:rPr lang="en-US" sz="2800" dirty="0"/>
              <a:t>Used in patients with decreased CO( COOL SUBSETS)</a:t>
            </a:r>
          </a:p>
          <a:p>
            <a:pPr algn="l" rtl="0"/>
            <a:r>
              <a:rPr lang="en-US" sz="2800" dirty="0"/>
              <a:t>dopamine, dobutamine need beta receptors to act while milrinone is not</a:t>
            </a:r>
          </a:p>
          <a:p>
            <a:pPr algn="l" rtl="0"/>
            <a:endParaRPr lang="en-US" sz="2800" dirty="0"/>
          </a:p>
          <a:p>
            <a:pPr algn="l" rtl="0"/>
            <a:endParaRPr lang="en-US" sz="2800" dirty="0"/>
          </a:p>
        </p:txBody>
      </p:sp>
    </p:spTree>
    <p:extLst>
      <p:ext uri="{BB962C8B-B14F-4D97-AF65-F5344CB8AC3E}">
        <p14:creationId xmlns:p14="http://schemas.microsoft.com/office/powerpoint/2010/main" val="2574361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D3C57-204B-4844-8E63-D80CD900B1AF}"/>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Autofit/>
          </a:bodyPr>
          <a:lstStyle/>
          <a:p>
            <a:r>
              <a:rPr lang="en-US" sz="3600" b="1" i="1" dirty="0"/>
              <a:t>Inotropic Agents </a:t>
            </a:r>
            <a:br>
              <a:rPr lang="en-US" sz="3600" dirty="0"/>
            </a:br>
            <a:endParaRPr lang="en-US" sz="3600" dirty="0"/>
          </a:p>
        </p:txBody>
      </p:sp>
      <p:sp>
        <p:nvSpPr>
          <p:cNvPr id="3" name="Content Placeholder 2">
            <a:extLst>
              <a:ext uri="{FF2B5EF4-FFF2-40B4-BE49-F238E27FC236}">
                <a16:creationId xmlns:a16="http://schemas.microsoft.com/office/drawing/2014/main" id="{2220EB92-4573-4FA0-8F28-96E763D03706}"/>
              </a:ext>
            </a:extLst>
          </p:cNvPr>
          <p:cNvSpPr>
            <a:spLocks noGrp="1"/>
          </p:cNvSpPr>
          <p:nvPr>
            <p:ph idx="1"/>
          </p:nvPr>
        </p:nvSpPr>
        <p:spPr>
          <a:xfrm>
            <a:off x="457200" y="1600200"/>
            <a:ext cx="8229600" cy="5257800"/>
          </a:xfrm>
        </p:spPr>
        <p:style>
          <a:lnRef idx="2">
            <a:schemeClr val="accent2"/>
          </a:lnRef>
          <a:fillRef idx="1">
            <a:schemeClr val="lt1"/>
          </a:fillRef>
          <a:effectRef idx="0">
            <a:schemeClr val="accent2"/>
          </a:effectRef>
          <a:fontRef idx="minor">
            <a:schemeClr val="dk1"/>
          </a:fontRef>
        </p:style>
        <p:txBody>
          <a:bodyPr>
            <a:noAutofit/>
          </a:bodyPr>
          <a:lstStyle/>
          <a:p>
            <a:pPr algn="just" rtl="0"/>
            <a:r>
              <a:rPr lang="en-US" sz="2800" dirty="0"/>
              <a:t>There are several practical considerations to dobutamine therapy in AHF. First, owing to its vasodilatory potential, monotherapy with dobutamine is reserved for patients with systolic blood pressures greater than 90 mm Hg. However, it is commonly used in combination with vasopressors in patients with lower systolic blood pressures.</a:t>
            </a:r>
          </a:p>
          <a:p>
            <a:pPr algn="just" rtl="0"/>
            <a:r>
              <a:rPr lang="en-US" sz="2800" dirty="0"/>
              <a:t> Dopamine is most commonly reserved for patients with low systolic blood pressures and those approaching cardiogenic shock. As with other inotropes, dopamine is associated with a risk for arrhythmias. </a:t>
            </a:r>
          </a:p>
          <a:p>
            <a:pPr algn="just" rtl="0"/>
            <a:endParaRPr lang="en-US" sz="2800" dirty="0"/>
          </a:p>
          <a:p>
            <a:pPr algn="just" rtl="0"/>
            <a:r>
              <a:rPr lang="en-US" sz="2800" dirty="0"/>
              <a:t>In patients on β-blocker therapy, it is recommended that consideration be given to the use of phosphodiesterase inhibitors such as milrinone, which do not depend on β-receptors for effect. </a:t>
            </a:r>
          </a:p>
        </p:txBody>
      </p:sp>
    </p:spTree>
    <p:extLst>
      <p:ext uri="{BB962C8B-B14F-4D97-AF65-F5344CB8AC3E}">
        <p14:creationId xmlns:p14="http://schemas.microsoft.com/office/powerpoint/2010/main" val="2940683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617E386-3F01-48EF-B7F1-9F7371A747A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502" y="128849"/>
            <a:ext cx="9044997" cy="6729151"/>
          </a:xfrm>
          <a:prstGeom prst="rect">
            <a:avLst/>
          </a:prstGeom>
        </p:spPr>
      </p:pic>
    </p:spTree>
    <p:extLst>
      <p:ext uri="{BB962C8B-B14F-4D97-AF65-F5344CB8AC3E}">
        <p14:creationId xmlns:p14="http://schemas.microsoft.com/office/powerpoint/2010/main" val="3450640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59DB6A8-F336-4F67-B5B6-80FED8813A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96" y="44624"/>
            <a:ext cx="9073008" cy="6813376"/>
          </a:xfrm>
          <a:prstGeom prst="rect">
            <a:avLst/>
          </a:prstGeom>
        </p:spPr>
      </p:pic>
    </p:spTree>
    <p:extLst>
      <p:ext uri="{BB962C8B-B14F-4D97-AF65-F5344CB8AC3E}">
        <p14:creationId xmlns:p14="http://schemas.microsoft.com/office/powerpoint/2010/main" val="626624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E7094-5883-4F64-9CFB-9B12D47A0007}"/>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en-US" sz="3600" b="1" dirty="0"/>
              <a:t>objectives</a:t>
            </a:r>
          </a:p>
        </p:txBody>
      </p:sp>
      <p:sp>
        <p:nvSpPr>
          <p:cNvPr id="3" name="Content Placeholder 2">
            <a:extLst>
              <a:ext uri="{FF2B5EF4-FFF2-40B4-BE49-F238E27FC236}">
                <a16:creationId xmlns:a16="http://schemas.microsoft.com/office/drawing/2014/main" id="{0A3F5B45-9423-4651-B5C5-126898B2D682}"/>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algn="just" rtl="0"/>
            <a:r>
              <a:rPr lang="en-US" sz="2800" dirty="0"/>
              <a:t>Describe the goals of therapy for a patient with acute HF.</a:t>
            </a:r>
          </a:p>
          <a:p>
            <a:pPr algn="just" rtl="0"/>
            <a:r>
              <a:rPr lang="en-US" sz="2800" dirty="0"/>
              <a:t>Develop a specific evidence-based pharmacologic treatment plan for a patient with acute HF based on disease severity and symptoms.</a:t>
            </a:r>
          </a:p>
        </p:txBody>
      </p:sp>
    </p:spTree>
    <p:extLst>
      <p:ext uri="{BB962C8B-B14F-4D97-AF65-F5344CB8AC3E}">
        <p14:creationId xmlns:p14="http://schemas.microsoft.com/office/powerpoint/2010/main" val="936987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C4DCB-5D1E-4172-81C5-3C7D34F206B9}"/>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en-US" sz="3600" dirty="0"/>
              <a:t>Acute heart failure </a:t>
            </a:r>
          </a:p>
        </p:txBody>
      </p:sp>
      <p:sp>
        <p:nvSpPr>
          <p:cNvPr id="3" name="Content Placeholder 2">
            <a:extLst>
              <a:ext uri="{FF2B5EF4-FFF2-40B4-BE49-F238E27FC236}">
                <a16:creationId xmlns:a16="http://schemas.microsoft.com/office/drawing/2014/main" id="{F565DC4D-C08D-437E-BE07-2F72F0D9A5FB}"/>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algn="just" rtl="0"/>
            <a:r>
              <a:rPr lang="en-US" sz="2800" dirty="0"/>
              <a:t>Acute heart failure syndromes (AHFS) may be defined as new-onset, gradual, or rapidly worsening chronic HF signs and symptoms that require urgent therapy. </a:t>
            </a:r>
          </a:p>
          <a:p>
            <a:pPr marL="0" indent="0" algn="just" rtl="0">
              <a:buNone/>
            </a:pPr>
            <a:r>
              <a:rPr lang="en-US" sz="2800" dirty="0"/>
              <a:t> </a:t>
            </a:r>
          </a:p>
          <a:p>
            <a:pPr algn="just" rtl="0"/>
            <a:r>
              <a:rPr lang="en-US" sz="2800" dirty="0"/>
              <a:t> Patients can be described as “wet” or “dry” depending on volume status, as well as “warm” or “cool” based on adequacy of tissue perfusion. </a:t>
            </a:r>
          </a:p>
          <a:p>
            <a:endParaRPr lang="en-US" sz="2800" dirty="0"/>
          </a:p>
          <a:p>
            <a:pPr algn="l" rtl="0"/>
            <a:endParaRPr lang="en-US" sz="2800" dirty="0"/>
          </a:p>
        </p:txBody>
      </p:sp>
    </p:spTree>
    <p:extLst>
      <p:ext uri="{BB962C8B-B14F-4D97-AF65-F5344CB8AC3E}">
        <p14:creationId xmlns:p14="http://schemas.microsoft.com/office/powerpoint/2010/main" val="2580453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F352ABAE-2737-441E-A2E1-F3E305998674}"/>
              </a:ext>
            </a:extLst>
          </p:cNvPr>
          <p:cNvGraphicFramePr>
            <a:graphicFrameLocks noGrp="1"/>
          </p:cNvGraphicFramePr>
          <p:nvPr>
            <p:ph idx="4294967295"/>
            <p:extLst>
              <p:ext uri="{D42A27DB-BD31-4B8C-83A1-F6EECF244321}">
                <p14:modId xmlns:p14="http://schemas.microsoft.com/office/powerpoint/2010/main" val="1007390452"/>
              </p:ext>
            </p:extLst>
          </p:nvPr>
        </p:nvGraphicFramePr>
        <p:xfrm>
          <a:off x="503238" y="44450"/>
          <a:ext cx="8640960" cy="6873916"/>
        </p:xfrm>
        <a:graphic>
          <a:graphicData uri="http://schemas.openxmlformats.org/drawingml/2006/table">
            <a:tbl>
              <a:tblPr firstRow="1" bandRow="1"/>
              <a:tblGrid>
                <a:gridCol w="4320480">
                  <a:extLst>
                    <a:ext uri="{9D8B030D-6E8A-4147-A177-3AD203B41FA5}">
                      <a16:colId xmlns:a16="http://schemas.microsoft.com/office/drawing/2014/main" val="541371155"/>
                    </a:ext>
                  </a:extLst>
                </a:gridCol>
                <a:gridCol w="4320480">
                  <a:extLst>
                    <a:ext uri="{9D8B030D-6E8A-4147-A177-3AD203B41FA5}">
                      <a16:colId xmlns:a16="http://schemas.microsoft.com/office/drawing/2014/main" val="3251942335"/>
                    </a:ext>
                  </a:extLst>
                </a:gridCol>
              </a:tblGrid>
              <a:tr h="3124876">
                <a:tc>
                  <a:txBody>
                    <a:bodyPr/>
                    <a:lstStyle/>
                    <a:p>
                      <a:pPr algn="ctr"/>
                      <a:r>
                        <a:rPr lang="en-US" sz="2400" dirty="0"/>
                        <a:t>Warm and dry</a:t>
                      </a:r>
                    </a:p>
                    <a:p>
                      <a:pPr algn="ctr"/>
                      <a:endParaRPr lang="en-US" sz="2400" dirty="0"/>
                    </a:p>
                    <a:p>
                      <a:pPr algn="ctr"/>
                      <a:endParaRPr lang="en-US" sz="2400" dirty="0"/>
                    </a:p>
                    <a:p>
                      <a:pPr marL="285750" indent="-285750" algn="ctr" rtl="0">
                        <a:buFont typeface="Arial" panose="020B0604020202020204" pitchFamily="34" charset="0"/>
                        <a:buChar char="•"/>
                      </a:pPr>
                      <a:r>
                        <a:rPr lang="en-US" sz="2400" dirty="0"/>
                        <a:t>Need only optimization of oral regimen And monitoring</a:t>
                      </a:r>
                    </a:p>
                  </a:txBody>
                  <a:tcPr/>
                </a:tc>
                <a:tc>
                  <a:txBody>
                    <a:bodyPr/>
                    <a:lstStyle/>
                    <a:p>
                      <a:pPr algn="ctr"/>
                      <a:r>
                        <a:rPr lang="en-US" sz="2400" dirty="0"/>
                        <a:t>Warm and wet</a:t>
                      </a:r>
                    </a:p>
                    <a:p>
                      <a:pPr algn="ctr"/>
                      <a:r>
                        <a:rPr lang="en-US" sz="2400" dirty="0"/>
                        <a:t>(most common)</a:t>
                      </a:r>
                    </a:p>
                    <a:p>
                      <a:endParaRPr lang="en-US" sz="2400" b="0" i="0" u="none" strike="noStrike" kern="1200" baseline="0" dirty="0">
                        <a:solidFill>
                          <a:schemeClr val="tx1"/>
                        </a:solidFill>
                        <a:latin typeface="+mn-lt"/>
                        <a:ea typeface="+mn-ea"/>
                        <a:cs typeface="+mn-cs"/>
                      </a:endParaRPr>
                    </a:p>
                    <a:p>
                      <a:pPr marL="285750" indent="-285750" algn="l" rtl="0">
                        <a:buFont typeface="Arial" panose="020B0604020202020204" pitchFamily="34" charset="0"/>
                        <a:buChar char="•"/>
                      </a:pPr>
                      <a:r>
                        <a:rPr lang="en-US" sz="2400" b="0" i="0" u="none" strike="noStrike" kern="1200" baseline="0" dirty="0">
                          <a:solidFill>
                            <a:schemeClr val="tx1"/>
                          </a:solidFill>
                          <a:latin typeface="+mn-lt"/>
                          <a:ea typeface="+mn-ea"/>
                          <a:cs typeface="+mn-cs"/>
                        </a:rPr>
                        <a:t> reduce preload (PCWP) by</a:t>
                      </a:r>
                      <a:endParaRPr lang="en-US" sz="2400" dirty="0"/>
                    </a:p>
                    <a:p>
                      <a:pPr marL="285750" indent="-285750" algn="l" rtl="0">
                        <a:buFont typeface="Arial" panose="020B0604020202020204" pitchFamily="34" charset="0"/>
                        <a:buChar char="•"/>
                      </a:pPr>
                      <a:r>
                        <a:rPr lang="en-US" sz="2400" dirty="0"/>
                        <a:t>loop diuretics IF BP 120-160</a:t>
                      </a:r>
                    </a:p>
                    <a:p>
                      <a:pPr marL="285750" indent="-285750" algn="ctr" rtl="0">
                        <a:buFont typeface="Arial" panose="020B0604020202020204" pitchFamily="34" charset="0"/>
                        <a:buChar char="•"/>
                      </a:pPr>
                      <a:r>
                        <a:rPr lang="en-US" sz="2400" dirty="0"/>
                        <a:t>Vasodilators IF BP MORE THAN 160 AND CAN BE USED IN COMBINATION WITH DIRUTICS</a:t>
                      </a:r>
                    </a:p>
                  </a:txBody>
                  <a:tcPr/>
                </a:tc>
                <a:extLst>
                  <a:ext uri="{0D108BD9-81ED-4DB2-BD59-A6C34878D82A}">
                    <a16:rowId xmlns:a16="http://schemas.microsoft.com/office/drawing/2014/main" val="3287291722"/>
                  </a:ext>
                </a:extLst>
              </a:tr>
              <a:tr h="3499860">
                <a:tc>
                  <a:txBody>
                    <a:bodyPr/>
                    <a:lstStyle/>
                    <a:p>
                      <a:pPr algn="ctr"/>
                      <a:r>
                        <a:rPr lang="en-US" sz="2400" dirty="0"/>
                        <a:t>Cold and dry </a:t>
                      </a:r>
                    </a:p>
                    <a:p>
                      <a:endParaRPr lang="en-US" sz="2400" b="0" i="0" u="none" strike="noStrike" kern="1200" baseline="0" dirty="0">
                        <a:solidFill>
                          <a:schemeClr val="tx1"/>
                        </a:solidFill>
                        <a:latin typeface="+mn-lt"/>
                        <a:ea typeface="+mn-ea"/>
                        <a:cs typeface="+mn-cs"/>
                      </a:endParaRPr>
                    </a:p>
                    <a:p>
                      <a:pPr marL="285750" indent="-285750" algn="l" rtl="0">
                        <a:buFont typeface="Arial" panose="020B0604020202020204" pitchFamily="34" charset="0"/>
                        <a:buChar char="•"/>
                      </a:pPr>
                      <a:r>
                        <a:rPr lang="en-US" sz="2400" b="0" i="0" u="none" strike="noStrike" kern="1200" baseline="0" dirty="0">
                          <a:solidFill>
                            <a:schemeClr val="tx1"/>
                          </a:solidFill>
                          <a:latin typeface="+mn-lt"/>
                          <a:ea typeface="+mn-ea"/>
                          <a:cs typeface="+mn-cs"/>
                        </a:rPr>
                        <a:t> increasing CO by</a:t>
                      </a:r>
                    </a:p>
                    <a:p>
                      <a:endParaRPr lang="en-US" sz="2400" b="0" i="0" u="none" strike="noStrike" kern="1200" baseline="0" dirty="0">
                        <a:solidFill>
                          <a:schemeClr val="tx1"/>
                        </a:solidFill>
                        <a:latin typeface="+mn-lt"/>
                        <a:ea typeface="+mn-ea"/>
                        <a:cs typeface="+mn-cs"/>
                      </a:endParaRPr>
                    </a:p>
                    <a:p>
                      <a:pPr marL="285750" indent="-285750" algn="l" rtl="0">
                        <a:buFont typeface="Arial" panose="020B0604020202020204" pitchFamily="34" charset="0"/>
                        <a:buChar char="•"/>
                      </a:pPr>
                      <a:r>
                        <a:rPr lang="en-US" sz="2400" b="0" i="0" u="none" strike="noStrike" kern="1200" baseline="0" dirty="0">
                          <a:solidFill>
                            <a:schemeClr val="tx1"/>
                          </a:solidFill>
                          <a:latin typeface="+mn-lt"/>
                          <a:ea typeface="+mn-ea"/>
                          <a:cs typeface="+mn-cs"/>
                        </a:rPr>
                        <a:t> positive inotropic agents and/or replacing intravascular fluids </a:t>
                      </a:r>
                    </a:p>
                  </a:txBody>
                  <a:tcPr/>
                </a:tc>
                <a:tc>
                  <a:txBody>
                    <a:bodyPr/>
                    <a:lstStyle/>
                    <a:p>
                      <a:pPr algn="ctr"/>
                      <a:r>
                        <a:rPr lang="en-US" sz="2400" dirty="0"/>
                        <a:t>Cold and wet</a:t>
                      </a:r>
                    </a:p>
                    <a:p>
                      <a:pPr algn="ctr"/>
                      <a:r>
                        <a:rPr lang="en-US" sz="2400" dirty="0"/>
                        <a:t>( have the worst prognosis)</a:t>
                      </a:r>
                    </a:p>
                    <a:p>
                      <a:pPr algn="ctr"/>
                      <a:endParaRPr lang="en-US" sz="2400" dirty="0"/>
                    </a:p>
                    <a:p>
                      <a:pPr algn="l" rtl="0"/>
                      <a:r>
                        <a:rPr lang="en-US" sz="2400" b="0" i="0" u="none" strike="noStrike" kern="1200" baseline="0" dirty="0">
                          <a:solidFill>
                            <a:schemeClr val="tx1"/>
                          </a:solidFill>
                          <a:latin typeface="+mn-lt"/>
                          <a:ea typeface="+mn-ea"/>
                          <a:cs typeface="+mn-cs"/>
                        </a:rPr>
                        <a:t>• Treatment involves a delicate balance between diuretics, vasodilators, and inotropic agents </a:t>
                      </a:r>
                    </a:p>
                    <a:p>
                      <a:pPr algn="l" rtl="0"/>
                      <a:r>
                        <a:rPr lang="en-US" sz="2400" b="0" i="0" u="none" strike="noStrike" kern="1200" baseline="0" dirty="0">
                          <a:solidFill>
                            <a:schemeClr val="tx1"/>
                          </a:solidFill>
                          <a:latin typeface="+mn-lt"/>
                          <a:ea typeface="+mn-ea"/>
                          <a:cs typeface="+mn-cs"/>
                        </a:rPr>
                        <a:t>• Use of vasopressors is sometimes necessary to maintain blood pressure. </a:t>
                      </a:r>
                      <a:endParaRPr lang="en-US" sz="2400" dirty="0"/>
                    </a:p>
                  </a:txBody>
                  <a:tcPr/>
                </a:tc>
                <a:extLst>
                  <a:ext uri="{0D108BD9-81ED-4DB2-BD59-A6C34878D82A}">
                    <a16:rowId xmlns:a16="http://schemas.microsoft.com/office/drawing/2014/main" val="4256132487"/>
                  </a:ext>
                </a:extLst>
              </a:tr>
            </a:tbl>
          </a:graphicData>
        </a:graphic>
      </p:graphicFrame>
    </p:spTree>
    <p:extLst>
      <p:ext uri="{BB962C8B-B14F-4D97-AF65-F5344CB8AC3E}">
        <p14:creationId xmlns:p14="http://schemas.microsoft.com/office/powerpoint/2010/main" val="1078791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32BDB-AA00-441D-A925-0F9046532782}"/>
              </a:ext>
            </a:extLst>
          </p:cNvPr>
          <p:cNvSpPr>
            <a:spLocks noGrp="1"/>
          </p:cNvSpPr>
          <p:nvPr>
            <p:ph type="title"/>
          </p:nvPr>
        </p:nvSpPr>
        <p:spPr>
          <a:xfrm>
            <a:off x="457200" y="44624"/>
            <a:ext cx="8229600" cy="1152128"/>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US" dirty="0"/>
              <a:t> </a:t>
            </a:r>
            <a:r>
              <a:rPr lang="en-US" b="1" dirty="0"/>
              <a:t>Laboratory Assessment </a:t>
            </a:r>
            <a:br>
              <a:rPr lang="en-US" dirty="0"/>
            </a:br>
            <a:endParaRPr lang="en-US" dirty="0"/>
          </a:p>
        </p:txBody>
      </p:sp>
      <p:sp>
        <p:nvSpPr>
          <p:cNvPr id="3" name="Content Placeholder 2">
            <a:extLst>
              <a:ext uri="{FF2B5EF4-FFF2-40B4-BE49-F238E27FC236}">
                <a16:creationId xmlns:a16="http://schemas.microsoft.com/office/drawing/2014/main" id="{6B9D757E-6C6A-484F-A2C8-A950C2A539D0}"/>
              </a:ext>
            </a:extLst>
          </p:cNvPr>
          <p:cNvSpPr>
            <a:spLocks noGrp="1"/>
          </p:cNvSpPr>
          <p:nvPr>
            <p:ph idx="1"/>
          </p:nvPr>
        </p:nvSpPr>
        <p:spPr>
          <a:xfrm>
            <a:off x="457200" y="1268760"/>
            <a:ext cx="8229600" cy="4857403"/>
          </a:xfrm>
        </p:spPr>
        <p:style>
          <a:lnRef idx="2">
            <a:schemeClr val="accent2"/>
          </a:lnRef>
          <a:fillRef idx="1">
            <a:schemeClr val="lt1"/>
          </a:fillRef>
          <a:effectRef idx="0">
            <a:schemeClr val="accent2"/>
          </a:effectRef>
          <a:fontRef idx="minor">
            <a:schemeClr val="dk1"/>
          </a:fontRef>
        </p:style>
        <p:txBody>
          <a:bodyPr>
            <a:normAutofit lnSpcReduction="10000"/>
          </a:bodyPr>
          <a:lstStyle/>
          <a:p>
            <a:pPr algn="just" rtl="0"/>
            <a:r>
              <a:rPr lang="en-US" dirty="0"/>
              <a:t>Beta natriuretic peptide as a marker of fluid over load</a:t>
            </a:r>
          </a:p>
          <a:p>
            <a:pPr algn="just" rtl="0"/>
            <a:r>
              <a:rPr lang="en-US" dirty="0"/>
              <a:t>Electrolytes</a:t>
            </a:r>
          </a:p>
          <a:p>
            <a:pPr algn="just" rtl="0"/>
            <a:r>
              <a:rPr lang="en-US" dirty="0"/>
              <a:t>Blood glucose</a:t>
            </a:r>
          </a:p>
          <a:p>
            <a:pPr algn="just" rtl="0"/>
            <a:r>
              <a:rPr lang="en-US" dirty="0"/>
              <a:t>RFT and LFT (for hepatic congestion)</a:t>
            </a:r>
          </a:p>
          <a:p>
            <a:pPr algn="just" rtl="0"/>
            <a:r>
              <a:rPr lang="en-US" dirty="0"/>
              <a:t>CBC</a:t>
            </a:r>
          </a:p>
          <a:p>
            <a:pPr algn="just" rtl="0"/>
            <a:r>
              <a:rPr lang="en-US" dirty="0"/>
              <a:t>Ck, troponin</a:t>
            </a:r>
          </a:p>
          <a:p>
            <a:pPr algn="just" rtl="0"/>
            <a:r>
              <a:rPr lang="en-US" dirty="0"/>
              <a:t>TFT</a:t>
            </a:r>
          </a:p>
          <a:p>
            <a:pPr algn="just" rtl="0"/>
            <a:r>
              <a:rPr lang="en-US" dirty="0"/>
              <a:t>GUE( to rule out nephrotic syndrome)</a:t>
            </a:r>
          </a:p>
          <a:p>
            <a:pPr algn="just" rtl="0"/>
            <a:endParaRPr lang="en-US" dirty="0"/>
          </a:p>
        </p:txBody>
      </p:sp>
    </p:spTree>
    <p:extLst>
      <p:ext uri="{BB962C8B-B14F-4D97-AF65-F5344CB8AC3E}">
        <p14:creationId xmlns:p14="http://schemas.microsoft.com/office/powerpoint/2010/main" val="2309999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479C9-28E2-4513-86BD-AE3A403DA42F}"/>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r>
              <a:rPr lang="en-US" sz="3600" b="1" dirty="0"/>
              <a:t>Treatment of acute heart failure and Desired Therapeutic Outcomes </a:t>
            </a:r>
            <a:br>
              <a:rPr lang="en-US" sz="3600" dirty="0"/>
            </a:br>
            <a:r>
              <a:rPr lang="en-US" sz="3600" b="1" dirty="0"/>
              <a:t>  </a:t>
            </a:r>
            <a:endParaRPr lang="en-US" sz="3600" dirty="0"/>
          </a:p>
        </p:txBody>
      </p:sp>
      <p:sp>
        <p:nvSpPr>
          <p:cNvPr id="3" name="Content Placeholder 2">
            <a:extLst>
              <a:ext uri="{FF2B5EF4-FFF2-40B4-BE49-F238E27FC236}">
                <a16:creationId xmlns:a16="http://schemas.microsoft.com/office/drawing/2014/main" id="{CD9D24B1-BCD8-486B-BECE-2247B6198F60}"/>
              </a:ext>
            </a:extLst>
          </p:cNvPr>
          <p:cNvSpPr>
            <a:spLocks noGrp="1"/>
          </p:cNvSpPr>
          <p:nvPr>
            <p:ph idx="1"/>
          </p:nvPr>
        </p:nvSpPr>
        <p:spPr>
          <a:xfrm>
            <a:off x="457200" y="1600200"/>
            <a:ext cx="8229600" cy="5141168"/>
          </a:xfrm>
        </p:spPr>
        <p:style>
          <a:lnRef idx="2">
            <a:schemeClr val="accent2"/>
          </a:lnRef>
          <a:fillRef idx="1">
            <a:schemeClr val="lt1"/>
          </a:fillRef>
          <a:effectRef idx="0">
            <a:schemeClr val="accent2"/>
          </a:effectRef>
          <a:fontRef idx="minor">
            <a:schemeClr val="dk1"/>
          </a:fontRef>
        </p:style>
        <p:txBody>
          <a:bodyPr>
            <a:noAutofit/>
          </a:bodyPr>
          <a:lstStyle/>
          <a:p>
            <a:pPr algn="just" rtl="0"/>
            <a:r>
              <a:rPr lang="en-US" sz="2800" dirty="0"/>
              <a:t>correct the underlying precipitating factor(s); (cardiac, metabolic or patient related)</a:t>
            </a:r>
          </a:p>
          <a:p>
            <a:pPr algn="just" rtl="0"/>
            <a:r>
              <a:rPr lang="en-US" sz="2800" dirty="0"/>
              <a:t> relieve the patient’s symptoms and improve hemodynamics.</a:t>
            </a:r>
          </a:p>
          <a:p>
            <a:pPr algn="just" rtl="0"/>
            <a:r>
              <a:rPr lang="en-US" sz="2800" dirty="0"/>
              <a:t>optimize a chronic oral medication regimen and  educate the patient, reinforcing adherence to lifestyle modifications and the drug regimen (dose and SE). </a:t>
            </a:r>
          </a:p>
          <a:p>
            <a:pPr algn="just" rtl="0"/>
            <a:r>
              <a:rPr lang="en-US" sz="2800" dirty="0"/>
              <a:t>Oral agents: β-blockers, ACE inhibitors or ARBs, and aldosterone antagonists should be initiated as soon as possible during the hospitalization(contribute to improvement in hemodynamics). </a:t>
            </a:r>
          </a:p>
        </p:txBody>
      </p:sp>
    </p:spTree>
    <p:extLst>
      <p:ext uri="{BB962C8B-B14F-4D97-AF65-F5344CB8AC3E}">
        <p14:creationId xmlns:p14="http://schemas.microsoft.com/office/powerpoint/2010/main" val="1384913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EEBBF-BA40-4CF9-94DF-462F16F35227}"/>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Autofit/>
          </a:bodyPr>
          <a:lstStyle/>
          <a:p>
            <a:r>
              <a:rPr lang="en-US" sz="3600" b="1" dirty="0"/>
              <a:t>Pharmacologic Approaches to Treatment of AHF </a:t>
            </a:r>
            <a:endParaRPr lang="en-US" sz="3600" dirty="0"/>
          </a:p>
        </p:txBody>
      </p:sp>
      <p:sp>
        <p:nvSpPr>
          <p:cNvPr id="3" name="Content Placeholder 2">
            <a:extLst>
              <a:ext uri="{FF2B5EF4-FFF2-40B4-BE49-F238E27FC236}">
                <a16:creationId xmlns:a16="http://schemas.microsoft.com/office/drawing/2014/main" id="{27003076-3BBC-4497-A168-9CB0F3A4F4C6}"/>
              </a:ext>
            </a:extLst>
          </p:cNvPr>
          <p:cNvSpPr>
            <a:spLocks noGrp="1"/>
          </p:cNvSpPr>
          <p:nvPr>
            <p:ph idx="1"/>
          </p:nvPr>
        </p:nvSpPr>
        <p:spPr>
          <a:xfrm>
            <a:off x="457200" y="1340768"/>
            <a:ext cx="8229600" cy="5472608"/>
          </a:xfrm>
        </p:spPr>
        <p:style>
          <a:lnRef idx="2">
            <a:schemeClr val="accent2"/>
          </a:lnRef>
          <a:fillRef idx="1">
            <a:schemeClr val="lt1"/>
          </a:fillRef>
          <a:effectRef idx="0">
            <a:schemeClr val="accent2"/>
          </a:effectRef>
          <a:fontRef idx="minor">
            <a:schemeClr val="dk1"/>
          </a:fontRef>
        </p:style>
        <p:txBody>
          <a:bodyPr>
            <a:normAutofit/>
          </a:bodyPr>
          <a:lstStyle/>
          <a:p>
            <a:pPr algn="just" rtl="0"/>
            <a:r>
              <a:rPr lang="en-US" sz="2800" b="1" i="1" dirty="0"/>
              <a:t>Diuretics </a:t>
            </a:r>
          </a:p>
          <a:p>
            <a:pPr algn="just" rtl="0"/>
            <a:r>
              <a:rPr lang="en-US" sz="2800" dirty="0"/>
              <a:t>Loop diuretics, including furosemide, bumetanide, and torsemide (DOC)</a:t>
            </a:r>
          </a:p>
          <a:p>
            <a:pPr algn="just" rtl="0"/>
            <a:r>
              <a:rPr lang="en-US" sz="2800" dirty="0"/>
              <a:t>Diuretics decrease preload by functional </a:t>
            </a:r>
            <a:r>
              <a:rPr lang="en-US" sz="2800" dirty="0" err="1"/>
              <a:t>venodilation</a:t>
            </a:r>
            <a:r>
              <a:rPr lang="en-US" sz="2800" dirty="0"/>
              <a:t> within 5 to 15 minutes of administration and subsequently by an increase in sodium and water excretion. This provides rapid improvement in symptoms of pulmonary congestion. </a:t>
            </a:r>
          </a:p>
          <a:p>
            <a:pPr algn="just" rtl="0"/>
            <a:r>
              <a:rPr lang="en-US" sz="2800" b="1" dirty="0"/>
              <a:t> Route </a:t>
            </a:r>
            <a:endParaRPr lang="en-US" sz="2800" dirty="0"/>
          </a:p>
          <a:p>
            <a:pPr algn="just" rtl="0"/>
            <a:r>
              <a:rPr lang="en-US" sz="2800" dirty="0"/>
              <a:t>Bolus injection should be administered at a rate not exceeding 4 mg per minute to avoid ototoxicity </a:t>
            </a:r>
          </a:p>
          <a:p>
            <a:pPr algn="just" rtl="0"/>
            <a:endParaRPr lang="en-US" sz="2800" dirty="0"/>
          </a:p>
          <a:p>
            <a:pPr algn="just" rtl="0"/>
            <a:endParaRPr lang="en-US" sz="2800" dirty="0"/>
          </a:p>
        </p:txBody>
      </p:sp>
    </p:spTree>
    <p:extLst>
      <p:ext uri="{BB962C8B-B14F-4D97-AF65-F5344CB8AC3E}">
        <p14:creationId xmlns:p14="http://schemas.microsoft.com/office/powerpoint/2010/main" val="3439555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80968-D392-41B1-B5F3-2513591869F7}"/>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Autofit/>
          </a:bodyPr>
          <a:lstStyle/>
          <a:p>
            <a:r>
              <a:rPr lang="en-US" sz="3600" b="1" dirty="0"/>
              <a:t>Diuretic resistance </a:t>
            </a:r>
            <a:br>
              <a:rPr lang="en-US" sz="3600" b="1" dirty="0"/>
            </a:br>
            <a:endParaRPr lang="en-US" sz="3600" dirty="0"/>
          </a:p>
        </p:txBody>
      </p:sp>
      <p:sp>
        <p:nvSpPr>
          <p:cNvPr id="3" name="Content Placeholder 2">
            <a:extLst>
              <a:ext uri="{FF2B5EF4-FFF2-40B4-BE49-F238E27FC236}">
                <a16:creationId xmlns:a16="http://schemas.microsoft.com/office/drawing/2014/main" id="{C3BBFF7A-F52C-4B60-A5A2-C3020A33F818}"/>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algn="just" rtl="0"/>
            <a:r>
              <a:rPr lang="en-US" sz="2800" dirty="0"/>
              <a:t>either increasing the dose of the diuretics</a:t>
            </a:r>
          </a:p>
          <a:p>
            <a:pPr marL="0" indent="0" algn="just" rtl="0">
              <a:buNone/>
            </a:pPr>
            <a:endParaRPr lang="ar-IQ" sz="2800" dirty="0"/>
          </a:p>
          <a:p>
            <a:pPr algn="just" rtl="0"/>
            <a:r>
              <a:rPr lang="en-US" sz="2800" dirty="0"/>
              <a:t> switching to intravenous infusion </a:t>
            </a:r>
          </a:p>
          <a:p>
            <a:pPr marL="0" indent="0" algn="just" rtl="0">
              <a:buNone/>
            </a:pPr>
            <a:endParaRPr lang="ar-IQ" sz="2800" dirty="0"/>
          </a:p>
          <a:p>
            <a:pPr algn="just" rtl="0"/>
            <a:r>
              <a:rPr lang="en-US" sz="2800" dirty="0"/>
              <a:t> addition of oral diuretic with a different mechanism of action such as thiazide (hydrochlorothiazide, </a:t>
            </a:r>
            <a:r>
              <a:rPr lang="en-US" sz="2800" dirty="0" err="1"/>
              <a:t>bendroflumethiazide</a:t>
            </a:r>
            <a:r>
              <a:rPr lang="en-US" sz="2800" dirty="0"/>
              <a:t>) or thiazide like diuretics (metolazone) to counteract diuretic resistance. </a:t>
            </a:r>
          </a:p>
        </p:txBody>
      </p:sp>
    </p:spTree>
    <p:extLst>
      <p:ext uri="{BB962C8B-B14F-4D97-AF65-F5344CB8AC3E}">
        <p14:creationId xmlns:p14="http://schemas.microsoft.com/office/powerpoint/2010/main" val="1867136613"/>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863</Words>
  <Application>Microsoft Office PowerPoint</Application>
  <PresentationFormat>On-screen Show (4:3)</PresentationFormat>
  <Paragraphs>76</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سمة Office</vt:lpstr>
      <vt:lpstr>PowerPoint Presentation</vt:lpstr>
      <vt:lpstr>PowerPoint Presentation</vt:lpstr>
      <vt:lpstr>objectives</vt:lpstr>
      <vt:lpstr>Acute heart failure </vt:lpstr>
      <vt:lpstr>PowerPoint Presentation</vt:lpstr>
      <vt:lpstr> Laboratory Assessment  </vt:lpstr>
      <vt:lpstr>Treatment of acute heart failure and Desired Therapeutic Outcomes    </vt:lpstr>
      <vt:lpstr>Pharmacologic Approaches to Treatment of AHF </vt:lpstr>
      <vt:lpstr>Diuretic resistance  </vt:lpstr>
      <vt:lpstr>Monitoring of diuretics  </vt:lpstr>
      <vt:lpstr>Vasodilators  </vt:lpstr>
      <vt:lpstr>PowerPoint Presentation</vt:lpstr>
      <vt:lpstr>Inotropic agents </vt:lpstr>
      <vt:lpstr>Inotropic Agents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HEART FAILURE</dc:title>
  <dc:creator>Light of seven</dc:creator>
  <cp:lastModifiedBy>Light of seven</cp:lastModifiedBy>
  <cp:revision>19</cp:revision>
  <dcterms:created xsi:type="dcterms:W3CDTF">2020-04-21T02:05:19Z</dcterms:created>
  <dcterms:modified xsi:type="dcterms:W3CDTF">2020-04-29T08:18:08Z</dcterms:modified>
</cp:coreProperties>
</file>