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63" r:id="rId4"/>
    <p:sldId id="264" r:id="rId5"/>
    <p:sldId id="259" r:id="rId6"/>
    <p:sldId id="265" r:id="rId7"/>
    <p:sldId id="260" r:id="rId8"/>
    <p:sldId id="261" r:id="rId9"/>
    <p:sldId id="266" r:id="rId10"/>
    <p:sldId id="262" r:id="rId11"/>
    <p:sldId id="267" r:id="rId12"/>
    <p:sldId id="268" r:id="rId1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90" d="100"/>
          <a:sy n="90" d="100"/>
        </p:scale>
        <p:origin x="1004" y="10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a:t>انقر لتحرير نمط العنوان الرئيسي</a:t>
            </a:r>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t>انقر لتحرير نمط العنوان الثانوي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12/09/1441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عنوان العمودي 2"/>
          <p:cNvSpPr>
            <a:spLocks noGrp="1"/>
          </p:cNvSpPr>
          <p:nvPr>
            <p:ph type="body" orient="vert" idx="1"/>
          </p:nvPr>
        </p:nvSpPr>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12/09/1441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a:t>انقر لتحرير نمط العنوان الرئيسي</a:t>
            </a:r>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12/09/1441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محتوى 2"/>
          <p:cNvSpPr>
            <a:spLocks noGrp="1"/>
          </p:cNvSpPr>
          <p:nvPr>
            <p:ph idx="1"/>
          </p:nvPr>
        </p:nvSpPr>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12/09/1441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a:t>انقر لتحرير نمط العنوان الرئيسي</a:t>
            </a:r>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12/09/1441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12/09/1441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a:t>انقر لتحرير نمط العنوان الرئيسي</a:t>
            </a:r>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7" name="عنصر نائب للتاريخ 6"/>
          <p:cNvSpPr>
            <a:spLocks noGrp="1"/>
          </p:cNvSpPr>
          <p:nvPr>
            <p:ph type="dt" sz="half" idx="10"/>
          </p:nvPr>
        </p:nvSpPr>
        <p:spPr/>
        <p:txBody>
          <a:bodyPr/>
          <a:lstStyle/>
          <a:p>
            <a:fld id="{1B8ABB09-4A1D-463E-8065-109CC2B7EFAA}" type="datetimeFigureOut">
              <a:rPr lang="ar-SA" smtClean="0"/>
              <a:t>12/09/1441</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تاريخ 2"/>
          <p:cNvSpPr>
            <a:spLocks noGrp="1"/>
          </p:cNvSpPr>
          <p:nvPr>
            <p:ph type="dt" sz="half" idx="10"/>
          </p:nvPr>
        </p:nvSpPr>
        <p:spPr/>
        <p:txBody>
          <a:bodyPr/>
          <a:lstStyle/>
          <a:p>
            <a:fld id="{1B8ABB09-4A1D-463E-8065-109CC2B7EFAA}" type="datetimeFigureOut">
              <a:rPr lang="ar-SA" smtClean="0"/>
              <a:t>12/09/1441</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12/09/1441</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a:t>انقر لتحرير نمط العنوان الرئيسي</a:t>
            </a:r>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12/09/1441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a:t>انقر لتحرير نمط العنوان الرئيسي</a:t>
            </a:r>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12/09/1441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a:t>انقر لتحرير نمط العنوان الرئيسي</a:t>
            </a:r>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12/09/1441</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8488B2-B7EB-4A7F-B804-29165A5D14F5}"/>
              </a:ext>
            </a:extLst>
          </p:cNvPr>
          <p:cNvSpPr>
            <a:spLocks noGrp="1"/>
          </p:cNvSpPr>
          <p:nvPr>
            <p:ph type="ctrTitle"/>
          </p:nvPr>
        </p:nvSpPr>
        <p:spPr/>
        <p:txBody>
          <a:bodyPr/>
          <a:lstStyle/>
          <a:p>
            <a:r>
              <a:rPr lang="en-US" dirty="0"/>
              <a:t>Heart failure case presentation</a:t>
            </a:r>
          </a:p>
        </p:txBody>
      </p:sp>
      <p:sp>
        <p:nvSpPr>
          <p:cNvPr id="3" name="Subtitle 2">
            <a:extLst>
              <a:ext uri="{FF2B5EF4-FFF2-40B4-BE49-F238E27FC236}">
                <a16:creationId xmlns:a16="http://schemas.microsoft.com/office/drawing/2014/main" id="{A0608B9D-6631-4E8F-B670-1FB1C7FA4474}"/>
              </a:ext>
            </a:extLst>
          </p:cNvPr>
          <p:cNvSpPr>
            <a:spLocks noGrp="1"/>
          </p:cNvSpPr>
          <p:nvPr>
            <p:ph type="subTitle" idx="1"/>
          </p:nvPr>
        </p:nvSpPr>
        <p:spPr/>
        <p:txBody>
          <a:bodyPr/>
          <a:lstStyle/>
          <a:p>
            <a:r>
              <a:rPr lang="en-US" dirty="0"/>
              <a:t>Assist. </a:t>
            </a:r>
            <a:r>
              <a:rPr lang="en-US" dirty="0" err="1"/>
              <a:t>Lec</a:t>
            </a:r>
            <a:r>
              <a:rPr lang="en-US" dirty="0"/>
              <a:t>. </a:t>
            </a:r>
            <a:r>
              <a:rPr lang="en-US" dirty="0" err="1"/>
              <a:t>Sura</a:t>
            </a:r>
            <a:r>
              <a:rPr lang="en-US" dirty="0"/>
              <a:t> </a:t>
            </a:r>
            <a:r>
              <a:rPr lang="en-US" dirty="0" err="1"/>
              <a:t>abbas</a:t>
            </a:r>
            <a:endParaRPr lang="en-US" dirty="0"/>
          </a:p>
          <a:p>
            <a:r>
              <a:rPr lang="en-US" dirty="0"/>
              <a:t>Medicine ward</a:t>
            </a:r>
          </a:p>
        </p:txBody>
      </p:sp>
    </p:spTree>
    <p:extLst>
      <p:ext uri="{BB962C8B-B14F-4D97-AF65-F5344CB8AC3E}">
        <p14:creationId xmlns:p14="http://schemas.microsoft.com/office/powerpoint/2010/main" val="28550752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D57372-34C0-4A05-8326-C055E0F1DA3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D336A02-8748-47A4-AAE7-677A0B307056}"/>
              </a:ext>
            </a:extLst>
          </p:cNvPr>
          <p:cNvSpPr>
            <a:spLocks noGrp="1"/>
          </p:cNvSpPr>
          <p:nvPr>
            <p:ph idx="1"/>
          </p:nvPr>
        </p:nvSpPr>
        <p:spPr/>
        <p:txBody>
          <a:bodyPr>
            <a:normAutofit fontScale="92500"/>
          </a:bodyPr>
          <a:lstStyle/>
          <a:p>
            <a:pPr algn="l" rtl="0"/>
            <a:r>
              <a:rPr lang="en-US" dirty="0"/>
              <a:t>jugular veins are distended, JVP is 11 cm above sternal angle</a:t>
            </a:r>
          </a:p>
          <a:p>
            <a:pPr algn="l" rtl="0"/>
            <a:r>
              <a:rPr lang="en-US" dirty="0"/>
              <a:t>Abd: Hard, tender, and bowel sounds are present; 3+ pitting edema of extremities is observed</a:t>
            </a:r>
          </a:p>
          <a:p>
            <a:pPr algn="l" rtl="0"/>
            <a:r>
              <a:rPr lang="en-US" dirty="0"/>
              <a:t>CXR: Bilateral pleural effusions and cardiomegaly</a:t>
            </a:r>
          </a:p>
          <a:p>
            <a:pPr algn="l" rtl="0"/>
            <a:r>
              <a:rPr lang="en-US" dirty="0"/>
              <a:t>Echo: EF = 20% (0.20)</a:t>
            </a:r>
          </a:p>
          <a:p>
            <a:pPr algn="l" rtl="0"/>
            <a:r>
              <a:rPr lang="en-US" dirty="0"/>
              <a:t>Pertinent labs: </a:t>
            </a:r>
            <a:r>
              <a:rPr lang="en-US" u="sng" dirty="0"/>
              <a:t>BNP 740 </a:t>
            </a:r>
            <a:r>
              <a:rPr lang="en-US" dirty="0" err="1"/>
              <a:t>pg</a:t>
            </a:r>
            <a:r>
              <a:rPr lang="en-US" dirty="0"/>
              <a:t>/mL (740 ng/L; 214 </a:t>
            </a:r>
            <a:r>
              <a:rPr lang="en-US" dirty="0" err="1"/>
              <a:t>pmol</a:t>
            </a:r>
            <a:r>
              <a:rPr lang="en-US" dirty="0"/>
              <a:t>/L),</a:t>
            </a:r>
            <a:r>
              <a:rPr lang="en-US" i="1" dirty="0"/>
              <a:t>?</a:t>
            </a:r>
            <a:endParaRPr lang="en-US" dirty="0"/>
          </a:p>
        </p:txBody>
      </p:sp>
    </p:spTree>
    <p:extLst>
      <p:ext uri="{BB962C8B-B14F-4D97-AF65-F5344CB8AC3E}">
        <p14:creationId xmlns:p14="http://schemas.microsoft.com/office/powerpoint/2010/main" val="8865003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46BDA-899F-4B1D-887E-3987CB198DE7}"/>
              </a:ext>
            </a:extLst>
          </p:cNvPr>
          <p:cNvSpPr>
            <a:spLocks noGrp="1"/>
          </p:cNvSpPr>
          <p:nvPr>
            <p:ph type="title"/>
          </p:nvPr>
        </p:nvSpPr>
        <p:spPr/>
        <p:txBody>
          <a:bodyPr/>
          <a:lstStyle/>
          <a:p>
            <a:r>
              <a:rPr lang="en-US" dirty="0"/>
              <a:t>Lab data</a:t>
            </a:r>
          </a:p>
        </p:txBody>
      </p:sp>
      <p:sp>
        <p:nvSpPr>
          <p:cNvPr id="3" name="Content Placeholder 2">
            <a:extLst>
              <a:ext uri="{FF2B5EF4-FFF2-40B4-BE49-F238E27FC236}">
                <a16:creationId xmlns:a16="http://schemas.microsoft.com/office/drawing/2014/main" id="{10CC2336-35CB-4F13-B070-3D899DAF22C4}"/>
              </a:ext>
            </a:extLst>
          </p:cNvPr>
          <p:cNvSpPr>
            <a:spLocks noGrp="1"/>
          </p:cNvSpPr>
          <p:nvPr>
            <p:ph idx="1"/>
          </p:nvPr>
        </p:nvSpPr>
        <p:spPr/>
        <p:txBody>
          <a:bodyPr>
            <a:normAutofit fontScale="70000" lnSpcReduction="20000"/>
          </a:bodyPr>
          <a:lstStyle/>
          <a:p>
            <a:pPr marL="0" indent="0" algn="just" rtl="0">
              <a:buNone/>
            </a:pPr>
            <a:endParaRPr lang="en-US" dirty="0"/>
          </a:p>
          <a:p>
            <a:pPr algn="just" rtl="0"/>
            <a:r>
              <a:rPr lang="en-US" dirty="0"/>
              <a:t>K: 4.2 </a:t>
            </a:r>
            <a:r>
              <a:rPr lang="en-US" dirty="0" err="1"/>
              <a:t>mEq</a:t>
            </a:r>
            <a:r>
              <a:rPr lang="en-US" dirty="0"/>
              <a:t>/L (4.2 mmol/L), BUN 64 mg/dL (22.8 mmol/L),</a:t>
            </a:r>
          </a:p>
          <a:p>
            <a:pPr algn="just" rtl="0"/>
            <a:r>
              <a:rPr lang="en-US" dirty="0" err="1"/>
              <a:t>SCr</a:t>
            </a:r>
            <a:r>
              <a:rPr lang="en-US" dirty="0"/>
              <a:t> 2.4 mg/dL (212 </a:t>
            </a:r>
            <a:r>
              <a:rPr lang="el-GR" dirty="0"/>
              <a:t>μ</a:t>
            </a:r>
            <a:r>
              <a:rPr lang="en-US" dirty="0"/>
              <a:t>mol/L), Mg 1.8 </a:t>
            </a:r>
            <a:r>
              <a:rPr lang="en-US" dirty="0" err="1"/>
              <a:t>mEq</a:t>
            </a:r>
            <a:r>
              <a:rPr lang="en-US" dirty="0"/>
              <a:t>/L (0.9 mmol/L);</a:t>
            </a:r>
          </a:p>
          <a:p>
            <a:pPr algn="just" rtl="0"/>
            <a:r>
              <a:rPr lang="en-US" dirty="0"/>
              <a:t>A pulmonary catheter is placed, revealing the following: </a:t>
            </a:r>
            <a:r>
              <a:rPr lang="en-US" u="sng" dirty="0"/>
              <a:t>PCWP</a:t>
            </a:r>
          </a:p>
          <a:p>
            <a:pPr marL="0" indent="0" algn="just" rtl="0">
              <a:buNone/>
            </a:pPr>
            <a:r>
              <a:rPr lang="it-IT" u="sng" dirty="0"/>
              <a:t>    37 mm Hg (4.9 kPa); CI 2.3 L/min/m2 </a:t>
            </a:r>
          </a:p>
          <a:p>
            <a:pPr algn="just" rtl="0"/>
            <a:r>
              <a:rPr lang="en-US" i="1" dirty="0"/>
              <a:t>What NYHA functional class, ACC/AHA stage, and hemodynamic subset is the patient currently in?</a:t>
            </a:r>
          </a:p>
          <a:p>
            <a:pPr algn="just" rtl="0"/>
            <a:r>
              <a:rPr lang="en-US" i="1" dirty="0"/>
              <a:t>What are your initial treatment goals?</a:t>
            </a:r>
          </a:p>
          <a:p>
            <a:pPr algn="just" rtl="0"/>
            <a:r>
              <a:rPr lang="en-US" i="1" dirty="0"/>
              <a:t>What pharmacologic agents are appropriate to use at this time?</a:t>
            </a:r>
          </a:p>
          <a:p>
            <a:pPr algn="just" rtl="0"/>
            <a:r>
              <a:rPr lang="en-US" i="1" dirty="0"/>
              <a:t>Identify a monitoring plan to assess for efficacy and toxicity of</a:t>
            </a:r>
          </a:p>
          <a:p>
            <a:pPr marL="0" indent="0" algn="just" rtl="0">
              <a:buNone/>
            </a:pPr>
            <a:r>
              <a:rPr lang="en-US" i="1" dirty="0"/>
              <a:t>   the recommended drug therapy.</a:t>
            </a:r>
          </a:p>
          <a:p>
            <a:pPr algn="just" rtl="0"/>
            <a:r>
              <a:rPr lang="en-US" i="1" dirty="0"/>
              <a:t>Once symptoms are improved, how would you optimize oral</a:t>
            </a:r>
          </a:p>
          <a:p>
            <a:pPr marL="0" indent="0" algn="just" rtl="0">
              <a:buNone/>
            </a:pPr>
            <a:r>
              <a:rPr lang="en-US" i="1" dirty="0"/>
              <a:t>medication therapy for this patient’s HF</a:t>
            </a:r>
            <a:endParaRPr lang="en-US" dirty="0"/>
          </a:p>
        </p:txBody>
      </p:sp>
    </p:spTree>
    <p:extLst>
      <p:ext uri="{BB962C8B-B14F-4D97-AF65-F5344CB8AC3E}">
        <p14:creationId xmlns:p14="http://schemas.microsoft.com/office/powerpoint/2010/main" val="20348767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ADA043-F6AC-4740-8A83-36A92BBADB38}"/>
              </a:ext>
            </a:extLst>
          </p:cNvPr>
          <p:cNvSpPr>
            <a:spLocks noGrp="1"/>
          </p:cNvSpPr>
          <p:nvPr>
            <p:ph type="title"/>
          </p:nvPr>
        </p:nvSpPr>
        <p:spPr/>
        <p:txBody>
          <a:bodyPr/>
          <a:lstStyle/>
          <a:p>
            <a:endParaRPr lang="en-US"/>
          </a:p>
        </p:txBody>
      </p:sp>
      <p:pic>
        <p:nvPicPr>
          <p:cNvPr id="5" name="Content Placeholder 4">
            <a:extLst>
              <a:ext uri="{FF2B5EF4-FFF2-40B4-BE49-F238E27FC236}">
                <a16:creationId xmlns:a16="http://schemas.microsoft.com/office/drawing/2014/main" id="{E98601B5-D24D-4082-B132-D3C27769B19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7504" y="44624"/>
            <a:ext cx="9001000" cy="6696744"/>
          </a:xfrm>
        </p:spPr>
      </p:pic>
    </p:spTree>
    <p:extLst>
      <p:ext uri="{BB962C8B-B14F-4D97-AF65-F5344CB8AC3E}">
        <p14:creationId xmlns:p14="http://schemas.microsoft.com/office/powerpoint/2010/main" val="3038787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6EEA1-C2AE-4374-B492-F622357EB06F}"/>
              </a:ext>
            </a:extLst>
          </p:cNvPr>
          <p:cNvSpPr>
            <a:spLocks noGrp="1"/>
          </p:cNvSpPr>
          <p:nvPr>
            <p:ph type="title"/>
          </p:nvPr>
        </p:nvSpPr>
        <p:spPr/>
        <p:txBody>
          <a:bodyPr/>
          <a:lstStyle/>
          <a:p>
            <a:r>
              <a:rPr lang="en-US" dirty="0"/>
              <a:t>Chief complaints </a:t>
            </a:r>
          </a:p>
        </p:txBody>
      </p:sp>
      <p:sp>
        <p:nvSpPr>
          <p:cNvPr id="3" name="Content Placeholder 2">
            <a:extLst>
              <a:ext uri="{FF2B5EF4-FFF2-40B4-BE49-F238E27FC236}">
                <a16:creationId xmlns:a16="http://schemas.microsoft.com/office/drawing/2014/main" id="{6A0B2132-5C5A-4C54-A765-EDB444621D0A}"/>
              </a:ext>
            </a:extLst>
          </p:cNvPr>
          <p:cNvSpPr>
            <a:spLocks noGrp="1"/>
          </p:cNvSpPr>
          <p:nvPr>
            <p:ph idx="1"/>
          </p:nvPr>
        </p:nvSpPr>
        <p:spPr>
          <a:xfrm>
            <a:off x="457200" y="1600200"/>
            <a:ext cx="8229600" cy="4525963"/>
          </a:xfrm>
        </p:spPr>
        <p:txBody>
          <a:bodyPr>
            <a:normAutofit fontScale="70000" lnSpcReduction="20000"/>
          </a:bodyPr>
          <a:lstStyle/>
          <a:p>
            <a:pPr marL="0" indent="0" algn="just" rtl="0">
              <a:buNone/>
            </a:pPr>
            <a:r>
              <a:rPr lang="en-US" dirty="0"/>
              <a:t>A 68-year-old man with a history of known CAD and type 2 diabetes mellitus presents for a belated follow-up clinic visit (his last visit was 2 years ago). </a:t>
            </a:r>
          </a:p>
          <a:p>
            <a:pPr marL="0" indent="0" algn="just" rtl="0">
              <a:buNone/>
            </a:pPr>
            <a:r>
              <a:rPr lang="en-US" dirty="0"/>
              <a:t>His most bothersome complaint is </a:t>
            </a:r>
            <a:r>
              <a:rPr lang="en-US" u="sng" dirty="0"/>
              <a:t>SOB at night when lying down </a:t>
            </a:r>
            <a:r>
              <a:rPr lang="en-US" dirty="0"/>
              <a:t>flat; he has to </a:t>
            </a:r>
            <a:r>
              <a:rPr lang="en-US" u="sng" dirty="0"/>
              <a:t>sleep on three pillows </a:t>
            </a:r>
            <a:r>
              <a:rPr lang="en-US" dirty="0"/>
              <a:t>to get adequate rest and sometimes even that does not help. Although he used to be able to walk a few blocks and two to three flights of stairs</a:t>
            </a:r>
            <a:r>
              <a:rPr lang="ar-IQ" dirty="0"/>
              <a:t> </a:t>
            </a:r>
            <a:r>
              <a:rPr lang="en-US" dirty="0"/>
              <a:t>comfortably before getting breathless, he </a:t>
            </a:r>
            <a:r>
              <a:rPr lang="en-US" u="sng" dirty="0"/>
              <a:t>has had increasing symptoms after one flight of stairs</a:t>
            </a:r>
            <a:r>
              <a:rPr lang="en-US" dirty="0"/>
              <a:t>.  He also </a:t>
            </a:r>
            <a:r>
              <a:rPr lang="en-US" u="sng" dirty="0"/>
              <a:t>notes his ankles are always swollen and </a:t>
            </a:r>
            <a:r>
              <a:rPr lang="en-US" dirty="0"/>
              <a:t>his shoes no longer fit; therefore he only wears slippers. Additionally, </a:t>
            </a:r>
            <a:r>
              <a:rPr lang="en-US" u="sng" dirty="0"/>
              <a:t>he has difficulty finishing his meals due to bloating and nausea, and overall his appetite is decreased.</a:t>
            </a:r>
          </a:p>
          <a:p>
            <a:pPr marL="0" indent="0" algn="just" rtl="0">
              <a:buNone/>
            </a:pPr>
            <a:r>
              <a:rPr lang="en-US" i="1" dirty="0">
                <a:solidFill>
                  <a:srgbClr val="FF0000"/>
                </a:solidFill>
              </a:rPr>
              <a:t>What information is suggestive of a diagnosis of HF?</a:t>
            </a:r>
          </a:p>
          <a:p>
            <a:pPr marL="0" indent="0" algn="just" rtl="0">
              <a:buNone/>
            </a:pPr>
            <a:r>
              <a:rPr lang="en-US" i="1" dirty="0">
                <a:solidFill>
                  <a:srgbClr val="FF0000"/>
                </a:solidFill>
              </a:rPr>
              <a:t>What additional information do you need to know before creating a treatment plan?</a:t>
            </a:r>
            <a:endParaRPr lang="en-US" dirty="0">
              <a:solidFill>
                <a:srgbClr val="FF0000"/>
              </a:solidFill>
            </a:endParaRPr>
          </a:p>
        </p:txBody>
      </p:sp>
    </p:spTree>
    <p:extLst>
      <p:ext uri="{BB962C8B-B14F-4D97-AF65-F5344CB8AC3E}">
        <p14:creationId xmlns:p14="http://schemas.microsoft.com/office/powerpoint/2010/main" val="34121481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9BA1EDA-19F2-403C-AA6A-C5E07F1CD468}"/>
              </a:ext>
            </a:extLst>
          </p:cNvPr>
          <p:cNvSpPr>
            <a:spLocks noGrp="1"/>
          </p:cNvSpPr>
          <p:nvPr>
            <p:ph type="title"/>
          </p:nvPr>
        </p:nvSpPr>
        <p:spPr/>
        <p:txBody>
          <a:bodyPr>
            <a:normAutofit fontScale="90000"/>
          </a:bodyPr>
          <a:lstStyle/>
          <a:p>
            <a:r>
              <a:rPr lang="en-US" dirty="0"/>
              <a:t>Medical History, Physical Examination, and Diagnostic Tests</a:t>
            </a:r>
          </a:p>
        </p:txBody>
      </p:sp>
      <p:sp>
        <p:nvSpPr>
          <p:cNvPr id="5" name="Content Placeholder 4">
            <a:extLst>
              <a:ext uri="{FF2B5EF4-FFF2-40B4-BE49-F238E27FC236}">
                <a16:creationId xmlns:a16="http://schemas.microsoft.com/office/drawing/2014/main" id="{AD121521-420E-45A4-9F10-BA723B137BDC}"/>
              </a:ext>
            </a:extLst>
          </p:cNvPr>
          <p:cNvSpPr>
            <a:spLocks noGrp="1"/>
          </p:cNvSpPr>
          <p:nvPr>
            <p:ph sz="half" idx="1"/>
          </p:nvPr>
        </p:nvSpPr>
        <p:spPr/>
        <p:txBody>
          <a:bodyPr>
            <a:normAutofit fontScale="62500" lnSpcReduction="20000"/>
          </a:bodyPr>
          <a:lstStyle/>
          <a:p>
            <a:pPr algn="just" rtl="0"/>
            <a:r>
              <a:rPr lang="en-US" dirty="0"/>
              <a:t>PMH: Dyslipidemia × 20 years, type 2 diabetes mellitus × 15 years, coronary artery disease × 10 years (MIs in 1999 and 2002), history of alcohol abuse × 30 years,</a:t>
            </a:r>
          </a:p>
          <a:p>
            <a:pPr algn="just" rtl="0"/>
            <a:r>
              <a:rPr lang="en-US" dirty="0"/>
              <a:t> history of migraines × 40 years</a:t>
            </a:r>
          </a:p>
          <a:p>
            <a:pPr algn="just" rtl="0"/>
            <a:r>
              <a:rPr lang="en-US" dirty="0"/>
              <a:t>Allergies: No known drug allergies</a:t>
            </a:r>
          </a:p>
          <a:p>
            <a:pPr algn="just" rtl="0"/>
            <a:r>
              <a:rPr lang="en-US" dirty="0"/>
              <a:t>Meds: </a:t>
            </a:r>
            <a:r>
              <a:rPr lang="en-US" u="sng" dirty="0"/>
              <a:t>Diltiazem CD 240 </a:t>
            </a:r>
            <a:r>
              <a:rPr lang="en-US" dirty="0"/>
              <a:t>mg once daily, nitroglycerin 0.4 mg sublingual as needed (last use yesterday after showering), glipizide 10 mg twice daily for diabetes, metformin 1000 mg twice daily for diabetes, atorvastatin 40 mg once daily for dyslipidemia, </a:t>
            </a:r>
            <a:r>
              <a:rPr lang="en-US" u="sng" dirty="0"/>
              <a:t>naproxen 220 mg twice daily as needed for headaches</a:t>
            </a:r>
            <a:r>
              <a:rPr lang="en-US" dirty="0"/>
              <a:t>, vitamin B12 once daily, multivitamin daily, aspirin 81 mg once daily</a:t>
            </a:r>
          </a:p>
          <a:p>
            <a:pPr marL="0" indent="0" algn="l" rtl="0">
              <a:buNone/>
            </a:pPr>
            <a:endParaRPr lang="en-US" dirty="0"/>
          </a:p>
        </p:txBody>
      </p:sp>
      <p:sp>
        <p:nvSpPr>
          <p:cNvPr id="6" name="Content Placeholder 5">
            <a:extLst>
              <a:ext uri="{FF2B5EF4-FFF2-40B4-BE49-F238E27FC236}">
                <a16:creationId xmlns:a16="http://schemas.microsoft.com/office/drawing/2014/main" id="{DD9803A5-552A-402C-B2BB-D1452EAEF65E}"/>
              </a:ext>
            </a:extLst>
          </p:cNvPr>
          <p:cNvSpPr>
            <a:spLocks noGrp="1"/>
          </p:cNvSpPr>
          <p:nvPr>
            <p:ph sz="half" idx="2"/>
          </p:nvPr>
        </p:nvSpPr>
        <p:spPr/>
        <p:txBody>
          <a:bodyPr>
            <a:normAutofit fontScale="62500" lnSpcReduction="20000"/>
          </a:bodyPr>
          <a:lstStyle/>
          <a:p>
            <a:pPr algn="just" rtl="0"/>
            <a:r>
              <a:rPr lang="en-US" dirty="0"/>
              <a:t>FH: Significant for early heart disease in mother (MI at age 63)</a:t>
            </a:r>
          </a:p>
          <a:p>
            <a:pPr algn="just" rtl="0"/>
            <a:r>
              <a:rPr lang="en-US" dirty="0"/>
              <a:t>SH: He is disabled from a previous accident; he is married, has  three children, and runs his own                  business; </a:t>
            </a:r>
            <a:r>
              <a:rPr lang="en-US" u="sng" dirty="0"/>
              <a:t>he drinks </a:t>
            </a:r>
            <a:r>
              <a:rPr lang="en-US" dirty="0"/>
              <a:t>10 to 12 beers nightly</a:t>
            </a:r>
          </a:p>
          <a:p>
            <a:pPr algn="l" rtl="0"/>
            <a:endParaRPr lang="en-US" dirty="0"/>
          </a:p>
        </p:txBody>
      </p:sp>
    </p:spTree>
    <p:extLst>
      <p:ext uri="{BB962C8B-B14F-4D97-AF65-F5344CB8AC3E}">
        <p14:creationId xmlns:p14="http://schemas.microsoft.com/office/powerpoint/2010/main" val="33878723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C79BB-3166-4EBF-8D8B-0108FFB19EF0}"/>
              </a:ext>
            </a:extLst>
          </p:cNvPr>
          <p:cNvSpPr>
            <a:spLocks noGrp="1"/>
          </p:cNvSpPr>
          <p:nvPr>
            <p:ph type="title"/>
          </p:nvPr>
        </p:nvSpPr>
        <p:spPr/>
        <p:txBody>
          <a:bodyPr/>
          <a:lstStyle/>
          <a:p>
            <a:r>
              <a:rPr lang="en-US" dirty="0"/>
              <a:t>Physical examination</a:t>
            </a:r>
          </a:p>
        </p:txBody>
      </p:sp>
      <p:sp>
        <p:nvSpPr>
          <p:cNvPr id="3" name="Content Placeholder 2">
            <a:extLst>
              <a:ext uri="{FF2B5EF4-FFF2-40B4-BE49-F238E27FC236}">
                <a16:creationId xmlns:a16="http://schemas.microsoft.com/office/drawing/2014/main" id="{96DF9F32-CC5C-4AE9-821D-AF07AD9A8AEB}"/>
              </a:ext>
            </a:extLst>
          </p:cNvPr>
          <p:cNvSpPr>
            <a:spLocks noGrp="1"/>
          </p:cNvSpPr>
          <p:nvPr>
            <p:ph sz="half" idx="1"/>
          </p:nvPr>
        </p:nvSpPr>
        <p:spPr/>
        <p:txBody>
          <a:bodyPr>
            <a:normAutofit fontScale="85000" lnSpcReduction="20000"/>
          </a:bodyPr>
          <a:lstStyle/>
          <a:p>
            <a:pPr algn="just" rtl="0"/>
            <a:r>
              <a:rPr lang="en-US" dirty="0"/>
              <a:t>BP 126/84 mm Hg, pulse 60 beats/min and regular, respiratory</a:t>
            </a:r>
          </a:p>
          <a:p>
            <a:pPr algn="just" rtl="0"/>
            <a:r>
              <a:rPr lang="en-US" dirty="0"/>
              <a:t>rate 16/min, </a:t>
            </a:r>
            <a:r>
              <a:rPr lang="en-US" dirty="0" err="1"/>
              <a:t>Ht</a:t>
            </a:r>
            <a:r>
              <a:rPr lang="en-US" dirty="0"/>
              <a:t> 5′8″ (173 cm), </a:t>
            </a:r>
            <a:r>
              <a:rPr lang="en-US" dirty="0" err="1"/>
              <a:t>Wt</a:t>
            </a:r>
            <a:r>
              <a:rPr lang="en-US" dirty="0"/>
              <a:t> 251 </a:t>
            </a:r>
            <a:r>
              <a:rPr lang="en-US" dirty="0" err="1"/>
              <a:t>lb</a:t>
            </a:r>
            <a:r>
              <a:rPr lang="en-US" dirty="0"/>
              <a:t> (114 kg), body mass</a:t>
            </a:r>
          </a:p>
          <a:p>
            <a:pPr marL="0" indent="0" algn="just" rtl="0">
              <a:buNone/>
            </a:pPr>
            <a:r>
              <a:rPr lang="en-US" dirty="0"/>
              <a:t>      </a:t>
            </a:r>
            <a:r>
              <a:rPr lang="en-US" u="sng" dirty="0"/>
              <a:t>index (BMI): 38.2 </a:t>
            </a:r>
            <a:r>
              <a:rPr lang="en-US" dirty="0"/>
              <a:t>kg/m2</a:t>
            </a:r>
          </a:p>
          <a:p>
            <a:pPr algn="just" rtl="0"/>
            <a:r>
              <a:rPr lang="en-US" dirty="0"/>
              <a:t>Lungs are clear to auscultation with a prolonged expiratory phase</a:t>
            </a:r>
          </a:p>
          <a:p>
            <a:pPr algn="just" rtl="0"/>
            <a:r>
              <a:rPr lang="en-US" dirty="0"/>
              <a:t>CV: Regular rate and rhythm with normal S1 and S2; there is an         S3 and a soft S4 present</a:t>
            </a:r>
          </a:p>
        </p:txBody>
      </p:sp>
      <p:sp>
        <p:nvSpPr>
          <p:cNvPr id="4" name="Content Placeholder 3">
            <a:extLst>
              <a:ext uri="{FF2B5EF4-FFF2-40B4-BE49-F238E27FC236}">
                <a16:creationId xmlns:a16="http://schemas.microsoft.com/office/drawing/2014/main" id="{DF48F668-D3FA-49A7-AD88-D9D05162FCF0}"/>
              </a:ext>
            </a:extLst>
          </p:cNvPr>
          <p:cNvSpPr>
            <a:spLocks noGrp="1"/>
          </p:cNvSpPr>
          <p:nvPr>
            <p:ph sz="half" idx="2"/>
          </p:nvPr>
        </p:nvSpPr>
        <p:spPr/>
        <p:txBody>
          <a:bodyPr>
            <a:normAutofit fontScale="85000" lnSpcReduction="20000"/>
          </a:bodyPr>
          <a:lstStyle/>
          <a:p>
            <a:pPr algn="l" rtl="0"/>
            <a:r>
              <a:rPr lang="en-US" dirty="0"/>
              <a:t>Abd: Soft, nontender, and bowel sounds are present,</a:t>
            </a:r>
          </a:p>
          <a:p>
            <a:pPr algn="l" rtl="0"/>
            <a:r>
              <a:rPr lang="en-US" dirty="0"/>
              <a:t> </a:t>
            </a:r>
            <a:r>
              <a:rPr lang="en-US" u="sng" dirty="0"/>
              <a:t>(+) hepatojugular reflux</a:t>
            </a:r>
          </a:p>
          <a:p>
            <a:pPr algn="l" rtl="0"/>
            <a:r>
              <a:rPr lang="en-US" dirty="0"/>
              <a:t>Ext: 2+ pitting edema extending to below the knees is observed.</a:t>
            </a:r>
          </a:p>
          <a:p>
            <a:pPr algn="l" rtl="0"/>
            <a:r>
              <a:rPr lang="en-US" dirty="0"/>
              <a:t> JVP 11 cm</a:t>
            </a:r>
          </a:p>
          <a:p>
            <a:pPr algn="l" rtl="0"/>
            <a:r>
              <a:rPr lang="en-US" dirty="0"/>
              <a:t>Chest x-ray: Bilateral pleural effusions and cardiomegaly</a:t>
            </a:r>
          </a:p>
          <a:p>
            <a:pPr algn="l" rtl="0"/>
            <a:r>
              <a:rPr lang="en-US" dirty="0"/>
              <a:t>Echocardiogram: EF = 25% (0.25)</a:t>
            </a:r>
          </a:p>
        </p:txBody>
      </p:sp>
    </p:spTree>
    <p:extLst>
      <p:ext uri="{BB962C8B-B14F-4D97-AF65-F5344CB8AC3E}">
        <p14:creationId xmlns:p14="http://schemas.microsoft.com/office/powerpoint/2010/main" val="33933840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04D0DE-2BCC-451B-9DE9-2F9D40C87402}"/>
              </a:ext>
            </a:extLst>
          </p:cNvPr>
          <p:cNvSpPr>
            <a:spLocks noGrp="1"/>
          </p:cNvSpPr>
          <p:nvPr>
            <p:ph type="title"/>
          </p:nvPr>
        </p:nvSpPr>
        <p:spPr/>
        <p:txBody>
          <a:bodyPr>
            <a:normAutofit fontScale="90000"/>
          </a:bodyPr>
          <a:lstStyle/>
          <a:p>
            <a:r>
              <a:rPr lang="en-US" dirty="0"/>
              <a:t>Laboratory Values</a:t>
            </a:r>
            <a:br>
              <a:rPr lang="en-US" dirty="0"/>
            </a:br>
            <a:endParaRPr lang="en-US" dirty="0"/>
          </a:p>
        </p:txBody>
      </p:sp>
      <p:sp>
        <p:nvSpPr>
          <p:cNvPr id="3" name="Content Placeholder 2">
            <a:extLst>
              <a:ext uri="{FF2B5EF4-FFF2-40B4-BE49-F238E27FC236}">
                <a16:creationId xmlns:a16="http://schemas.microsoft.com/office/drawing/2014/main" id="{6F311309-0742-4239-B7B3-3365C079D862}"/>
              </a:ext>
            </a:extLst>
          </p:cNvPr>
          <p:cNvSpPr>
            <a:spLocks noGrp="1"/>
          </p:cNvSpPr>
          <p:nvPr>
            <p:ph idx="1"/>
          </p:nvPr>
        </p:nvSpPr>
        <p:spPr>
          <a:xfrm>
            <a:off x="457200" y="980728"/>
            <a:ext cx="8229600" cy="5976664"/>
          </a:xfrm>
        </p:spPr>
        <p:txBody>
          <a:bodyPr>
            <a:noAutofit/>
          </a:bodyPr>
          <a:lstStyle/>
          <a:p>
            <a:pPr marL="0" indent="0" algn="l" rtl="0">
              <a:buNone/>
            </a:pPr>
            <a:endParaRPr lang="en-US" sz="2000" dirty="0"/>
          </a:p>
          <a:p>
            <a:pPr algn="l" rtl="0"/>
            <a:r>
              <a:rPr lang="en-US" sz="2000" dirty="0" err="1"/>
              <a:t>Hct</a:t>
            </a:r>
            <a:r>
              <a:rPr lang="en-US" sz="2000" dirty="0"/>
              <a:t>: 41.1% (0.411)</a:t>
            </a:r>
          </a:p>
          <a:p>
            <a:pPr algn="l" rtl="0"/>
            <a:r>
              <a:rPr lang="pl-PL" sz="2000" dirty="0"/>
              <a:t>WBC: 5.3 × 103/μL (5.3 × 109/L)</a:t>
            </a:r>
          </a:p>
          <a:p>
            <a:pPr algn="l" rtl="0"/>
            <a:r>
              <a:rPr lang="en-US" sz="2000" dirty="0"/>
              <a:t>Sodium: 136 </a:t>
            </a:r>
            <a:r>
              <a:rPr lang="en-US" sz="2000" dirty="0" err="1"/>
              <a:t>mEq</a:t>
            </a:r>
            <a:r>
              <a:rPr lang="en-US" sz="2000" dirty="0"/>
              <a:t>/L (136 mmol/L)</a:t>
            </a:r>
          </a:p>
          <a:p>
            <a:pPr algn="l" rtl="0"/>
            <a:r>
              <a:rPr lang="pt-BR" sz="2000" dirty="0"/>
              <a:t>Potassium: 3.2 mEq/L (3.2 mmol/L)</a:t>
            </a:r>
          </a:p>
          <a:p>
            <a:pPr algn="l" rtl="0"/>
            <a:r>
              <a:rPr lang="it-IT" sz="2000" dirty="0"/>
              <a:t>Bicarb: 30 mEq/L (30 mmol/L)</a:t>
            </a:r>
          </a:p>
          <a:p>
            <a:pPr algn="l" rtl="0"/>
            <a:r>
              <a:rPr lang="en-US" sz="2000" dirty="0"/>
              <a:t>Chloride: 90 </a:t>
            </a:r>
            <a:r>
              <a:rPr lang="en-US" sz="2000" dirty="0" err="1"/>
              <a:t>mEq</a:t>
            </a:r>
            <a:r>
              <a:rPr lang="en-US" sz="2000" dirty="0"/>
              <a:t>/L (90 mmol/L)</a:t>
            </a:r>
          </a:p>
          <a:p>
            <a:pPr algn="l" rtl="0"/>
            <a:r>
              <a:rPr lang="en-US" sz="2000" dirty="0"/>
              <a:t>Magnesium: 1.5 </a:t>
            </a:r>
            <a:r>
              <a:rPr lang="en-US" sz="2000" dirty="0" err="1"/>
              <a:t>mEq</a:t>
            </a:r>
            <a:r>
              <a:rPr lang="en-US" sz="2000" dirty="0"/>
              <a:t>/L (0.75 mmol/L)</a:t>
            </a:r>
          </a:p>
          <a:p>
            <a:pPr algn="l" rtl="0"/>
            <a:r>
              <a:rPr lang="en-US" sz="2000" dirty="0"/>
              <a:t>Fasting blood glucose: 120 mg/dL (6.7 mmol/L)</a:t>
            </a:r>
          </a:p>
          <a:p>
            <a:pPr algn="l" rtl="0"/>
            <a:r>
              <a:rPr lang="en-US" sz="2000" dirty="0"/>
              <a:t>Uric acid: 8 mg/dL (476 </a:t>
            </a:r>
            <a:r>
              <a:rPr lang="el-GR" sz="2000" dirty="0"/>
              <a:t>μ</a:t>
            </a:r>
            <a:r>
              <a:rPr lang="en-US" sz="2000" dirty="0"/>
              <a:t>mol/L)</a:t>
            </a:r>
          </a:p>
          <a:p>
            <a:pPr algn="l" rtl="0"/>
            <a:r>
              <a:rPr lang="en-US" sz="2000" dirty="0"/>
              <a:t>BUN: 40 mg/dL (14.3 mmol/L)</a:t>
            </a:r>
          </a:p>
          <a:p>
            <a:pPr algn="l" rtl="0"/>
            <a:r>
              <a:rPr lang="en-US" sz="2000" dirty="0" err="1"/>
              <a:t>SCr</a:t>
            </a:r>
            <a:r>
              <a:rPr lang="en-US" sz="2000" dirty="0"/>
              <a:t>: 1.6 mg/dL (141 </a:t>
            </a:r>
            <a:r>
              <a:rPr lang="el-GR" sz="2000" dirty="0"/>
              <a:t>μ</a:t>
            </a:r>
            <a:r>
              <a:rPr lang="en-US" sz="2000" dirty="0"/>
              <a:t>mol/L)</a:t>
            </a:r>
          </a:p>
          <a:p>
            <a:pPr algn="l" rtl="0"/>
            <a:r>
              <a:rPr lang="en-US" sz="2000" dirty="0" err="1"/>
              <a:t>Alk</a:t>
            </a:r>
            <a:r>
              <a:rPr lang="en-US" sz="2000" dirty="0"/>
              <a:t> </a:t>
            </a:r>
            <a:r>
              <a:rPr lang="en-US" sz="2000" dirty="0" err="1"/>
              <a:t>Phos</a:t>
            </a:r>
            <a:r>
              <a:rPr lang="en-US" sz="2000" dirty="0"/>
              <a:t>: 120 IU/L (2.00 </a:t>
            </a:r>
            <a:r>
              <a:rPr lang="el-GR" sz="2000" dirty="0"/>
              <a:t>μ</a:t>
            </a:r>
            <a:r>
              <a:rPr lang="en-US" sz="2000" dirty="0"/>
              <a:t>Kat/L)</a:t>
            </a:r>
          </a:p>
          <a:p>
            <a:pPr algn="l" rtl="0"/>
            <a:r>
              <a:rPr lang="en-US" sz="2000" dirty="0"/>
              <a:t>Aspartate aminotransferase: 100 IU/L (1.67 </a:t>
            </a:r>
            <a:r>
              <a:rPr lang="el-GR" sz="2000" dirty="0"/>
              <a:t>μ</a:t>
            </a:r>
            <a:r>
              <a:rPr lang="en-US" sz="2000" dirty="0"/>
              <a:t>Kat/L)</a:t>
            </a:r>
          </a:p>
        </p:txBody>
      </p:sp>
    </p:spTree>
    <p:extLst>
      <p:ext uri="{BB962C8B-B14F-4D97-AF65-F5344CB8AC3E}">
        <p14:creationId xmlns:p14="http://schemas.microsoft.com/office/powerpoint/2010/main" val="41562393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6B4EE59-9EB5-47F5-A2BD-9EC79E1515EF}"/>
              </a:ext>
            </a:extLst>
          </p:cNvPr>
          <p:cNvSpPr>
            <a:spLocks noGrp="1"/>
          </p:cNvSpPr>
          <p:nvPr>
            <p:ph type="title"/>
          </p:nvPr>
        </p:nvSpPr>
        <p:spPr/>
        <p:txBody>
          <a:bodyPr/>
          <a:lstStyle/>
          <a:p>
            <a:r>
              <a:rPr lang="en-US" dirty="0"/>
              <a:t>questions</a:t>
            </a:r>
          </a:p>
        </p:txBody>
      </p:sp>
      <p:sp>
        <p:nvSpPr>
          <p:cNvPr id="5" name="Content Placeholder 4">
            <a:extLst>
              <a:ext uri="{FF2B5EF4-FFF2-40B4-BE49-F238E27FC236}">
                <a16:creationId xmlns:a16="http://schemas.microsoft.com/office/drawing/2014/main" id="{04FCA67C-EEED-4883-9F36-CFAB420D1A32}"/>
              </a:ext>
            </a:extLst>
          </p:cNvPr>
          <p:cNvSpPr>
            <a:spLocks noGrp="1"/>
          </p:cNvSpPr>
          <p:nvPr>
            <p:ph idx="1"/>
          </p:nvPr>
        </p:nvSpPr>
        <p:spPr/>
        <p:txBody>
          <a:bodyPr>
            <a:normAutofit lnSpcReduction="10000"/>
          </a:bodyPr>
          <a:lstStyle/>
          <a:p>
            <a:pPr algn="just" rtl="0"/>
            <a:r>
              <a:rPr lang="en-US" i="1" dirty="0"/>
              <a:t>What other laboratory or diagnostic tests are required for assessment of the patient’s condition?</a:t>
            </a:r>
          </a:p>
          <a:p>
            <a:pPr algn="just" rtl="0"/>
            <a:r>
              <a:rPr lang="en-US" i="1" dirty="0"/>
              <a:t>How would you classify his NYHA FC and ACC/AHA HF stage?</a:t>
            </a:r>
          </a:p>
          <a:p>
            <a:pPr algn="just" rtl="0"/>
            <a:r>
              <a:rPr lang="en-US" i="1" dirty="0"/>
              <a:t>Identify exacerbating or precipitating factors that may worsen his HF.</a:t>
            </a:r>
          </a:p>
          <a:p>
            <a:pPr algn="just" rtl="0"/>
            <a:r>
              <a:rPr lang="en-US" i="1" dirty="0"/>
              <a:t>What are your treatment goals for the patient?</a:t>
            </a:r>
            <a:endParaRPr lang="en-US" dirty="0"/>
          </a:p>
          <a:p>
            <a:pPr algn="just" rtl="0"/>
            <a:endParaRPr lang="en-US" dirty="0"/>
          </a:p>
        </p:txBody>
      </p:sp>
    </p:spTree>
    <p:extLst>
      <p:ext uri="{BB962C8B-B14F-4D97-AF65-F5344CB8AC3E}">
        <p14:creationId xmlns:p14="http://schemas.microsoft.com/office/powerpoint/2010/main" val="18981058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8D5EA4-CE55-42F9-A53E-B6EB624F1BA0}"/>
              </a:ext>
            </a:extLst>
          </p:cNvPr>
          <p:cNvSpPr>
            <a:spLocks noGrp="1"/>
          </p:cNvSpPr>
          <p:nvPr>
            <p:ph type="title"/>
          </p:nvPr>
        </p:nvSpPr>
        <p:spPr/>
        <p:txBody>
          <a:bodyPr/>
          <a:lstStyle/>
          <a:p>
            <a:r>
              <a:rPr lang="en-US" dirty="0"/>
              <a:t>HINT</a:t>
            </a:r>
          </a:p>
        </p:txBody>
      </p:sp>
      <p:sp>
        <p:nvSpPr>
          <p:cNvPr id="3" name="Content Placeholder 2">
            <a:extLst>
              <a:ext uri="{FF2B5EF4-FFF2-40B4-BE49-F238E27FC236}">
                <a16:creationId xmlns:a16="http://schemas.microsoft.com/office/drawing/2014/main" id="{BCF3798C-D70E-4343-9505-9D71D3EE8E4A}"/>
              </a:ext>
            </a:extLst>
          </p:cNvPr>
          <p:cNvSpPr>
            <a:spLocks noGrp="1"/>
          </p:cNvSpPr>
          <p:nvPr>
            <p:ph idx="1"/>
          </p:nvPr>
        </p:nvSpPr>
        <p:spPr/>
        <p:txBody>
          <a:bodyPr>
            <a:normAutofit fontScale="92500" lnSpcReduction="10000"/>
          </a:bodyPr>
          <a:lstStyle/>
          <a:p>
            <a:pPr algn="l" rtl="0"/>
            <a:r>
              <a:rPr lang="en-US" i="1" dirty="0"/>
              <a:t>Based on the information presented and your problem-based assessment, create a care plan for the patient’s HF. Your plan should include:</a:t>
            </a:r>
          </a:p>
          <a:p>
            <a:pPr algn="l" rtl="0"/>
            <a:r>
              <a:rPr lang="en-US" i="1" dirty="0"/>
              <a:t>Nonpharmacologic treatment options.</a:t>
            </a:r>
          </a:p>
          <a:p>
            <a:pPr algn="l" rtl="0"/>
            <a:r>
              <a:rPr lang="en-US" i="1" dirty="0"/>
              <a:t> Acute and chronic treatment plans to address symptoms and</a:t>
            </a:r>
          </a:p>
          <a:p>
            <a:pPr algn="l" rtl="0"/>
            <a:r>
              <a:rPr lang="en-US" i="1" dirty="0"/>
              <a:t>prevent disease deterioration.</a:t>
            </a:r>
          </a:p>
          <a:p>
            <a:pPr algn="l" rtl="0"/>
            <a:r>
              <a:rPr lang="en-US" i="1" dirty="0"/>
              <a:t>Monitoring plan for acute and chronic treatments.</a:t>
            </a:r>
            <a:endParaRPr lang="en-US" dirty="0"/>
          </a:p>
        </p:txBody>
      </p:sp>
    </p:spTree>
    <p:extLst>
      <p:ext uri="{BB962C8B-B14F-4D97-AF65-F5344CB8AC3E}">
        <p14:creationId xmlns:p14="http://schemas.microsoft.com/office/powerpoint/2010/main" val="42408853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22311C-0861-488C-A003-9444CCC861E8}"/>
              </a:ext>
            </a:extLst>
          </p:cNvPr>
          <p:cNvSpPr>
            <a:spLocks noGrp="1"/>
          </p:cNvSpPr>
          <p:nvPr>
            <p:ph type="title"/>
          </p:nvPr>
        </p:nvSpPr>
        <p:spPr/>
        <p:txBody>
          <a:bodyPr/>
          <a:lstStyle/>
          <a:p>
            <a:r>
              <a:rPr lang="en-US" dirty="0"/>
              <a:t>Acute heart failure</a:t>
            </a:r>
          </a:p>
        </p:txBody>
      </p:sp>
      <p:sp>
        <p:nvSpPr>
          <p:cNvPr id="3" name="Content Placeholder 2">
            <a:extLst>
              <a:ext uri="{FF2B5EF4-FFF2-40B4-BE49-F238E27FC236}">
                <a16:creationId xmlns:a16="http://schemas.microsoft.com/office/drawing/2014/main" id="{22D11B21-CB6C-4F0C-85A7-FCCA3D101D97}"/>
              </a:ext>
            </a:extLst>
          </p:cNvPr>
          <p:cNvSpPr>
            <a:spLocks noGrp="1"/>
          </p:cNvSpPr>
          <p:nvPr>
            <p:ph idx="1"/>
          </p:nvPr>
        </p:nvSpPr>
        <p:spPr/>
        <p:txBody>
          <a:bodyPr>
            <a:normAutofit fontScale="70000" lnSpcReduction="20000"/>
          </a:bodyPr>
          <a:lstStyle/>
          <a:p>
            <a:pPr marL="0" indent="0" algn="just" rtl="0">
              <a:buNone/>
            </a:pPr>
            <a:r>
              <a:rPr lang="en-US" dirty="0"/>
              <a:t>After 6 months, the patient returns to the clinic complaining of </a:t>
            </a:r>
            <a:r>
              <a:rPr lang="en-US" u="sng" dirty="0"/>
              <a:t>extreme SOB with any activity</a:t>
            </a:r>
            <a:r>
              <a:rPr lang="en-US" dirty="0"/>
              <a:t>, as </a:t>
            </a:r>
            <a:r>
              <a:rPr lang="en-US" u="sng" dirty="0"/>
              <a:t>well as at </a:t>
            </a:r>
            <a:r>
              <a:rPr lang="en-US" dirty="0"/>
              <a:t>rest. He sleeps sitting up due to severe orthopnea, can only eat a few bites of a meal and then feels full and nauseous, and </a:t>
            </a:r>
            <a:r>
              <a:rPr lang="en-US" u="sng" dirty="0"/>
              <a:t>states he has gained 22 </a:t>
            </a:r>
            <a:r>
              <a:rPr lang="en-US" u="sng" dirty="0" err="1"/>
              <a:t>lb</a:t>
            </a:r>
            <a:r>
              <a:rPr lang="en-US" u="sng" dirty="0"/>
              <a:t> (10 kg) from his baseline weight. He is also profoundly dizzy when standing </a:t>
            </a:r>
            <a:r>
              <a:rPr lang="en-US" dirty="0"/>
              <a:t>up from a chair and bending over. He states that he does not feel </a:t>
            </a:r>
            <a:r>
              <a:rPr lang="en-US" u="sng" dirty="0"/>
              <a:t>his furosemide </a:t>
            </a:r>
            <a:r>
              <a:rPr lang="en-US" dirty="0"/>
              <a:t>therapy is working. He is admitted to the cardiology unit.</a:t>
            </a:r>
          </a:p>
          <a:p>
            <a:pPr marL="0" indent="0" algn="just" rtl="0">
              <a:buNone/>
            </a:pPr>
            <a:r>
              <a:rPr lang="en-US" dirty="0"/>
              <a:t>SH: Admits </a:t>
            </a:r>
            <a:r>
              <a:rPr lang="en-US" u="sng" dirty="0"/>
              <a:t>to resuming previous alcohol intake; additionally, he has been eating out in restaurants more often </a:t>
            </a:r>
            <a:r>
              <a:rPr lang="en-US" dirty="0"/>
              <a:t>in the past 2 weeks</a:t>
            </a:r>
          </a:p>
          <a:p>
            <a:pPr marL="0" indent="0" algn="just" rtl="0">
              <a:buNone/>
            </a:pPr>
            <a:endParaRPr lang="en-US" dirty="0"/>
          </a:p>
          <a:p>
            <a:pPr marL="0" indent="0" algn="just" rtl="0">
              <a:buNone/>
            </a:pPr>
            <a:r>
              <a:rPr lang="en-US" dirty="0"/>
              <a:t>Meds: Atorvastatin 40 mg once daily</a:t>
            </a:r>
            <a:r>
              <a:rPr lang="en-US" u="sng" dirty="0"/>
              <a:t>, lisinopril 10 mg </a:t>
            </a:r>
            <a:r>
              <a:rPr lang="en-US" dirty="0"/>
              <a:t>once daily, furosemide 80 mg twice daily, glipizide 10 mg twice daily for diabetes, metformin 1000 mg twice daily for diabetes, nitroglycerin 0.4 mg sublingual as needed, multivitamin daily, aspirin 325 mg daily</a:t>
            </a:r>
          </a:p>
        </p:txBody>
      </p:sp>
    </p:spTree>
    <p:extLst>
      <p:ext uri="{BB962C8B-B14F-4D97-AF65-F5344CB8AC3E}">
        <p14:creationId xmlns:p14="http://schemas.microsoft.com/office/powerpoint/2010/main" val="13434610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DFF792-7813-43A4-B342-EDB0199D1D4A}"/>
              </a:ext>
            </a:extLst>
          </p:cNvPr>
          <p:cNvSpPr>
            <a:spLocks noGrp="1"/>
          </p:cNvSpPr>
          <p:nvPr>
            <p:ph type="title"/>
          </p:nvPr>
        </p:nvSpPr>
        <p:spPr/>
        <p:txBody>
          <a:bodyPr/>
          <a:lstStyle/>
          <a:p>
            <a:r>
              <a:rPr lang="en-US" dirty="0"/>
              <a:t>Physical examination</a:t>
            </a:r>
          </a:p>
        </p:txBody>
      </p:sp>
      <p:sp>
        <p:nvSpPr>
          <p:cNvPr id="3" name="Content Placeholder 2">
            <a:extLst>
              <a:ext uri="{FF2B5EF4-FFF2-40B4-BE49-F238E27FC236}">
                <a16:creationId xmlns:a16="http://schemas.microsoft.com/office/drawing/2014/main" id="{CFE4FA8B-D6F4-49C1-99E9-D6081D40BA1D}"/>
              </a:ext>
            </a:extLst>
          </p:cNvPr>
          <p:cNvSpPr>
            <a:spLocks noGrp="1"/>
          </p:cNvSpPr>
          <p:nvPr>
            <p:ph idx="1"/>
          </p:nvPr>
        </p:nvSpPr>
        <p:spPr>
          <a:xfrm>
            <a:off x="457200" y="1600200"/>
            <a:ext cx="8229600" cy="4525963"/>
          </a:xfrm>
        </p:spPr>
        <p:txBody>
          <a:bodyPr>
            <a:normAutofit fontScale="92500" lnSpcReduction="10000"/>
          </a:bodyPr>
          <a:lstStyle/>
          <a:p>
            <a:pPr algn="just" rtl="0"/>
            <a:r>
              <a:rPr lang="en-US" dirty="0"/>
              <a:t>VS: BP 96/54 mm Hg, pulse 102 beats/min and regular,</a:t>
            </a:r>
          </a:p>
          <a:p>
            <a:pPr algn="just" rtl="0"/>
            <a:r>
              <a:rPr lang="en-US" dirty="0"/>
              <a:t>respiratory rate 22/minute, </a:t>
            </a:r>
            <a:r>
              <a:rPr lang="en-US" u="sng" dirty="0"/>
              <a:t>temperature 37</a:t>
            </a:r>
            <a:r>
              <a:rPr lang="en-US" dirty="0"/>
              <a:t>°C (98.6°F),</a:t>
            </a:r>
          </a:p>
          <a:p>
            <a:pPr algn="just" rtl="0"/>
            <a:r>
              <a:rPr lang="en-US" dirty="0" err="1"/>
              <a:t>Wt</a:t>
            </a:r>
            <a:r>
              <a:rPr lang="en-US" dirty="0"/>
              <a:t> 273 </a:t>
            </a:r>
            <a:r>
              <a:rPr lang="en-US" u="sng" dirty="0" err="1"/>
              <a:t>lb</a:t>
            </a:r>
            <a:r>
              <a:rPr lang="en-US" u="sng" dirty="0"/>
              <a:t> (124 kg), BMI 41.5 kg</a:t>
            </a:r>
            <a:r>
              <a:rPr lang="en-US" dirty="0"/>
              <a:t>/m2</a:t>
            </a:r>
          </a:p>
          <a:p>
            <a:pPr algn="just" rtl="0"/>
            <a:r>
              <a:rPr lang="en-US" dirty="0"/>
              <a:t>Lungs: There are rales present bilaterally</a:t>
            </a:r>
          </a:p>
          <a:p>
            <a:pPr algn="just" rtl="0"/>
            <a:r>
              <a:rPr lang="en-US" dirty="0"/>
              <a:t>CV: Regular rate and rhythm with normal S1 and S2; there is an S3 and an S4; a 4/6 systolic ejection murmur is present</a:t>
            </a:r>
          </a:p>
        </p:txBody>
      </p:sp>
    </p:spTree>
    <p:extLst>
      <p:ext uri="{BB962C8B-B14F-4D97-AF65-F5344CB8AC3E}">
        <p14:creationId xmlns:p14="http://schemas.microsoft.com/office/powerpoint/2010/main" val="1679454411"/>
      </p:ext>
    </p:extLst>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TotalTime>
  <Words>1210</Words>
  <Application>Microsoft Office PowerPoint</Application>
  <PresentationFormat>On-screen Show (4:3)</PresentationFormat>
  <Paragraphs>82</Paragraphs>
  <Slides>12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Calibri</vt:lpstr>
      <vt:lpstr>سمة Office</vt:lpstr>
      <vt:lpstr>Heart failure case presentation</vt:lpstr>
      <vt:lpstr>Chief complaints </vt:lpstr>
      <vt:lpstr>Medical History, Physical Examination, and Diagnostic Tests</vt:lpstr>
      <vt:lpstr>Physical examination</vt:lpstr>
      <vt:lpstr>Laboratory Values </vt:lpstr>
      <vt:lpstr>questions</vt:lpstr>
      <vt:lpstr>HINT</vt:lpstr>
      <vt:lpstr>Acute heart failure</vt:lpstr>
      <vt:lpstr>Physical examination</vt:lpstr>
      <vt:lpstr>PowerPoint Presentation</vt:lpstr>
      <vt:lpstr>Lab data</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Light of seven</dc:creator>
  <cp:lastModifiedBy>Light of seven</cp:lastModifiedBy>
  <cp:revision>9</cp:revision>
  <dcterms:created xsi:type="dcterms:W3CDTF">2020-04-29T09:03:11Z</dcterms:created>
  <dcterms:modified xsi:type="dcterms:W3CDTF">2020-05-04T11:13:54Z</dcterms:modified>
</cp:coreProperties>
</file>