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4"/>
  </p:notesMasterIdLst>
  <p:handoutMasterIdLst>
    <p:handoutMasterId r:id="rId65"/>
  </p:handoutMasterIdLst>
  <p:sldIdLst>
    <p:sldId id="256" r:id="rId2"/>
    <p:sldId id="260" r:id="rId3"/>
    <p:sldId id="261" r:id="rId4"/>
    <p:sldId id="262" r:id="rId5"/>
    <p:sldId id="263" r:id="rId6"/>
    <p:sldId id="257" r:id="rId7"/>
    <p:sldId id="258" r:id="rId8"/>
    <p:sldId id="259" r:id="rId9"/>
    <p:sldId id="264" r:id="rId10"/>
    <p:sldId id="265" r:id="rId11"/>
    <p:sldId id="266" r:id="rId12"/>
    <p:sldId id="267" r:id="rId13"/>
    <p:sldId id="268" r:id="rId14"/>
    <p:sldId id="269" r:id="rId15"/>
    <p:sldId id="271" r:id="rId16"/>
    <p:sldId id="270" r:id="rId17"/>
    <p:sldId id="272" r:id="rId18"/>
    <p:sldId id="273" r:id="rId19"/>
    <p:sldId id="274" r:id="rId20"/>
    <p:sldId id="275" r:id="rId21"/>
    <p:sldId id="276" r:id="rId22"/>
    <p:sldId id="277"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17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charts/_rels/chart1.xml.rels><?xml version="1.0" encoding="UTF-8" standalone="yes"?>
<Relationships xmlns="http://schemas.openxmlformats.org/package/2006/relationships"><Relationship Id="rId1" Type="http://schemas.openxmlformats.org/officeDocument/2006/relationships/oleObject" Target="file:///D:\praca%20-%20dydaktyka\wyk&#322;ady\r&#243;&#380;ne%20materia&#322;y%20do%20wyk&#322;ad&#243;w\oblicz%20krz%20miar%20alkacym%20dok&#322;adne.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spPr>
            <a:ln>
              <a:solidFill>
                <a:srgbClr val="FF0000"/>
              </a:solidFill>
            </a:ln>
          </c:spPr>
          <c:marker>
            <c:symbol val="none"/>
          </c:marker>
          <c:xVal>
            <c:numRef>
              <c:f>trójprotonowe!$C$8:$C$76</c:f>
              <c:numCache>
                <c:formatCode>General</c:formatCode>
                <c:ptCount val="69"/>
                <c:pt idx="0">
                  <c:v>-86.317589059789981</c:v>
                </c:pt>
                <c:pt idx="1">
                  <c:v>-79.919994218968327</c:v>
                </c:pt>
                <c:pt idx="2">
                  <c:v>-71.516273452847727</c:v>
                </c:pt>
                <c:pt idx="3">
                  <c:v>-61.294302639310352</c:v>
                </c:pt>
                <c:pt idx="4">
                  <c:v>-49.960315111065263</c:v>
                </c:pt>
                <c:pt idx="5">
                  <c:v>-38.609225685696174</c:v>
                </c:pt>
                <c:pt idx="6">
                  <c:v>-28.332297389190256</c:v>
                </c:pt>
                <c:pt idx="7">
                  <c:v>-19.824055734670235</c:v>
                </c:pt>
                <c:pt idx="8">
                  <c:v>-13.250224922474619</c:v>
                </c:pt>
                <c:pt idx="9">
                  <c:v>-8.3744832852744526</c:v>
                </c:pt>
                <c:pt idx="10">
                  <c:v>-4.7656102390986765</c:v>
                </c:pt>
                <c:pt idx="11">
                  <c:v>-1.9473172194318933</c:v>
                </c:pt>
                <c:pt idx="12">
                  <c:v>0.53989502948347046</c:v>
                </c:pt>
                <c:pt idx="13">
                  <c:v>3.1380442766671002</c:v>
                </c:pt>
                <c:pt idx="14">
                  <c:v>6.2957976681726509</c:v>
                </c:pt>
                <c:pt idx="15">
                  <c:v>10.484467188122204</c:v>
                </c:pt>
                <c:pt idx="16">
                  <c:v>16.171267087862894</c:v>
                </c:pt>
                <c:pt idx="17">
                  <c:v>23.714550749806332</c:v>
                </c:pt>
                <c:pt idx="18">
                  <c:v>33.174990046842495</c:v>
                </c:pt>
                <c:pt idx="19">
                  <c:v>44.124713147379637</c:v>
                </c:pt>
                <c:pt idx="20">
                  <c:v>55.632967878389323</c:v>
                </c:pt>
                <c:pt idx="21">
                  <c:v>66.547642603231793</c:v>
                </c:pt>
                <c:pt idx="22">
                  <c:v>75.930507565078727</c:v>
                </c:pt>
                <c:pt idx="23">
                  <c:v>83.337200810291819</c:v>
                </c:pt>
                <c:pt idx="24">
                  <c:v>88.799560604898218</c:v>
                </c:pt>
                <c:pt idx="25">
                  <c:v>92.629118348346779</c:v>
                </c:pt>
                <c:pt idx="26">
                  <c:v>95.219600688008228</c:v>
                </c:pt>
                <c:pt idx="27">
                  <c:v>96.929781220698757</c:v>
                </c:pt>
                <c:pt idx="28">
                  <c:v>98.040743335642404</c:v>
                </c:pt>
                <c:pt idx="29">
                  <c:v>98.754917265448327</c:v>
                </c:pt>
                <c:pt idx="30">
                  <c:v>99.210957424026205</c:v>
                </c:pt>
                <c:pt idx="31">
                  <c:v>99.500966106749758</c:v>
                </c:pt>
                <c:pt idx="32">
                  <c:v>99.684977938815052</c:v>
                </c:pt>
                <c:pt idx="33">
                  <c:v>99.801680470996487</c:v>
                </c:pt>
                <c:pt idx="34">
                  <c:v>99.875850614463545</c:v>
                </c:pt>
                <c:pt idx="35">
                  <c:v>99.923332758021374</c:v>
                </c:pt>
                <c:pt idx="36">
                  <c:v>99.954309954495102</c:v>
                </c:pt>
                <c:pt idx="37">
                  <c:v>99.97544228011013</c:v>
                </c:pt>
                <c:pt idx="38">
                  <c:v>99.991280520220627</c:v>
                </c:pt>
                <c:pt idx="39">
                  <c:v>100.00523880294055</c:v>
                </c:pt>
                <c:pt idx="40">
                  <c:v>100.02032739335094</c:v>
                </c:pt>
                <c:pt idx="41">
                  <c:v>100.03980006283145</c:v>
                </c:pt>
                <c:pt idx="42">
                  <c:v>100.06785359159883</c:v>
                </c:pt>
                <c:pt idx="43">
                  <c:v>100.11052782853254</c:v>
                </c:pt>
                <c:pt idx="44">
                  <c:v>100.17699531940546</c:v>
                </c:pt>
                <c:pt idx="45">
                  <c:v>100.28150616565323</c:v>
                </c:pt>
                <c:pt idx="46">
                  <c:v>100.44637644039555</c:v>
                </c:pt>
                <c:pt idx="47">
                  <c:v>100.7065872472112</c:v>
                </c:pt>
                <c:pt idx="48">
                  <c:v>101.11679530396931</c:v>
                </c:pt>
                <c:pt idx="49">
                  <c:v>101.76180196264239</c:v>
                </c:pt>
                <c:pt idx="50">
                  <c:v>102.77162861584156</c:v>
                </c:pt>
                <c:pt idx="51">
                  <c:v>104.34188386711848</c:v>
                </c:pt>
                <c:pt idx="52">
                  <c:v>106.75818189479533</c:v>
                </c:pt>
                <c:pt idx="53">
                  <c:v>110.41854050530439</c:v>
                </c:pt>
                <c:pt idx="54">
                  <c:v>115.8390671566726</c:v>
                </c:pt>
                <c:pt idx="55">
                  <c:v>123.62013352731628</c:v>
                </c:pt>
                <c:pt idx="56">
                  <c:v>134.36161796251221</c:v>
                </c:pt>
                <c:pt idx="57">
                  <c:v>148.58256546818652</c:v>
                </c:pt>
                <c:pt idx="58">
                  <c:v>166.83622616664667</c:v>
                </c:pt>
                <c:pt idx="59">
                  <c:v>190.34853469640152</c:v>
                </c:pt>
                <c:pt idx="60">
                  <c:v>222.66408605969266</c:v>
                </c:pt>
                <c:pt idx="61">
                  <c:v>273.82445707563841</c:v>
                </c:pt>
                <c:pt idx="62">
                  <c:v>375.69815929054329</c:v>
                </c:pt>
                <c:pt idx="63">
                  <c:v>688.28039664809228</c:v>
                </c:pt>
                <c:pt idx="65">
                  <c:v>-606.36826248548323</c:v>
                </c:pt>
                <c:pt idx="66">
                  <c:v>-296.80688776704028</c:v>
                </c:pt>
                <c:pt idx="67">
                  <c:v>-200.11159182140602</c:v>
                </c:pt>
                <c:pt idx="68">
                  <c:v>-156.31523965120854</c:v>
                </c:pt>
              </c:numCache>
            </c:numRef>
          </c:xVal>
          <c:yVal>
            <c:numRef>
              <c:f>trójprotonowe!$A$8:$A$76</c:f>
              <c:numCache>
                <c:formatCode>General</c:formatCode>
                <c:ptCount val="69"/>
                <c:pt idx="0">
                  <c:v>0.2</c:v>
                </c:pt>
                <c:pt idx="1">
                  <c:v>0.4</c:v>
                </c:pt>
                <c:pt idx="2">
                  <c:v>0.60000000000000064</c:v>
                </c:pt>
                <c:pt idx="3">
                  <c:v>0.8</c:v>
                </c:pt>
                <c:pt idx="4">
                  <c:v>1</c:v>
                </c:pt>
                <c:pt idx="5">
                  <c:v>1.2</c:v>
                </c:pt>
                <c:pt idx="6">
                  <c:v>1.4</c:v>
                </c:pt>
                <c:pt idx="7">
                  <c:v>1.6</c:v>
                </c:pt>
                <c:pt idx="8">
                  <c:v>1.8</c:v>
                </c:pt>
                <c:pt idx="9">
                  <c:v>2</c:v>
                </c:pt>
                <c:pt idx="10">
                  <c:v>2.2000000000000002</c:v>
                </c:pt>
                <c:pt idx="11">
                  <c:v>2.4</c:v>
                </c:pt>
                <c:pt idx="12">
                  <c:v>2.6</c:v>
                </c:pt>
                <c:pt idx="13">
                  <c:v>2.8</c:v>
                </c:pt>
                <c:pt idx="14">
                  <c:v>3</c:v>
                </c:pt>
                <c:pt idx="15">
                  <c:v>3.2</c:v>
                </c:pt>
                <c:pt idx="16">
                  <c:v>3.4</c:v>
                </c:pt>
                <c:pt idx="17">
                  <c:v>3.6</c:v>
                </c:pt>
                <c:pt idx="18">
                  <c:v>3.8</c:v>
                </c:pt>
                <c:pt idx="19">
                  <c:v>4</c:v>
                </c:pt>
                <c:pt idx="20">
                  <c:v>4.2</c:v>
                </c:pt>
                <c:pt idx="21">
                  <c:v>4.4000000000000004</c:v>
                </c:pt>
                <c:pt idx="22">
                  <c:v>4.5999999999999996</c:v>
                </c:pt>
                <c:pt idx="23">
                  <c:v>4.8</c:v>
                </c:pt>
                <c:pt idx="24">
                  <c:v>5</c:v>
                </c:pt>
                <c:pt idx="25">
                  <c:v>5.2</c:v>
                </c:pt>
                <c:pt idx="26">
                  <c:v>5.4</c:v>
                </c:pt>
                <c:pt idx="27">
                  <c:v>5.6</c:v>
                </c:pt>
                <c:pt idx="28">
                  <c:v>5.8</c:v>
                </c:pt>
                <c:pt idx="29">
                  <c:v>6</c:v>
                </c:pt>
                <c:pt idx="30">
                  <c:v>6.2</c:v>
                </c:pt>
                <c:pt idx="31">
                  <c:v>6.4</c:v>
                </c:pt>
                <c:pt idx="32">
                  <c:v>6.6</c:v>
                </c:pt>
                <c:pt idx="33">
                  <c:v>6.8</c:v>
                </c:pt>
                <c:pt idx="34">
                  <c:v>7</c:v>
                </c:pt>
                <c:pt idx="35">
                  <c:v>7.2</c:v>
                </c:pt>
                <c:pt idx="36">
                  <c:v>7.4</c:v>
                </c:pt>
                <c:pt idx="37">
                  <c:v>7.6</c:v>
                </c:pt>
                <c:pt idx="38">
                  <c:v>7.8</c:v>
                </c:pt>
                <c:pt idx="39">
                  <c:v>8</c:v>
                </c:pt>
                <c:pt idx="40">
                  <c:v>8.2000000000000011</c:v>
                </c:pt>
                <c:pt idx="41">
                  <c:v>8.4</c:v>
                </c:pt>
                <c:pt idx="42">
                  <c:v>8.6</c:v>
                </c:pt>
                <c:pt idx="43">
                  <c:v>8.8000000000000007</c:v>
                </c:pt>
                <c:pt idx="44">
                  <c:v>9</c:v>
                </c:pt>
                <c:pt idx="45">
                  <c:v>9.2000000000000011</c:v>
                </c:pt>
                <c:pt idx="46">
                  <c:v>9.4</c:v>
                </c:pt>
                <c:pt idx="47">
                  <c:v>9.6</c:v>
                </c:pt>
                <c:pt idx="48">
                  <c:v>9.8000000000000007</c:v>
                </c:pt>
                <c:pt idx="49">
                  <c:v>10</c:v>
                </c:pt>
                <c:pt idx="50">
                  <c:v>10.200000000000001</c:v>
                </c:pt>
                <c:pt idx="51">
                  <c:v>10.4</c:v>
                </c:pt>
                <c:pt idx="52">
                  <c:v>10.6</c:v>
                </c:pt>
                <c:pt idx="53">
                  <c:v>10.8</c:v>
                </c:pt>
                <c:pt idx="54">
                  <c:v>11</c:v>
                </c:pt>
                <c:pt idx="55">
                  <c:v>11.2</c:v>
                </c:pt>
                <c:pt idx="56">
                  <c:v>11.4</c:v>
                </c:pt>
                <c:pt idx="57">
                  <c:v>11.6</c:v>
                </c:pt>
                <c:pt idx="58">
                  <c:v>11.8</c:v>
                </c:pt>
                <c:pt idx="59">
                  <c:v>12</c:v>
                </c:pt>
                <c:pt idx="60">
                  <c:v>12.2</c:v>
                </c:pt>
                <c:pt idx="61">
                  <c:v>12.4</c:v>
                </c:pt>
                <c:pt idx="62">
                  <c:v>12.6</c:v>
                </c:pt>
                <c:pt idx="63">
                  <c:v>12.8</c:v>
                </c:pt>
                <c:pt idx="64">
                  <c:v>13</c:v>
                </c:pt>
                <c:pt idx="65">
                  <c:v>13.2</c:v>
                </c:pt>
                <c:pt idx="66">
                  <c:v>13.4</c:v>
                </c:pt>
                <c:pt idx="67">
                  <c:v>13.6</c:v>
                </c:pt>
                <c:pt idx="68">
                  <c:v>13.8</c:v>
                </c:pt>
              </c:numCache>
            </c:numRef>
          </c:yVal>
          <c:smooth val="1"/>
        </c:ser>
        <c:dLbls>
          <c:showLegendKey val="0"/>
          <c:showVal val="0"/>
          <c:showCatName val="0"/>
          <c:showSerName val="0"/>
          <c:showPercent val="0"/>
          <c:showBubbleSize val="0"/>
        </c:dLbls>
        <c:axId val="159067968"/>
        <c:axId val="159075728"/>
      </c:scatterChart>
      <c:valAx>
        <c:axId val="159067968"/>
        <c:scaling>
          <c:orientation val="minMax"/>
          <c:max val="400"/>
          <c:min val="0"/>
        </c:scaling>
        <c:delete val="0"/>
        <c:axPos val="b"/>
        <c:title>
          <c:tx>
            <c:rich>
              <a:bodyPr/>
              <a:lstStyle/>
              <a:p>
                <a:pPr>
                  <a:defRPr/>
                </a:pPr>
                <a:r>
                  <a:rPr lang="pl-PL"/>
                  <a:t>% titration</a:t>
                </a:r>
              </a:p>
            </c:rich>
          </c:tx>
          <c:overlay val="0"/>
        </c:title>
        <c:numFmt formatCode="General" sourceLinked="1"/>
        <c:majorTickMark val="out"/>
        <c:minorTickMark val="none"/>
        <c:tickLblPos val="nextTo"/>
        <c:txPr>
          <a:bodyPr rot="0" vert="horz"/>
          <a:lstStyle/>
          <a:p>
            <a:pPr>
              <a:defRPr/>
            </a:pPr>
            <a:endParaRPr lang="en-US"/>
          </a:p>
        </c:txPr>
        <c:crossAx val="159075728"/>
        <c:crosses val="autoZero"/>
        <c:crossBetween val="midCat"/>
      </c:valAx>
      <c:valAx>
        <c:axId val="159075728"/>
        <c:scaling>
          <c:orientation val="minMax"/>
          <c:max val="14"/>
          <c:min val="0"/>
        </c:scaling>
        <c:delete val="0"/>
        <c:axPos val="l"/>
        <c:majorGridlines/>
        <c:title>
          <c:tx>
            <c:rich>
              <a:bodyPr/>
              <a:lstStyle/>
              <a:p>
                <a:pPr>
                  <a:defRPr/>
                </a:pPr>
                <a:r>
                  <a:rPr lang="pl-PL"/>
                  <a:t>pH</a:t>
                </a:r>
              </a:p>
            </c:rich>
          </c:tx>
          <c:overlay val="0"/>
        </c:title>
        <c:numFmt formatCode="General" sourceLinked="1"/>
        <c:majorTickMark val="out"/>
        <c:minorTickMark val="none"/>
        <c:tickLblPos val="nextTo"/>
        <c:txPr>
          <a:bodyPr rot="0" vert="horz"/>
          <a:lstStyle/>
          <a:p>
            <a:pPr>
              <a:defRPr/>
            </a:pPr>
            <a:endParaRPr lang="en-US"/>
          </a:p>
        </c:txPr>
        <c:crossAx val="159067968"/>
        <c:crosses val="autoZero"/>
        <c:crossBetween val="midCat"/>
      </c:valAx>
      <c:spPr>
        <a:solidFill>
          <a:schemeClr val="lt1"/>
        </a:solidFill>
        <a:ln w="25400" cap="flat" cmpd="sng" algn="ctr">
          <a:solidFill>
            <a:schemeClr val="dk1"/>
          </a:solidFill>
          <a:prstDash val="solid"/>
        </a:ln>
        <a:effectLst/>
      </c:spPr>
    </c:plotArea>
    <c:plotVisOnly val="1"/>
    <c:dispBlanksAs val="gap"/>
    <c:showDLblsOverMax val="0"/>
  </c:chart>
  <c:spPr>
    <a:solidFill>
      <a:schemeClr val="lt1"/>
    </a:solidFill>
    <a:ln w="25400" cap="flat" cmpd="sng" algn="ctr">
      <a:solidFill>
        <a:schemeClr val="accent5"/>
      </a:solidFill>
      <a:prstDash val="solid"/>
    </a:ln>
    <a:effectLst/>
  </c:spPr>
  <c:txPr>
    <a:bodyPr/>
    <a:lstStyle/>
    <a:p>
      <a:pPr>
        <a:defRPr>
          <a:solidFill>
            <a:schemeClr val="dk1"/>
          </a:solidFill>
          <a:latin typeface="+mn-lt"/>
          <a:ea typeface="+mn-ea"/>
          <a:cs typeface="+mn-cs"/>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03E352E5-624F-40C8-B5F4-2C04F489E4DE}" type="datetimeFigureOut">
              <a:rPr lang="en-US" smtClean="0"/>
              <a:pPr/>
              <a:t>2/11/2018</a:t>
            </a:fld>
            <a:endParaRPr lang="en-US"/>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D8A808C-3D78-404A-AC6B-DFABDE4648F7}" type="slidenum">
              <a:rPr lang="en-US" smtClean="0"/>
              <a:pPr/>
              <a:t>‹#›</a:t>
            </a:fld>
            <a:endParaRPr lang="en-US"/>
          </a:p>
        </p:txBody>
      </p:sp>
    </p:spTree>
    <p:extLst>
      <p:ext uri="{BB962C8B-B14F-4D97-AF65-F5344CB8AC3E}">
        <p14:creationId xmlns:p14="http://schemas.microsoft.com/office/powerpoint/2010/main" val="9151686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2F5A3E1-E329-48A8-B4CF-C358E574F16D}" type="datetimeFigureOut">
              <a:rPr lang="en-US" smtClean="0"/>
              <a:pPr/>
              <a:t>2/11/2018</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3BC0A6C-9B74-46A3-A7A9-312322A11467}" type="slidenum">
              <a:rPr lang="en-US" smtClean="0"/>
              <a:pPr/>
              <a:t>‹#›</a:t>
            </a:fld>
            <a:endParaRPr lang="en-US"/>
          </a:p>
        </p:txBody>
      </p:sp>
    </p:spTree>
    <p:extLst>
      <p:ext uri="{BB962C8B-B14F-4D97-AF65-F5344CB8AC3E}">
        <p14:creationId xmlns:p14="http://schemas.microsoft.com/office/powerpoint/2010/main" val="2407435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5E3C55-3F07-42FB-85B1-3AD18DBB6987}" type="slidenum">
              <a:rPr lang="en-US"/>
              <a:pPr/>
              <a:t>2</a:t>
            </a:fld>
            <a:endParaRPr lang="en-US"/>
          </a:p>
        </p:txBody>
      </p:sp>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192835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2A5BED-E27F-4AF7-A427-1292277EFE0A}" type="slidenum">
              <a:rPr lang="en-US"/>
              <a:pPr/>
              <a:t>3</a:t>
            </a:fld>
            <a:endParaRPr lang="en-US"/>
          </a:p>
        </p:txBody>
      </p:sp>
      <p:sp>
        <p:nvSpPr>
          <p:cNvPr id="188418" name="Rectangle 2"/>
          <p:cNvSpPr>
            <a:spLocks noGrp="1" noRot="1" noChangeAspect="1" noChangeArrowheads="1" noTextEdit="1"/>
          </p:cNvSpPr>
          <p:nvPr>
            <p:ph type="sldImg"/>
          </p:nvPr>
        </p:nvSpPr>
        <p:spPr>
          <a:ln/>
        </p:spPr>
      </p:sp>
      <p:sp>
        <p:nvSpPr>
          <p:cNvPr id="1884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401303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4A2469-2603-4E36-B123-BF5C24C23BCC}" type="slidenum">
              <a:rPr lang="en-US"/>
              <a:pPr/>
              <a:t>4</a:t>
            </a:fld>
            <a:endParaRPr lang="en-US"/>
          </a:p>
        </p:txBody>
      </p:sp>
      <p:sp>
        <p:nvSpPr>
          <p:cNvPr id="189442" name="Rectangle 2"/>
          <p:cNvSpPr>
            <a:spLocks noGrp="1" noRot="1" noChangeAspect="1" noChangeArrowheads="1" noTextEdit="1"/>
          </p:cNvSpPr>
          <p:nvPr>
            <p:ph type="sldImg"/>
          </p:nvPr>
        </p:nvSpPr>
        <p:spPr>
          <a:ln/>
        </p:spPr>
      </p:sp>
      <p:sp>
        <p:nvSpPr>
          <p:cNvPr id="1894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21541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10B958-D748-4133-92A1-EC54AC8B792E}" type="slidenum">
              <a:rPr lang="en-US"/>
              <a:pPr/>
              <a:t>5</a:t>
            </a:fld>
            <a:endParaRPr lang="en-US"/>
          </a:p>
        </p:txBody>
      </p:sp>
      <p:sp>
        <p:nvSpPr>
          <p:cNvPr id="190466" name="Rectangle 2"/>
          <p:cNvSpPr>
            <a:spLocks noGrp="1" noRot="1" noChangeAspect="1" noChangeArrowheads="1" noTextEdit="1"/>
          </p:cNvSpPr>
          <p:nvPr>
            <p:ph type="sldImg"/>
          </p:nvPr>
        </p:nvSpPr>
        <p:spPr>
          <a:ln/>
        </p:spPr>
      </p:sp>
      <p:sp>
        <p:nvSpPr>
          <p:cNvPr id="1904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23203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3BC0A6C-9B74-46A3-A7A9-312322A11467}" type="slidenum">
              <a:rPr lang="en-US" smtClean="0"/>
              <a:pPr/>
              <a:t>19</a:t>
            </a:fld>
            <a:endParaRPr lang="en-US"/>
          </a:p>
        </p:txBody>
      </p:sp>
    </p:spTree>
    <p:extLst>
      <p:ext uri="{BB962C8B-B14F-4D97-AF65-F5344CB8AC3E}">
        <p14:creationId xmlns:p14="http://schemas.microsoft.com/office/powerpoint/2010/main" val="4057754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8.png"/><Relationship Id="rId1" Type="http://schemas.openxmlformats.org/officeDocument/2006/relationships/slideLayout" Target="../slideLayouts/slideLayout7.xml"/><Relationship Id="rId4" Type="http://schemas.openxmlformats.org/officeDocument/2006/relationships/image" Target="../media/image19.gif"/></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7.xml"/><Relationship Id="rId6" Type="http://schemas.openxmlformats.org/officeDocument/2006/relationships/slide" Target="slide20.xml"/><Relationship Id="rId5" Type="http://schemas.openxmlformats.org/officeDocument/2006/relationships/slide" Target="slide22.xml"/><Relationship Id="rId4" Type="http://schemas.openxmlformats.org/officeDocument/2006/relationships/image" Target="../media/image27.pn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image" Target="../media/image28.emf"/><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hyperlink" Target="http://www.chem.ucla.edu/~webspectra/" TargetMode="Externa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1371600"/>
            <a:ext cx="8686799" cy="3693319"/>
          </a:xfrm>
          <a:prstGeom prst="rect">
            <a:avLst/>
          </a:prstGeom>
          <a:noFill/>
        </p:spPr>
        <p:txBody>
          <a:bodyPr wrap="square" rtlCol="0">
            <a:spAutoFit/>
          </a:bodyPr>
          <a:lstStyle/>
          <a:p>
            <a:r>
              <a:rPr lang="en-US" b="1" dirty="0" smtClean="0"/>
              <a:t>1. UV-Vis. Spectroscopy</a:t>
            </a:r>
            <a:r>
              <a:rPr lang="en-US" dirty="0" smtClean="0"/>
              <a:t> </a:t>
            </a:r>
            <a:r>
              <a:rPr lang="en-US" b="1" dirty="0" smtClean="0"/>
              <a:t>Fundamentals of Spectrophotometer</a:t>
            </a:r>
            <a:endParaRPr lang="en-US" dirty="0" smtClean="0"/>
          </a:p>
          <a:p>
            <a:r>
              <a:rPr lang="en-US" b="1" dirty="0" smtClean="0"/>
              <a:t>          Assay of tetracycline by calibration curve method </a:t>
            </a:r>
          </a:p>
          <a:p>
            <a:r>
              <a:rPr lang="en-US" b="1" dirty="0" smtClean="0"/>
              <a:t>2. UV-Vis. Spectroscopy </a:t>
            </a:r>
          </a:p>
          <a:p>
            <a:r>
              <a:rPr lang="en-US" b="1" dirty="0" smtClean="0"/>
              <a:t>      Spectrophotometric determination of Aspirin</a:t>
            </a:r>
            <a:r>
              <a:rPr lang="en-US" dirty="0" smtClean="0"/>
              <a:t> </a:t>
            </a:r>
            <a:r>
              <a:rPr lang="en-US" b="1" dirty="0" smtClean="0"/>
              <a:t>in tablets</a:t>
            </a:r>
            <a:r>
              <a:rPr lang="en-US" dirty="0" smtClean="0"/>
              <a:t> </a:t>
            </a:r>
            <a:r>
              <a:rPr lang="en-US" b="1" dirty="0" smtClean="0"/>
              <a:t>By standard addition method</a:t>
            </a:r>
            <a:endParaRPr lang="en-US" dirty="0" smtClean="0"/>
          </a:p>
          <a:p>
            <a:r>
              <a:rPr lang="en-US" b="1" dirty="0" smtClean="0"/>
              <a:t>3. IR Spectroscopy</a:t>
            </a:r>
            <a:endParaRPr lang="en-US" dirty="0" smtClean="0"/>
          </a:p>
          <a:p>
            <a:r>
              <a:rPr lang="en-US" b="1" dirty="0" smtClean="0"/>
              <a:t>     Fundamentals of Infrared Spectroscopy</a:t>
            </a:r>
            <a:r>
              <a:rPr lang="en-US" dirty="0" smtClean="0"/>
              <a:t> </a:t>
            </a:r>
            <a:r>
              <a:rPr lang="en-US" b="1" dirty="0" smtClean="0"/>
              <a:t>Sold and liquid </a:t>
            </a:r>
            <a:endParaRPr lang="en-US" dirty="0" smtClean="0"/>
          </a:p>
          <a:p>
            <a:r>
              <a:rPr lang="en-US" b="1" dirty="0" smtClean="0"/>
              <a:t>4. IR Spectroscopy</a:t>
            </a:r>
            <a:endParaRPr lang="en-US" dirty="0" smtClean="0"/>
          </a:p>
          <a:p>
            <a:r>
              <a:rPr lang="en-US" b="1" dirty="0" smtClean="0"/>
              <a:t>       Application of IR Spectroscopy in the Analysis of Pharmaceutical Substances</a:t>
            </a:r>
            <a:endParaRPr lang="en-US" dirty="0" smtClean="0"/>
          </a:p>
          <a:p>
            <a:r>
              <a:rPr lang="en-US" b="1" dirty="0" smtClean="0"/>
              <a:t>5. Electrochemical Analysis </a:t>
            </a:r>
            <a:endParaRPr lang="en-US" dirty="0" smtClean="0"/>
          </a:p>
          <a:p>
            <a:pPr algn="ctr"/>
            <a:r>
              <a:rPr lang="en-US" b="1" dirty="0" smtClean="0"/>
              <a:t>      Titration of the ascorbic acid (vitamin C) in tablets By pH meter</a:t>
            </a:r>
          </a:p>
          <a:p>
            <a:pPr algn="ctr"/>
            <a:r>
              <a:rPr lang="en-US" b="1" dirty="0" smtClean="0"/>
              <a:t> used first and 2</a:t>
            </a:r>
            <a:r>
              <a:rPr lang="en-US" b="1" baseline="30000" dirty="0" smtClean="0"/>
              <a:t>nd</a:t>
            </a:r>
            <a:r>
              <a:rPr lang="en-US" b="1" dirty="0" smtClean="0"/>
              <a:t> derivatives</a:t>
            </a:r>
            <a:endParaRPr lang="en-US" dirty="0" smtClean="0"/>
          </a:p>
          <a:p>
            <a:r>
              <a:rPr lang="en-US" b="1" dirty="0" smtClean="0"/>
              <a:t>6.Flame </a:t>
            </a:r>
            <a:r>
              <a:rPr lang="en-US" b="1" dirty="0" smtClean="0"/>
              <a:t>spectroscopy.</a:t>
            </a:r>
          </a:p>
          <a:p>
            <a:r>
              <a:rPr lang="en-US" b="1" dirty="0" smtClean="0"/>
              <a:t>7.presentation</a:t>
            </a:r>
            <a:endParaRPr lang="en-US" dirty="0" smtClean="0"/>
          </a:p>
        </p:txBody>
      </p:sp>
      <p:sp>
        <p:nvSpPr>
          <p:cNvPr id="6" name="TextBox 5"/>
          <p:cNvSpPr txBox="1"/>
          <p:nvPr/>
        </p:nvSpPr>
        <p:spPr>
          <a:xfrm>
            <a:off x="228600" y="228600"/>
            <a:ext cx="7620000" cy="954107"/>
          </a:xfrm>
          <a:prstGeom prst="rect">
            <a:avLst/>
          </a:prstGeom>
          <a:noFill/>
        </p:spPr>
        <p:txBody>
          <a:bodyPr wrap="square" rtlCol="0">
            <a:spAutoFit/>
          </a:bodyPr>
          <a:lstStyle/>
          <a:p>
            <a:pPr lvl="0" algn="ctr"/>
            <a:r>
              <a:rPr lang="en-US" sz="2800" b="1" dirty="0" smtClean="0"/>
              <a:t>Practical </a:t>
            </a:r>
          </a:p>
          <a:p>
            <a:pPr lvl="0" algn="ctr"/>
            <a:r>
              <a:rPr lang="en-US" sz="2800" b="1" dirty="0" smtClean="0"/>
              <a:t>advance pharmaceutical analysis </a:t>
            </a:r>
            <a:endParaRPr lang="en-US" sz="2800" dirty="0" smtClean="0"/>
          </a:p>
        </p:txBody>
      </p:sp>
      <p:pic>
        <p:nvPicPr>
          <p:cNvPr id="7" name="Picture 6" descr="College of Pharmacy-University of Mustansiriyah كلية الصيدلة-المستنصرية"/>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9000" y="76200"/>
            <a:ext cx="1714500" cy="1714500"/>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23424349"/>
              </p:ext>
            </p:extLst>
          </p:nvPr>
        </p:nvGraphicFramePr>
        <p:xfrm>
          <a:off x="228600" y="914400"/>
          <a:ext cx="8608172" cy="5257797"/>
        </p:xfrm>
        <a:graphic>
          <a:graphicData uri="http://schemas.openxmlformats.org/drawingml/2006/table">
            <a:tbl>
              <a:tblPr/>
              <a:tblGrid>
                <a:gridCol w="1027225"/>
                <a:gridCol w="1579682"/>
                <a:gridCol w="1662589"/>
                <a:gridCol w="1689516"/>
                <a:gridCol w="1419193"/>
                <a:gridCol w="1229967"/>
              </a:tblGrid>
              <a:tr h="1492177">
                <a:tc>
                  <a:txBody>
                    <a:bodyPr/>
                    <a:lstStyle/>
                    <a:p>
                      <a:pPr marL="0" marR="0" algn="ctr">
                        <a:lnSpc>
                          <a:spcPct val="115000"/>
                        </a:lnSpc>
                        <a:spcBef>
                          <a:spcPts val="0"/>
                        </a:spcBef>
                        <a:spcAft>
                          <a:spcPts val="0"/>
                        </a:spcAft>
                      </a:pPr>
                      <a:r>
                        <a:rPr lang="en-US" sz="2400" b="1" dirty="0">
                          <a:solidFill>
                            <a:srgbClr val="000000"/>
                          </a:solidFill>
                          <a:latin typeface="Times New Roman"/>
                          <a:ea typeface="Calibri"/>
                          <a:cs typeface="Arial"/>
                        </a:rPr>
                        <a:t>Type of Soln.</a:t>
                      </a:r>
                      <a:endParaRPr lang="en-US" sz="18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2400" b="1" dirty="0">
                          <a:solidFill>
                            <a:srgbClr val="000000"/>
                          </a:solidFill>
                          <a:latin typeface="Times New Roman"/>
                          <a:ea typeface="Calibri"/>
                          <a:cs typeface="Arial"/>
                        </a:rPr>
                        <a:t>Vol. of stock Soln. (mL)</a:t>
                      </a:r>
                      <a:endParaRPr lang="en-US" sz="18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2000" b="1" dirty="0">
                          <a:solidFill>
                            <a:srgbClr val="000000"/>
                          </a:solidFill>
                          <a:latin typeface="Times New Roman"/>
                          <a:ea typeface="Calibri"/>
                          <a:cs typeface="Arial"/>
                        </a:rPr>
                        <a:t>Vol. of (0.1%) FeCl</a:t>
                      </a:r>
                      <a:r>
                        <a:rPr lang="en-US" sz="2000" b="1" baseline="-25000" dirty="0">
                          <a:solidFill>
                            <a:srgbClr val="000000"/>
                          </a:solidFill>
                          <a:latin typeface="Times New Roman"/>
                          <a:ea typeface="Calibri"/>
                          <a:cs typeface="Arial"/>
                        </a:rPr>
                        <a:t>3</a:t>
                      </a:r>
                      <a:r>
                        <a:rPr lang="en-US" sz="2000" b="1" dirty="0">
                          <a:solidFill>
                            <a:srgbClr val="000000"/>
                          </a:solidFill>
                          <a:latin typeface="Times New Roman"/>
                          <a:ea typeface="Calibri"/>
                          <a:cs typeface="Arial"/>
                        </a:rPr>
                        <a:t> Soln. (mL)</a:t>
                      </a:r>
                      <a:endParaRPr lang="en-US" sz="16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2000" b="1" dirty="0">
                          <a:solidFill>
                            <a:srgbClr val="000000"/>
                          </a:solidFill>
                          <a:latin typeface="Times New Roman"/>
                          <a:ea typeface="Calibri"/>
                          <a:cs typeface="Arial"/>
                        </a:rPr>
                        <a:t>Vol. of (</a:t>
                      </a:r>
                      <a:r>
                        <a:rPr lang="en-US" sz="2000" b="1" dirty="0" smtClean="0">
                          <a:solidFill>
                            <a:srgbClr val="000000"/>
                          </a:solidFill>
                          <a:latin typeface="Times New Roman"/>
                          <a:ea typeface="Calibri"/>
                          <a:cs typeface="Arial"/>
                        </a:rPr>
                        <a:t>0.1N</a:t>
                      </a:r>
                      <a:r>
                        <a:rPr lang="en-US" sz="2000" b="1" dirty="0">
                          <a:solidFill>
                            <a:srgbClr val="000000"/>
                          </a:solidFill>
                          <a:latin typeface="Times New Roman"/>
                          <a:ea typeface="Calibri"/>
                          <a:cs typeface="Arial"/>
                        </a:rPr>
                        <a:t>) HCl Soln. (mL)</a:t>
                      </a:r>
                      <a:endParaRPr lang="en-US" sz="16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400" b="1" dirty="0">
                          <a:solidFill>
                            <a:srgbClr val="000000"/>
                          </a:solidFill>
                          <a:latin typeface="Times New Roman"/>
                          <a:ea typeface="Calibri"/>
                          <a:cs typeface="Arial"/>
                        </a:rPr>
                        <a:t>Concentration</a:t>
                      </a:r>
                      <a:r>
                        <a:rPr lang="en-US" sz="2000" b="1" dirty="0">
                          <a:solidFill>
                            <a:srgbClr val="000000"/>
                          </a:solidFill>
                          <a:latin typeface="Times New Roman"/>
                          <a:ea typeface="Calibri"/>
                          <a:cs typeface="Arial"/>
                        </a:rPr>
                        <a:t> </a:t>
                      </a:r>
                      <a:r>
                        <a:rPr lang="en-US" sz="2400" b="1" dirty="0">
                          <a:solidFill>
                            <a:srgbClr val="000000"/>
                          </a:solidFill>
                          <a:latin typeface="Times New Roman"/>
                          <a:ea typeface="Calibri"/>
                          <a:cs typeface="Arial"/>
                        </a:rPr>
                        <a:t>(</a:t>
                      </a:r>
                      <a:r>
                        <a:rPr lang="en-US" sz="2400" b="1" dirty="0" smtClean="0">
                          <a:solidFill>
                            <a:srgbClr val="000000"/>
                          </a:solidFill>
                          <a:latin typeface="Times New Roman"/>
                          <a:ea typeface="Calibri"/>
                          <a:cs typeface="Arial"/>
                        </a:rPr>
                        <a:t>mg/L)</a:t>
                      </a:r>
                      <a:endParaRPr lang="en-US" sz="16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600" b="1" dirty="0">
                          <a:solidFill>
                            <a:srgbClr val="000000"/>
                          </a:solidFill>
                          <a:latin typeface="Times New Roman"/>
                          <a:ea typeface="Calibri"/>
                          <a:cs typeface="Arial"/>
                        </a:rPr>
                        <a:t>Absorbance </a:t>
                      </a:r>
                      <a:r>
                        <a:rPr lang="en-US" sz="2400" b="1" dirty="0">
                          <a:solidFill>
                            <a:srgbClr val="000000"/>
                          </a:solidFill>
                          <a:latin typeface="Times New Roman"/>
                          <a:ea typeface="Calibri"/>
                          <a:cs typeface="Arial"/>
                        </a:rPr>
                        <a:t>(A)</a:t>
                      </a:r>
                      <a:endParaRPr lang="en-US" sz="12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560837">
                <a:tc>
                  <a:txBody>
                    <a:bodyPr/>
                    <a:lstStyle/>
                    <a:p>
                      <a:pPr marL="0" marR="0" algn="ctr">
                        <a:lnSpc>
                          <a:spcPct val="115000"/>
                        </a:lnSpc>
                        <a:spcBef>
                          <a:spcPts val="0"/>
                        </a:spcBef>
                        <a:spcAft>
                          <a:spcPts val="0"/>
                        </a:spcAft>
                      </a:pPr>
                      <a:r>
                        <a:rPr lang="en-US" sz="2000" dirty="0">
                          <a:solidFill>
                            <a:srgbClr val="000000"/>
                          </a:solidFill>
                          <a:latin typeface="Times New Roman"/>
                          <a:ea typeface="Calibri"/>
                          <a:cs typeface="Arial"/>
                        </a:rPr>
                        <a:t>Blank</a:t>
                      </a:r>
                      <a:endParaRPr lang="en-US" sz="14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solidFill>
                            <a:srgbClr val="000000"/>
                          </a:solidFill>
                          <a:latin typeface="Times New Roman"/>
                          <a:ea typeface="Calibri"/>
                          <a:cs typeface="Arial"/>
                        </a:rPr>
                        <a:t>0</a:t>
                      </a:r>
                      <a:endParaRPr lang="en-US" sz="18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solidFill>
                            <a:srgbClr val="000000"/>
                          </a:solidFill>
                          <a:latin typeface="Times New Roman"/>
                          <a:ea typeface="Calibri"/>
                          <a:cs typeface="Arial"/>
                        </a:rPr>
                        <a:t>5</a:t>
                      </a:r>
                      <a:endParaRPr lang="en-US" sz="180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solidFill>
                            <a:srgbClr val="000000"/>
                          </a:solidFill>
                          <a:latin typeface="Times New Roman"/>
                          <a:ea typeface="Calibri"/>
                          <a:cs typeface="Arial"/>
                        </a:rPr>
                        <a:t>5</a:t>
                      </a:r>
                      <a:endParaRPr lang="en-US" sz="180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solidFill>
                          <a:srgbClr val="000000"/>
                        </a:solidFill>
                        <a:latin typeface="Times New Roman"/>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solidFill>
                          <a:srgbClr val="000000"/>
                        </a:solidFill>
                        <a:latin typeface="Times New Roman"/>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0837">
                <a:tc>
                  <a:txBody>
                    <a:bodyPr/>
                    <a:lstStyle/>
                    <a:p>
                      <a:pPr marL="0" marR="0" algn="ctr">
                        <a:lnSpc>
                          <a:spcPct val="115000"/>
                        </a:lnSpc>
                        <a:spcBef>
                          <a:spcPts val="0"/>
                        </a:spcBef>
                        <a:spcAft>
                          <a:spcPts val="0"/>
                        </a:spcAft>
                      </a:pPr>
                      <a:r>
                        <a:rPr lang="en-US" sz="2000" dirty="0">
                          <a:solidFill>
                            <a:srgbClr val="000000"/>
                          </a:solidFill>
                          <a:latin typeface="Times New Roman"/>
                          <a:ea typeface="Calibri"/>
                          <a:cs typeface="Arial"/>
                        </a:rPr>
                        <a:t>No.1</a:t>
                      </a:r>
                      <a:endParaRPr lang="en-US" sz="14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solidFill>
                            <a:srgbClr val="000000"/>
                          </a:solidFill>
                          <a:latin typeface="Times New Roman"/>
                          <a:ea typeface="Calibri"/>
                          <a:cs typeface="Arial"/>
                        </a:rPr>
                        <a:t>1</a:t>
                      </a:r>
                      <a:endParaRPr lang="en-US" sz="18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solidFill>
                            <a:srgbClr val="000000"/>
                          </a:solidFill>
                          <a:latin typeface="Times New Roman"/>
                          <a:ea typeface="Calibri"/>
                          <a:cs typeface="Arial"/>
                        </a:rPr>
                        <a:t>5</a:t>
                      </a:r>
                      <a:endParaRPr lang="en-US" sz="180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solidFill>
                            <a:srgbClr val="000000"/>
                          </a:solidFill>
                          <a:latin typeface="Times New Roman"/>
                          <a:ea typeface="Calibri"/>
                          <a:cs typeface="Arial"/>
                        </a:rPr>
                        <a:t>4</a:t>
                      </a:r>
                      <a:endParaRPr lang="en-US" sz="180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solidFill>
                          <a:srgbClr val="000000"/>
                        </a:solidFill>
                        <a:latin typeface="Times New Roman"/>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solidFill>
                          <a:srgbClr val="000000"/>
                        </a:solidFill>
                        <a:latin typeface="Times New Roman"/>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0837">
                <a:tc>
                  <a:txBody>
                    <a:bodyPr/>
                    <a:lstStyle/>
                    <a:p>
                      <a:pPr marL="0" marR="0" algn="ctr">
                        <a:lnSpc>
                          <a:spcPct val="115000"/>
                        </a:lnSpc>
                        <a:spcBef>
                          <a:spcPts val="0"/>
                        </a:spcBef>
                        <a:spcAft>
                          <a:spcPts val="0"/>
                        </a:spcAft>
                      </a:pPr>
                      <a:r>
                        <a:rPr lang="en-US" sz="2000" dirty="0">
                          <a:solidFill>
                            <a:srgbClr val="000000"/>
                          </a:solidFill>
                          <a:latin typeface="Times New Roman"/>
                          <a:ea typeface="Calibri"/>
                          <a:cs typeface="Arial"/>
                        </a:rPr>
                        <a:t>No. 2</a:t>
                      </a:r>
                      <a:endParaRPr lang="en-US" sz="14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solidFill>
                            <a:srgbClr val="000000"/>
                          </a:solidFill>
                          <a:latin typeface="Times New Roman"/>
                          <a:ea typeface="Calibri"/>
                          <a:cs typeface="Arial"/>
                        </a:rPr>
                        <a:t>2</a:t>
                      </a:r>
                      <a:endParaRPr lang="en-US" sz="18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solidFill>
                            <a:srgbClr val="000000"/>
                          </a:solidFill>
                          <a:latin typeface="Times New Roman"/>
                          <a:ea typeface="Calibri"/>
                          <a:cs typeface="Arial"/>
                        </a:rPr>
                        <a:t>5</a:t>
                      </a:r>
                      <a:endParaRPr lang="en-US" sz="180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solidFill>
                            <a:srgbClr val="000000"/>
                          </a:solidFill>
                          <a:latin typeface="Times New Roman"/>
                          <a:ea typeface="Calibri"/>
                          <a:cs typeface="Arial"/>
                        </a:rPr>
                        <a:t>3</a:t>
                      </a:r>
                      <a:endParaRPr lang="en-US" sz="180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solidFill>
                          <a:srgbClr val="000000"/>
                        </a:solidFill>
                        <a:latin typeface="Times New Roman"/>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solidFill>
                          <a:srgbClr val="000000"/>
                        </a:solidFill>
                        <a:latin typeface="Times New Roman"/>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0837">
                <a:tc>
                  <a:txBody>
                    <a:bodyPr/>
                    <a:lstStyle/>
                    <a:p>
                      <a:pPr marL="0" marR="0" algn="ctr">
                        <a:lnSpc>
                          <a:spcPct val="115000"/>
                        </a:lnSpc>
                        <a:spcBef>
                          <a:spcPts val="0"/>
                        </a:spcBef>
                        <a:spcAft>
                          <a:spcPts val="0"/>
                        </a:spcAft>
                      </a:pPr>
                      <a:r>
                        <a:rPr lang="en-US" sz="2000" dirty="0">
                          <a:solidFill>
                            <a:srgbClr val="000000"/>
                          </a:solidFill>
                          <a:latin typeface="Times New Roman"/>
                          <a:ea typeface="Calibri"/>
                          <a:cs typeface="Arial"/>
                        </a:rPr>
                        <a:t>No. 3</a:t>
                      </a:r>
                      <a:endParaRPr lang="en-US" sz="14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solidFill>
                            <a:srgbClr val="000000"/>
                          </a:solidFill>
                          <a:latin typeface="Times New Roman"/>
                          <a:ea typeface="Calibri"/>
                          <a:cs typeface="Arial"/>
                        </a:rPr>
                        <a:t>3</a:t>
                      </a:r>
                      <a:endParaRPr lang="en-US" sz="18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solidFill>
                            <a:srgbClr val="000000"/>
                          </a:solidFill>
                          <a:latin typeface="Times New Roman"/>
                          <a:ea typeface="Calibri"/>
                          <a:cs typeface="Arial"/>
                        </a:rPr>
                        <a:t>5</a:t>
                      </a:r>
                      <a:endParaRPr lang="en-US" sz="180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solidFill>
                            <a:srgbClr val="000000"/>
                          </a:solidFill>
                          <a:latin typeface="Times New Roman"/>
                          <a:ea typeface="Calibri"/>
                          <a:cs typeface="Arial"/>
                        </a:rPr>
                        <a:t>2</a:t>
                      </a:r>
                      <a:endParaRPr lang="en-US" sz="180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solidFill>
                          <a:srgbClr val="000000"/>
                        </a:solidFill>
                        <a:latin typeface="Times New Roman"/>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solidFill>
                          <a:srgbClr val="000000"/>
                        </a:solidFill>
                        <a:latin typeface="Times New Roman"/>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0837">
                <a:tc>
                  <a:txBody>
                    <a:bodyPr/>
                    <a:lstStyle/>
                    <a:p>
                      <a:pPr marL="0" marR="0" algn="ctr">
                        <a:lnSpc>
                          <a:spcPct val="115000"/>
                        </a:lnSpc>
                        <a:spcBef>
                          <a:spcPts val="0"/>
                        </a:spcBef>
                        <a:spcAft>
                          <a:spcPts val="0"/>
                        </a:spcAft>
                      </a:pPr>
                      <a:r>
                        <a:rPr lang="en-US" sz="2000" dirty="0">
                          <a:solidFill>
                            <a:srgbClr val="000000"/>
                          </a:solidFill>
                          <a:latin typeface="Times New Roman"/>
                          <a:ea typeface="Calibri"/>
                          <a:cs typeface="Arial"/>
                        </a:rPr>
                        <a:t>No. 4</a:t>
                      </a:r>
                      <a:endParaRPr lang="en-US" sz="14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solidFill>
                            <a:srgbClr val="000000"/>
                          </a:solidFill>
                          <a:latin typeface="Times New Roman"/>
                          <a:ea typeface="Calibri"/>
                          <a:cs typeface="Arial"/>
                        </a:rPr>
                        <a:t>4</a:t>
                      </a:r>
                      <a:endParaRPr lang="en-US" sz="18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solidFill>
                            <a:srgbClr val="000000"/>
                          </a:solidFill>
                          <a:latin typeface="Times New Roman"/>
                          <a:ea typeface="Calibri"/>
                          <a:cs typeface="Arial"/>
                        </a:rPr>
                        <a:t>5</a:t>
                      </a:r>
                      <a:endParaRPr lang="en-US" sz="18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solidFill>
                            <a:srgbClr val="000000"/>
                          </a:solidFill>
                          <a:latin typeface="Times New Roman"/>
                          <a:ea typeface="Calibri"/>
                          <a:cs typeface="Arial"/>
                        </a:rPr>
                        <a:t>1</a:t>
                      </a:r>
                      <a:endParaRPr lang="en-US" sz="18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solidFill>
                          <a:srgbClr val="000000"/>
                        </a:solidFill>
                        <a:latin typeface="Times New Roman"/>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solidFill>
                          <a:srgbClr val="000000"/>
                        </a:solidFill>
                        <a:latin typeface="Times New Roman"/>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1435">
                <a:tc>
                  <a:txBody>
                    <a:bodyPr/>
                    <a:lstStyle/>
                    <a:p>
                      <a:pPr marL="0" marR="0" algn="ctr">
                        <a:lnSpc>
                          <a:spcPct val="115000"/>
                        </a:lnSpc>
                        <a:spcBef>
                          <a:spcPts val="0"/>
                        </a:spcBef>
                        <a:spcAft>
                          <a:spcPts val="0"/>
                        </a:spcAft>
                      </a:pPr>
                      <a:r>
                        <a:rPr lang="en-US" sz="1600" dirty="0">
                          <a:solidFill>
                            <a:srgbClr val="000000"/>
                          </a:solidFill>
                          <a:latin typeface="Times New Roman"/>
                          <a:ea typeface="Calibri"/>
                          <a:cs typeface="Arial"/>
                        </a:rPr>
                        <a:t>Unknown </a:t>
                      </a:r>
                      <a:r>
                        <a:rPr lang="en-US" sz="2000" b="1" dirty="0">
                          <a:solidFill>
                            <a:srgbClr val="000000"/>
                          </a:solidFill>
                          <a:latin typeface="Times New Roman"/>
                          <a:ea typeface="Calibri"/>
                          <a:cs typeface="Arial"/>
                        </a:rPr>
                        <a:t>5mL</a:t>
                      </a:r>
                      <a:endParaRPr lang="en-US" sz="11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solidFill>
                            <a:srgbClr val="000000"/>
                          </a:solidFill>
                          <a:latin typeface="Times New Roman"/>
                          <a:ea typeface="Calibri"/>
                          <a:cs typeface="Arial"/>
                        </a:rPr>
                        <a:t>0</a:t>
                      </a:r>
                      <a:endParaRPr lang="en-US" sz="18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solidFill>
                            <a:srgbClr val="000000"/>
                          </a:solidFill>
                          <a:latin typeface="Times New Roman"/>
                          <a:ea typeface="Calibri"/>
                          <a:cs typeface="Arial"/>
                        </a:rPr>
                        <a:t>5</a:t>
                      </a:r>
                      <a:endParaRPr lang="en-US" sz="18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solidFill>
                            <a:srgbClr val="000000"/>
                          </a:solidFill>
                          <a:latin typeface="Times New Roman"/>
                          <a:ea typeface="Calibri"/>
                          <a:cs typeface="Arial"/>
                        </a:rPr>
                        <a:t>0</a:t>
                      </a:r>
                      <a:endParaRPr lang="en-US" sz="18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solidFill>
                          <a:srgbClr val="000000"/>
                        </a:solidFill>
                        <a:latin typeface="Times New Roman"/>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dirty="0">
                        <a:solidFill>
                          <a:srgbClr val="000000"/>
                        </a:solidFill>
                        <a:latin typeface="Times New Roman"/>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1143000" y="228600"/>
            <a:ext cx="6453370" cy="461665"/>
          </a:xfrm>
          <a:prstGeom prst="rect">
            <a:avLst/>
          </a:prstGeom>
          <a:noFill/>
        </p:spPr>
        <p:txBody>
          <a:bodyPr wrap="none" rtlCol="0">
            <a:spAutoFit/>
          </a:bodyPr>
          <a:lstStyle/>
          <a:p>
            <a:r>
              <a:rPr lang="en-US" sz="2400" b="1" dirty="0" smtClean="0"/>
              <a:t>Assay of tetracycline by calibration curve method</a:t>
            </a: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srcRect/>
          <a:stretch>
            <a:fillRect/>
          </a:stretch>
        </p:blipFill>
        <p:spPr bwMode="auto">
          <a:xfrm>
            <a:off x="2819400" y="685800"/>
            <a:ext cx="3886200" cy="1874909"/>
          </a:xfrm>
          <a:prstGeom prst="rect">
            <a:avLst/>
          </a:prstGeom>
          <a:noFill/>
          <a:ln w="9525">
            <a:noFill/>
            <a:miter lim="800000"/>
            <a:headEnd/>
            <a:tailEnd/>
          </a:ln>
        </p:spPr>
      </p:pic>
      <p:sp>
        <p:nvSpPr>
          <p:cNvPr id="3" name="TextBox 2"/>
          <p:cNvSpPr txBox="1"/>
          <p:nvPr/>
        </p:nvSpPr>
        <p:spPr>
          <a:xfrm>
            <a:off x="3810000" y="2819400"/>
            <a:ext cx="2265748" cy="461665"/>
          </a:xfrm>
          <a:prstGeom prst="rect">
            <a:avLst/>
          </a:prstGeom>
          <a:noFill/>
        </p:spPr>
        <p:txBody>
          <a:bodyPr wrap="none" rtlCol="0">
            <a:spAutoFit/>
          </a:bodyPr>
          <a:lstStyle/>
          <a:p>
            <a:r>
              <a:rPr lang="en-US" sz="2400" b="1" dirty="0" smtClean="0"/>
              <a:t>Tetracycline (TC)</a:t>
            </a:r>
            <a:endParaRPr lang="en-US" sz="2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629400"/>
          </a:xfrm>
        </p:spPr>
        <p:txBody>
          <a:bodyPr>
            <a:noAutofit/>
          </a:bodyPr>
          <a:lstStyle/>
          <a:p>
            <a:pPr algn="ctr">
              <a:buNone/>
            </a:pPr>
            <a:r>
              <a:rPr lang="en-US" sz="2200" b="1" dirty="0" smtClean="0"/>
              <a:t>Measuring the absorption spectrum and determining λ</a:t>
            </a:r>
            <a:r>
              <a:rPr lang="en-US" sz="2200" b="1" baseline="-25000" dirty="0" smtClean="0"/>
              <a:t>max</a:t>
            </a:r>
            <a:endParaRPr lang="en-US" sz="2200" dirty="0" smtClean="0"/>
          </a:p>
          <a:p>
            <a:r>
              <a:rPr lang="en-US" sz="2200" dirty="0" smtClean="0"/>
              <a:t>This part of the experiment each pair of students should record all absorbance at each wavelength and draw the absorption spectrum.</a:t>
            </a:r>
          </a:p>
          <a:p>
            <a:pPr lvl="0"/>
            <a:r>
              <a:rPr lang="en-US" sz="2200" dirty="0" smtClean="0"/>
              <a:t>Rinse one of the cuvettes with blank solution, put the cuvette in the sample compartment, this is the reference solution, set the wavelength to 350 nm, then set the Absorbance to zero.</a:t>
            </a:r>
          </a:p>
          <a:p>
            <a:pPr lvl="0"/>
            <a:r>
              <a:rPr lang="en-US" sz="2200" dirty="0" smtClean="0"/>
              <a:t>Rinse a second cuvette standard solution No.4, place the cell in the sample compartment, measure the Absorbance at 350 nm and record in your notebook.</a:t>
            </a:r>
          </a:p>
          <a:p>
            <a:pPr lvl="0"/>
            <a:r>
              <a:rPr lang="en-US" sz="2200" dirty="0" smtClean="0"/>
              <a:t>Repeat this procedure (steps 1 and 2 above) for the two cuvettes at wavelengths 360,370, 380, 390, 400, 420, --.600 nm, first setting A = 0 for the cuvette with blank, then measuring A for the cuvette with solution No.4, recording the absorbance at each wavelength, record in data table (at absorbance begin larger reduce wavelength intervals to 5nm).</a:t>
            </a:r>
          </a:p>
          <a:p>
            <a:r>
              <a:rPr lang="en-US" sz="2200" dirty="0" smtClean="0"/>
              <a:t>Prepare a graph of absorbance (</a:t>
            </a:r>
            <a:r>
              <a:rPr lang="en-US" sz="2200" b="1" dirty="0" smtClean="0"/>
              <a:t>A)</a:t>
            </a:r>
            <a:r>
              <a:rPr lang="en-US" sz="2200" dirty="0" smtClean="0"/>
              <a:t> vs. wavelength (</a:t>
            </a:r>
            <a:r>
              <a:rPr lang="en-US" sz="2200" b="1" dirty="0" smtClean="0"/>
              <a:t>λ)</a:t>
            </a:r>
            <a:r>
              <a:rPr lang="en-US" sz="2200" dirty="0" smtClean="0"/>
              <a:t> and determine </a:t>
            </a:r>
            <a:r>
              <a:rPr lang="en-US" sz="2200" b="1" dirty="0" smtClean="0"/>
              <a:t>λ</a:t>
            </a:r>
            <a:r>
              <a:rPr lang="en-US" sz="2200" b="1" baseline="-25000" dirty="0" smtClean="0"/>
              <a:t>max</a:t>
            </a:r>
            <a:r>
              <a:rPr lang="en-US" sz="2200" dirty="0" smtClean="0"/>
              <a:t> (maximum wavelength). Attach this graph to the lab report, (</a:t>
            </a:r>
            <a:r>
              <a:rPr lang="en-US" sz="2200" i="1" dirty="0" smtClean="0"/>
              <a:t>Plotting </a:t>
            </a:r>
            <a:r>
              <a:rPr lang="en-US" sz="2200" dirty="0" smtClean="0"/>
              <a:t>Use the program Excel to plot the absorption spectrum and determining λ</a:t>
            </a:r>
            <a:r>
              <a:rPr lang="en-US" sz="2200" baseline="-25000" dirty="0" smtClean="0"/>
              <a:t>max</a:t>
            </a:r>
            <a:r>
              <a:rPr lang="en-US" sz="2200" dirty="0" smtClean="0"/>
              <a:t>).</a:t>
            </a:r>
          </a:p>
          <a:p>
            <a:pPr>
              <a:buNone/>
            </a:pPr>
            <a:endParaRPr lang="en-US" sz="2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ctr">
              <a:buNone/>
            </a:pPr>
            <a:r>
              <a:rPr lang="en-US" sz="2400" b="1" dirty="0" smtClean="0"/>
              <a:t>The calibration curve</a:t>
            </a:r>
          </a:p>
          <a:p>
            <a:pPr algn="just"/>
            <a:r>
              <a:rPr lang="en-US" sz="2000" dirty="0" smtClean="0"/>
              <a:t> This part of the experiment must be done by each pair of students separately.</a:t>
            </a:r>
          </a:p>
          <a:p>
            <a:pPr lvl="0" algn="just"/>
            <a:r>
              <a:rPr lang="en-US" sz="2000" dirty="0" smtClean="0"/>
              <a:t>Set the wavelength at (</a:t>
            </a:r>
            <a:r>
              <a:rPr lang="en-US" sz="2000" b="1" dirty="0" smtClean="0"/>
              <a:t>λ</a:t>
            </a:r>
            <a:r>
              <a:rPr lang="en-US" sz="2000" b="1" baseline="-25000" dirty="0" smtClean="0"/>
              <a:t>max</a:t>
            </a:r>
            <a:r>
              <a:rPr lang="en-US" sz="2000" dirty="0" smtClean="0"/>
              <a:t>), place the cuvette with blank in the cell compartment and again set the Absorbance to zero.</a:t>
            </a:r>
          </a:p>
          <a:p>
            <a:pPr lvl="0" algn="just"/>
            <a:r>
              <a:rPr lang="en-US" sz="2000" dirty="0" smtClean="0"/>
              <a:t>Measure and record the Absorbance of each of the four standard solutions &amp; unknown, starting with the most dilute standard, after each measurement, rinse the cuvette with the next standard, not with blank! </a:t>
            </a:r>
          </a:p>
          <a:p>
            <a:pPr algn="just"/>
            <a:r>
              <a:rPr lang="en-US" sz="2000" dirty="0" smtClean="0"/>
              <a:t>Draw a plot having X-axis as concentration (mg/L) and Y-axis as Absorbance at </a:t>
            </a:r>
            <a:r>
              <a:rPr lang="en-US" sz="2000" b="1" dirty="0" smtClean="0"/>
              <a:t>λ</a:t>
            </a:r>
            <a:r>
              <a:rPr lang="en-US" sz="2000" b="1" baseline="-25000" dirty="0" smtClean="0"/>
              <a:t>max</a:t>
            </a:r>
            <a:r>
              <a:rPr lang="en-US" sz="2000" dirty="0" smtClean="0"/>
              <a:t> (</a:t>
            </a:r>
            <a:r>
              <a:rPr lang="en-US" sz="2000" i="1" dirty="0" smtClean="0"/>
              <a:t>Plotting </a:t>
            </a:r>
            <a:r>
              <a:rPr lang="en-US" sz="2000" dirty="0" smtClean="0"/>
              <a:t>Use the program Excel to plot the calibration curve</a:t>
            </a:r>
            <a:r>
              <a:rPr lang="en-US" sz="2000" b="1" dirty="0" smtClean="0"/>
              <a:t>).</a:t>
            </a:r>
            <a:endParaRPr lang="en-US" sz="2000" dirty="0" smtClean="0"/>
          </a:p>
          <a:p>
            <a:pPr lvl="0" algn="just"/>
            <a:r>
              <a:rPr lang="en-US" sz="2000" dirty="0" smtClean="0"/>
              <a:t>Use Beer’s law to calculate </a:t>
            </a:r>
            <a:r>
              <a:rPr lang="en-US" sz="2000" b="1" dirty="0" smtClean="0"/>
              <a:t>ε</a:t>
            </a:r>
            <a:r>
              <a:rPr lang="en-US" sz="2000" dirty="0" smtClean="0"/>
              <a:t> for TC, given the cell width (path length l) to be 1 cm.</a:t>
            </a:r>
          </a:p>
          <a:p>
            <a:pPr lvl="0" algn="just"/>
            <a:r>
              <a:rPr lang="en-US" sz="2000" dirty="0" smtClean="0"/>
              <a:t>Use calibration curve to calculate concentration of unknown solution.</a:t>
            </a:r>
          </a:p>
          <a:p>
            <a:pPr lvl="0" algn="just"/>
            <a:r>
              <a:rPr lang="en-US" sz="2000" dirty="0" smtClean="0"/>
              <a:t>Find application for calibration curve equation, to calculate concentration of unknown solution?</a:t>
            </a:r>
          </a:p>
          <a:p>
            <a:endParaRPr lang="en-US" sz="1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5943600"/>
          </a:xfrm>
        </p:spPr>
        <p:txBody>
          <a:bodyPr>
            <a:normAutofit fontScale="92500" lnSpcReduction="20000"/>
          </a:bodyPr>
          <a:lstStyle/>
          <a:p>
            <a:pPr algn="ctr">
              <a:buNone/>
            </a:pPr>
            <a:r>
              <a:rPr lang="en-US" sz="2400" b="1" dirty="0" smtClean="0"/>
              <a:t>Spectrophotometric determination of Aspirin</a:t>
            </a:r>
            <a:r>
              <a:rPr lang="en-US" sz="2400" dirty="0" smtClean="0"/>
              <a:t> </a:t>
            </a:r>
            <a:r>
              <a:rPr lang="en-US" sz="2400" b="1" dirty="0" smtClean="0"/>
              <a:t>in tablets</a:t>
            </a:r>
            <a:r>
              <a:rPr lang="en-US" sz="2400" dirty="0" smtClean="0"/>
              <a:t> </a:t>
            </a:r>
          </a:p>
          <a:p>
            <a:pPr algn="ctr">
              <a:buNone/>
            </a:pPr>
            <a:r>
              <a:rPr lang="en-US" sz="2400" b="1" dirty="0" smtClean="0"/>
              <a:t>By standard addition method</a:t>
            </a:r>
          </a:p>
          <a:p>
            <a:pPr algn="just">
              <a:buFont typeface="Wingdings" pitchFamily="2" charset="2"/>
              <a:buChar char="Ø"/>
            </a:pPr>
            <a:r>
              <a:rPr lang="en-US" sz="2400" dirty="0" smtClean="0"/>
              <a:t>For good analysis the sample must have these properties:</a:t>
            </a:r>
          </a:p>
          <a:p>
            <a:pPr algn="just">
              <a:buFont typeface="Wingdings" pitchFamily="2" charset="2"/>
              <a:buChar char="ü"/>
            </a:pPr>
            <a:r>
              <a:rPr lang="en-US" sz="2400" dirty="0" smtClean="0">
                <a:solidFill>
                  <a:srgbClr val="7030A0"/>
                </a:solidFill>
              </a:rPr>
              <a:t>(1)</a:t>
            </a:r>
            <a:r>
              <a:rPr lang="en-US" sz="2400" dirty="0" smtClean="0"/>
              <a:t> Stability in solution.</a:t>
            </a:r>
          </a:p>
          <a:p>
            <a:pPr algn="just">
              <a:buFont typeface="Wingdings" pitchFamily="2" charset="2"/>
              <a:buChar char="ü"/>
            </a:pPr>
            <a:r>
              <a:rPr lang="en-US" sz="2400" dirty="0" smtClean="0">
                <a:solidFill>
                  <a:srgbClr val="7030A0"/>
                </a:solidFill>
              </a:rPr>
              <a:t>(2)</a:t>
            </a:r>
            <a:r>
              <a:rPr lang="en-US" sz="2400" dirty="0" smtClean="0"/>
              <a:t> Adherence to Beer's law.</a:t>
            </a:r>
          </a:p>
          <a:p>
            <a:pPr algn="just">
              <a:buFont typeface="Wingdings" pitchFamily="2" charset="2"/>
              <a:buChar char="ü"/>
            </a:pPr>
            <a:r>
              <a:rPr lang="en-US" sz="2400" dirty="0" smtClean="0">
                <a:solidFill>
                  <a:srgbClr val="7030A0"/>
                </a:solidFill>
              </a:rPr>
              <a:t>(3)</a:t>
            </a:r>
            <a:r>
              <a:rPr lang="en-US" sz="2400" dirty="0" smtClean="0"/>
              <a:t> Large molar absorptive (</a:t>
            </a:r>
            <a:r>
              <a:rPr lang="en-US" sz="2400" dirty="0" smtClean="0">
                <a:sym typeface="Symbol"/>
              </a:rPr>
              <a:t></a:t>
            </a:r>
            <a:r>
              <a:rPr lang="en-US" sz="2400" dirty="0" smtClean="0"/>
              <a:t>).</a:t>
            </a:r>
          </a:p>
          <a:p>
            <a:pPr algn="just">
              <a:buFont typeface="Wingdings" pitchFamily="2" charset="2"/>
              <a:buChar char="ü"/>
            </a:pPr>
            <a:r>
              <a:rPr lang="en-US" sz="2400" dirty="0" smtClean="0">
                <a:solidFill>
                  <a:srgbClr val="7030A0"/>
                </a:solidFill>
              </a:rPr>
              <a:t>(4)</a:t>
            </a:r>
            <a:r>
              <a:rPr lang="en-US" sz="2400" dirty="0" smtClean="0"/>
              <a:t> Sufficient separation of the desired analyte absorbance wavelength from interfering substances. </a:t>
            </a:r>
          </a:p>
          <a:p>
            <a:pPr algn="just">
              <a:buFont typeface="Wingdings" pitchFamily="2" charset="2"/>
              <a:buChar char="Ø"/>
            </a:pPr>
            <a:r>
              <a:rPr lang="en-US" sz="2400" dirty="0" smtClean="0"/>
              <a:t>If Not, the substance is usually converted into a new species suitable for quantitative spectroscopy. </a:t>
            </a:r>
          </a:p>
          <a:p>
            <a:pPr algn="ctr">
              <a:buNone/>
            </a:pPr>
            <a:r>
              <a:rPr lang="en-US" sz="2400" b="1" dirty="0" smtClean="0">
                <a:solidFill>
                  <a:srgbClr val="7030A0"/>
                </a:solidFill>
              </a:rPr>
              <a:t>SAMPLE + CHROMOGENIC REAGENT → UV-VIS ABSORBING PRODUCT</a:t>
            </a:r>
            <a:endParaRPr lang="en-US" sz="2400" b="1" dirty="0" smtClean="0"/>
          </a:p>
          <a:p>
            <a:pPr algn="just">
              <a:buFont typeface="Wingdings" pitchFamily="2" charset="2"/>
              <a:buChar char="Ø"/>
            </a:pPr>
            <a:r>
              <a:rPr lang="en-US" sz="2400" dirty="0" smtClean="0"/>
              <a:t>Direct calibration curve method can be applied for analyzing unknown sample </a:t>
            </a:r>
            <a:r>
              <a:rPr lang="en-US" sz="2400" b="1" dirty="0" smtClean="0">
                <a:solidFill>
                  <a:srgbClr val="7030A0"/>
                </a:solidFill>
              </a:rPr>
              <a:t>only</a:t>
            </a:r>
            <a:r>
              <a:rPr lang="en-US" sz="2400" b="1" dirty="0" smtClean="0"/>
              <a:t> </a:t>
            </a:r>
            <a:r>
              <a:rPr lang="en-US" sz="2400" dirty="0" smtClean="0"/>
              <a:t>and </a:t>
            </a:r>
            <a:r>
              <a:rPr lang="en-US" sz="2400" b="1" dirty="0" smtClean="0">
                <a:solidFill>
                  <a:srgbClr val="7030A0"/>
                </a:solidFill>
              </a:rPr>
              <a:t>only</a:t>
            </a:r>
            <a:r>
              <a:rPr lang="en-US" sz="2400" dirty="0" smtClean="0"/>
              <a:t> if the standard</a:t>
            </a:r>
            <a:r>
              <a:rPr lang="en-US" sz="2400" u="sng" dirty="0" smtClean="0"/>
              <a:t> </a:t>
            </a:r>
            <a:r>
              <a:rPr lang="en-US" sz="2400" dirty="0" smtClean="0"/>
              <a:t>solutions and the unknown solution are prepared and measured under exactly the same conditions</a:t>
            </a:r>
          </a:p>
          <a:p>
            <a:pPr algn="just">
              <a:buFont typeface="Wingdings" pitchFamily="2" charset="2"/>
              <a:buChar char="Ø"/>
            </a:pPr>
            <a:r>
              <a:rPr lang="en-US" sz="2400" b="1" dirty="0" smtClean="0">
                <a:solidFill>
                  <a:srgbClr val="7030A0"/>
                </a:solidFill>
              </a:rPr>
              <a:t>matrix effects </a:t>
            </a:r>
            <a:r>
              <a:rPr lang="en-US" sz="2400" dirty="0" smtClean="0"/>
              <a:t>everything except the analyte, contributes significantly to the absorbance of a sample and is also highly variable.</a:t>
            </a:r>
          </a:p>
          <a:p>
            <a:pPr algn="just">
              <a:buFont typeface="Wingdings" pitchFamily="2" charset="2"/>
              <a:buChar char="Ø"/>
            </a:pPr>
            <a:r>
              <a:rPr lang="en-US" sz="2400" dirty="0" smtClean="0"/>
              <a:t>The method that can be used to improve results is the method of </a:t>
            </a:r>
            <a:r>
              <a:rPr lang="en-US" sz="2400" b="1" dirty="0" smtClean="0">
                <a:solidFill>
                  <a:srgbClr val="7030A0"/>
                </a:solidFill>
              </a:rPr>
              <a:t>standard additions</a:t>
            </a:r>
            <a:r>
              <a:rPr lang="en-US" sz="2400" dirty="0" smtClean="0"/>
              <a:t>, the basic idea is to add standard to the analyte sample so that the standard is subjected to the same matrix effects as the analyte.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
            <a:ext cx="8686800" cy="6629400"/>
          </a:xfrm>
        </p:spPr>
        <p:txBody>
          <a:bodyPr>
            <a:noAutofit/>
          </a:bodyPr>
          <a:lstStyle/>
          <a:p>
            <a:pPr lvl="0" algn="ctr">
              <a:buNone/>
            </a:pPr>
            <a:r>
              <a:rPr lang="en-US" sz="2400" b="1" dirty="0" smtClean="0"/>
              <a:t>Aspirin sample</a:t>
            </a:r>
          </a:p>
          <a:p>
            <a:pPr algn="just">
              <a:buFont typeface="Wingdings" pitchFamily="2" charset="2"/>
              <a:buChar char="Ø"/>
            </a:pPr>
            <a:r>
              <a:rPr lang="en-US" sz="2400" dirty="0" smtClean="0"/>
              <a:t>Accurately record the weight of a group of</a:t>
            </a:r>
            <a:r>
              <a:rPr lang="en-US" sz="2400" b="1" dirty="0" smtClean="0"/>
              <a:t> ten</a:t>
            </a:r>
            <a:r>
              <a:rPr lang="en-US" sz="2400" dirty="0" smtClean="0"/>
              <a:t> aspirin tablets so that you can determine an average tablet weight, use a </a:t>
            </a:r>
            <a:r>
              <a:rPr lang="en-US" sz="2400" b="1" dirty="0" smtClean="0"/>
              <a:t>mortar</a:t>
            </a:r>
            <a:r>
              <a:rPr lang="en-US" sz="2400" dirty="0" smtClean="0"/>
              <a:t> and </a:t>
            </a:r>
            <a:r>
              <a:rPr lang="en-US" sz="2400" b="1" dirty="0" smtClean="0"/>
              <a:t>pestle</a:t>
            </a:r>
            <a:r>
              <a:rPr lang="en-US" sz="2400" dirty="0" smtClean="0"/>
              <a:t> to crush enough tablets to produce </a:t>
            </a:r>
            <a:r>
              <a:rPr lang="en-US" sz="2400" b="1" dirty="0" smtClean="0"/>
              <a:t>an average</a:t>
            </a:r>
            <a:r>
              <a:rPr lang="en-US" sz="2400" dirty="0" smtClean="0"/>
              <a:t> (g) </a:t>
            </a:r>
            <a:r>
              <a:rPr lang="en-US" sz="2400" b="1" dirty="0" smtClean="0"/>
              <a:t>tablet powder</a:t>
            </a:r>
            <a:r>
              <a:rPr lang="en-US" sz="2400" dirty="0" smtClean="0"/>
              <a:t>, using a clean dry weighing bottle (beaker or conical flask), add </a:t>
            </a:r>
            <a:r>
              <a:rPr lang="en-US" sz="2400" b="1" dirty="0" smtClean="0"/>
              <a:t>20 mL of ethanol </a:t>
            </a:r>
            <a:r>
              <a:rPr lang="en-US" sz="2400" dirty="0" smtClean="0"/>
              <a:t>(measure by graduated cylinder), swirl gently to dissolve</a:t>
            </a:r>
            <a:r>
              <a:rPr lang="en-US" sz="2400" b="1" dirty="0" smtClean="0"/>
              <a:t>. (Aspirin is not very soluble in water, ethanol helps the aspirin dissolve).</a:t>
            </a:r>
          </a:p>
          <a:p>
            <a:pPr lvl="0" algn="just">
              <a:buFont typeface="Wingdings" pitchFamily="2" charset="2"/>
              <a:buChar char="Ø"/>
            </a:pPr>
            <a:r>
              <a:rPr lang="en-US" sz="2400" b="1" dirty="0" smtClean="0"/>
              <a:t>Note that an aspirin tablet contains other compounds in addition to aspirin, some of these are not very soluble, and the solution will be cloudy due to insoluble components of the tablet.</a:t>
            </a:r>
          </a:p>
          <a:p>
            <a:pPr lvl="0" algn="just">
              <a:buFont typeface="Wingdings" pitchFamily="2" charset="2"/>
              <a:buChar char="Ø"/>
            </a:pPr>
            <a:r>
              <a:rPr lang="en-US" sz="2400" dirty="0" smtClean="0"/>
              <a:t>Add 75mL of NaOH (0.1N) than heat in a water bath to speed up the hydrolysis reaction</a:t>
            </a:r>
            <a:r>
              <a:rPr lang="en-US" sz="2400" b="1" dirty="0" smtClean="0"/>
              <a:t>, avoid boiling, because the sample may decompose</a:t>
            </a:r>
            <a:r>
              <a:rPr lang="en-US" sz="2400" dirty="0" smtClean="0"/>
              <a:t>, while heating, swirl the beaker occasionally, after 15 minutes, remove sample from the water bath and cool for 5 minutes, than filtered the solution.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srcRect/>
          <a:stretch>
            <a:fillRect/>
          </a:stretch>
        </p:blipFill>
        <p:spPr bwMode="auto">
          <a:xfrm>
            <a:off x="228600" y="685800"/>
            <a:ext cx="8610600" cy="414228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991600" cy="6400800"/>
          </a:xfrm>
        </p:spPr>
        <p:txBody>
          <a:bodyPr>
            <a:normAutofit/>
          </a:bodyPr>
          <a:lstStyle/>
          <a:p>
            <a:pPr>
              <a:buFont typeface="Wingdings" pitchFamily="2" charset="2"/>
              <a:buChar char="Ø"/>
            </a:pPr>
            <a:r>
              <a:rPr lang="en-US" sz="2000" b="1" dirty="0" smtClean="0"/>
              <a:t>Preparing the stock solution and standard solutions:</a:t>
            </a:r>
            <a:endParaRPr lang="en-US" sz="2000" dirty="0" smtClean="0"/>
          </a:p>
          <a:p>
            <a:pPr lvl="0">
              <a:buFont typeface="Wingdings" pitchFamily="2" charset="2"/>
              <a:buChar char="Ø"/>
            </a:pPr>
            <a:r>
              <a:rPr lang="en-US" sz="2000" b="1" dirty="0" smtClean="0"/>
              <a:t>Stock solution of sodium salicylate:</a:t>
            </a:r>
          </a:p>
          <a:p>
            <a:pPr lvl="0">
              <a:buNone/>
            </a:pPr>
            <a:r>
              <a:rPr lang="en-US" sz="2000" b="1" dirty="0" smtClean="0"/>
              <a:t>           </a:t>
            </a:r>
            <a:r>
              <a:rPr lang="en-US" sz="2000" dirty="0" smtClean="0"/>
              <a:t>Weight</a:t>
            </a:r>
            <a:r>
              <a:rPr lang="en-US" sz="2000" b="1" dirty="0" smtClean="0"/>
              <a:t> </a:t>
            </a:r>
            <a:r>
              <a:rPr lang="en-US" sz="2000" dirty="0" smtClean="0"/>
              <a:t>a 0.3 g of sodium salicylate in beaker, dissolve the solid by the addition of D.W., than transfer to volumetric flask (1L), and continue adding D.W. to the mark on the volumetric flask.</a:t>
            </a:r>
          </a:p>
          <a:p>
            <a:pPr lvl="0">
              <a:buFont typeface="Wingdings" pitchFamily="2" charset="2"/>
              <a:buChar char="Ø"/>
            </a:pPr>
            <a:r>
              <a:rPr lang="en-US" sz="2000" b="1" dirty="0" smtClean="0"/>
              <a:t>Ferric Nitrate:</a:t>
            </a:r>
          </a:p>
          <a:p>
            <a:pPr lvl="0">
              <a:buNone/>
            </a:pPr>
            <a:r>
              <a:rPr lang="en-US" sz="2000" b="1" dirty="0" smtClean="0"/>
              <a:t>      </a:t>
            </a:r>
            <a:r>
              <a:rPr lang="en-US" sz="2000" dirty="0" smtClean="0"/>
              <a:t>Dissolve 1.0 g ferric nitrate in 99 mL of water to make a 1% solution of ferric nitrate, (Total volume =100 mL of 1% ferric nitrate),(use2g of Fe</a:t>
            </a:r>
            <a:r>
              <a:rPr lang="en-US" sz="2000" baseline="-25000" dirty="0" smtClean="0"/>
              <a:t>2</a:t>
            </a:r>
            <a:r>
              <a:rPr lang="en-US" sz="2000" dirty="0" smtClean="0"/>
              <a:t>(SO</a:t>
            </a:r>
            <a:r>
              <a:rPr lang="en-US" sz="2000" baseline="-25000" dirty="0" smtClean="0"/>
              <a:t>4</a:t>
            </a:r>
            <a:r>
              <a:rPr lang="en-US" sz="2000" dirty="0" smtClean="0"/>
              <a:t>)</a:t>
            </a:r>
            <a:r>
              <a:rPr lang="en-US" sz="2000" baseline="-25000" dirty="0" smtClean="0"/>
              <a:t>3</a:t>
            </a:r>
            <a:r>
              <a:rPr lang="en-US" sz="2000" dirty="0" smtClean="0"/>
              <a:t> in 200 mL)</a:t>
            </a:r>
          </a:p>
          <a:p>
            <a:pPr lvl="0">
              <a:buFont typeface="Wingdings" pitchFamily="2" charset="2"/>
              <a:buChar char="Ø"/>
            </a:pPr>
            <a:r>
              <a:rPr lang="en-US" sz="2000" b="1" dirty="0" smtClean="0"/>
              <a:t>Nitric Acid 1:</a:t>
            </a:r>
          </a:p>
          <a:p>
            <a:pPr lvl="0">
              <a:buNone/>
            </a:pPr>
            <a:r>
              <a:rPr lang="en-US" sz="2000" b="1" dirty="0" smtClean="0"/>
              <a:t>       </a:t>
            </a:r>
            <a:r>
              <a:rPr lang="en-US" sz="2000" dirty="0" smtClean="0"/>
              <a:t>Prepare 100 mL of 0.07 M nitric acid, ( 2.5mL of HNO</a:t>
            </a:r>
            <a:r>
              <a:rPr lang="en-US" sz="2000" baseline="-25000" dirty="0" smtClean="0"/>
              <a:t>3</a:t>
            </a:r>
            <a:r>
              <a:rPr lang="en-US" sz="2000" dirty="0" smtClean="0"/>
              <a:t> WT.%=65, D=1.4Kg/L, in 500 mL)</a:t>
            </a:r>
          </a:p>
          <a:p>
            <a:pPr lvl="0">
              <a:buFont typeface="Wingdings" pitchFamily="2" charset="2"/>
              <a:buChar char="Ø"/>
            </a:pPr>
            <a:r>
              <a:rPr lang="en-US" sz="2000" b="1" dirty="0" smtClean="0"/>
              <a:t>Standard solution:</a:t>
            </a:r>
            <a:r>
              <a:rPr lang="en-US" sz="2000" dirty="0" smtClean="0"/>
              <a:t> </a:t>
            </a:r>
          </a:p>
          <a:p>
            <a:pPr lvl="0">
              <a:buNone/>
            </a:pPr>
            <a:r>
              <a:rPr lang="en-US" sz="2000" dirty="0" smtClean="0"/>
              <a:t>         Transfer 10 mL of stock solution to a volumetric flask (100mL), than dilute with D.W. to mark (Its concentration is …… mg/L).</a:t>
            </a:r>
          </a:p>
          <a:p>
            <a:pPr lvl="0">
              <a:buFont typeface="Wingdings" pitchFamily="2" charset="2"/>
              <a:buChar char="Ø"/>
            </a:pPr>
            <a:r>
              <a:rPr lang="en-US" sz="2000" b="1" dirty="0" smtClean="0"/>
              <a:t>Dilute Ferric Nitrate: </a:t>
            </a:r>
            <a:r>
              <a:rPr lang="en-US" sz="2000" dirty="0" smtClean="0"/>
              <a:t>Mix 5 mL of 1% ferric nitrate with 4 mL of 0.07 M HNO3 (nitric acid 1) and label the container “dilute ferric nitrate.”</a:t>
            </a:r>
          </a:p>
          <a:p>
            <a:pPr lvl="0">
              <a:buFont typeface="Wingdings" pitchFamily="2" charset="2"/>
              <a:buChar char="Ø"/>
            </a:pPr>
            <a:r>
              <a:rPr lang="en-US" sz="2000" b="1" dirty="0" smtClean="0"/>
              <a:t>Unknown solution:</a:t>
            </a:r>
            <a:r>
              <a:rPr lang="en-US" sz="2000" dirty="0" smtClean="0"/>
              <a:t> Transfer 5.00 mL of Aspirin sample solution to a volumetric flask (10mL), than dilute with D.W.</a:t>
            </a:r>
          </a:p>
          <a:p>
            <a:pPr lvl="0">
              <a:buNone/>
            </a:pPr>
            <a:endParaRPr lang="en-US" sz="2000" dirty="0" smtClean="0"/>
          </a:p>
          <a:p>
            <a:endParaRPr lang="en-US"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400800"/>
          </a:xfrm>
        </p:spPr>
        <p:txBody>
          <a:bodyPr>
            <a:normAutofit/>
          </a:bodyPr>
          <a:lstStyle/>
          <a:p>
            <a:pPr algn="ctr">
              <a:buNone/>
            </a:pPr>
            <a:r>
              <a:rPr lang="en-US" sz="2000" b="1" dirty="0" smtClean="0"/>
              <a:t>Procedure for spectrophotometer instrument in the visible range</a:t>
            </a:r>
            <a:endParaRPr lang="en-US" sz="2000" dirty="0" smtClean="0"/>
          </a:p>
          <a:p>
            <a:pPr>
              <a:buNone/>
            </a:pPr>
            <a:r>
              <a:rPr lang="en-US" sz="2000" dirty="0" smtClean="0"/>
              <a:t>1. Turn on the instrument and allow it to warm up for about 10 min.</a:t>
            </a:r>
          </a:p>
          <a:p>
            <a:pPr>
              <a:buNone/>
            </a:pPr>
            <a:r>
              <a:rPr lang="en-US" sz="2000" dirty="0" smtClean="0"/>
              <a:t>2. Set the wavelength to </a:t>
            </a:r>
            <a:r>
              <a:rPr lang="en-US" sz="2000" dirty="0" smtClean="0">
                <a:sym typeface="Symbol"/>
              </a:rPr>
              <a:t></a:t>
            </a:r>
            <a:r>
              <a:rPr lang="en-US" sz="2000" baseline="-25000" dirty="0" smtClean="0"/>
              <a:t>max</a:t>
            </a:r>
            <a:r>
              <a:rPr lang="en-US" sz="2000" dirty="0" smtClean="0"/>
              <a:t> nm.?</a:t>
            </a:r>
          </a:p>
          <a:p>
            <a:pPr>
              <a:buNone/>
            </a:pPr>
            <a:r>
              <a:rPr lang="en-US" sz="2000" dirty="0" smtClean="0"/>
              <a:t>3. Depress the “mode” control key and set the mode to “Absorbance.”</a:t>
            </a:r>
          </a:p>
          <a:p>
            <a:pPr>
              <a:buNone/>
            </a:pPr>
            <a:r>
              <a:rPr lang="en-US" sz="2000" dirty="0" smtClean="0"/>
              <a:t>4. Fill seven volumetric flask (5.0mL) with varying amounts of solution and adjust the volumes of each to 5.0   mL by D.W. as shown in Table 1 </a:t>
            </a:r>
            <a:r>
              <a:rPr lang="en-US" sz="2000" dirty="0" smtClean="0">
                <a:solidFill>
                  <a:srgbClr val="7030A0"/>
                </a:solidFill>
              </a:rPr>
              <a:t>below</a:t>
            </a:r>
            <a:r>
              <a:rPr lang="en-US" sz="2000" b="1" dirty="0" smtClean="0">
                <a:solidFill>
                  <a:srgbClr val="7030A0"/>
                </a:solidFill>
              </a:rPr>
              <a:t> ( only blank in 10mL volumetric flask)</a:t>
            </a:r>
          </a:p>
          <a:p>
            <a:endParaRPr lang="en-US" sz="2000" dirty="0"/>
          </a:p>
        </p:txBody>
      </p:sp>
      <p:graphicFrame>
        <p:nvGraphicFramePr>
          <p:cNvPr id="4" name="Table 3"/>
          <p:cNvGraphicFramePr>
            <a:graphicFrameLocks noGrp="1"/>
          </p:cNvGraphicFramePr>
          <p:nvPr/>
        </p:nvGraphicFramePr>
        <p:xfrm>
          <a:off x="533400" y="2590800"/>
          <a:ext cx="8001000" cy="3894582"/>
        </p:xfrm>
        <a:graphic>
          <a:graphicData uri="http://schemas.openxmlformats.org/drawingml/2006/table">
            <a:tbl>
              <a:tblPr firstRow="1" bandRow="1">
                <a:tableStyleId>{5C22544A-7EE6-4342-B048-85BDC9FD1C3A}</a:tableStyleId>
              </a:tblPr>
              <a:tblGrid>
                <a:gridCol w="1143000"/>
                <a:gridCol w="1295400"/>
                <a:gridCol w="1447800"/>
                <a:gridCol w="1219200"/>
                <a:gridCol w="1371600"/>
                <a:gridCol w="1524000"/>
              </a:tblGrid>
              <a:tr h="476250">
                <a:tc>
                  <a:txBody>
                    <a:bodyPr/>
                    <a:lstStyle/>
                    <a:p>
                      <a:pPr marL="0" marR="0" algn="ctr">
                        <a:lnSpc>
                          <a:spcPct val="115000"/>
                        </a:lnSpc>
                        <a:spcBef>
                          <a:spcPts val="0"/>
                        </a:spcBef>
                        <a:spcAft>
                          <a:spcPts val="0"/>
                        </a:spcAft>
                      </a:pPr>
                      <a:r>
                        <a:rPr lang="en-US" sz="1600" b="1" dirty="0">
                          <a:latin typeface="TimesNewRoman,Bold"/>
                          <a:ea typeface="Calibri"/>
                          <a:cs typeface="TimesNewRoman,Bold"/>
                        </a:rPr>
                        <a:t>Sample</a:t>
                      </a:r>
                      <a:endParaRPr lang="en-US" sz="1400"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1600" b="1" dirty="0">
                          <a:latin typeface="TimesNewRoman,Bold"/>
                          <a:ea typeface="Calibri"/>
                          <a:cs typeface="TimesNewRoman,Bold"/>
                        </a:rPr>
                        <a:t>Standard</a:t>
                      </a:r>
                      <a:endParaRPr lang="en-US" sz="1400" dirty="0">
                        <a:latin typeface="Calibri"/>
                        <a:ea typeface="Calibri"/>
                        <a:cs typeface="Arial"/>
                      </a:endParaRPr>
                    </a:p>
                    <a:p>
                      <a:pPr marL="0" marR="0" algn="ctr">
                        <a:lnSpc>
                          <a:spcPct val="115000"/>
                        </a:lnSpc>
                        <a:spcBef>
                          <a:spcPts val="0"/>
                        </a:spcBef>
                        <a:spcAft>
                          <a:spcPts val="0"/>
                        </a:spcAft>
                      </a:pPr>
                      <a:r>
                        <a:rPr lang="en-US" sz="1600" b="1" dirty="0">
                          <a:latin typeface="TimesNewRoman,Bold"/>
                          <a:ea typeface="Calibri"/>
                          <a:cs typeface="TimesNewRoman,Bold"/>
                        </a:rPr>
                        <a:t>(…..mg/L)</a:t>
                      </a:r>
                      <a:endParaRPr lang="en-US" sz="1400"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1600" b="1" dirty="0">
                          <a:latin typeface="TimesNewRoman,Bold"/>
                          <a:ea typeface="Calibri"/>
                          <a:cs typeface="TimesNewRoman,Bold"/>
                        </a:rPr>
                        <a:t>Dilute</a:t>
                      </a:r>
                      <a:endParaRPr lang="en-US" sz="1400" dirty="0">
                        <a:latin typeface="Calibri"/>
                        <a:ea typeface="Calibri"/>
                        <a:cs typeface="Arial"/>
                      </a:endParaRPr>
                    </a:p>
                    <a:p>
                      <a:pPr marL="0" marR="0" algn="ctr">
                        <a:lnSpc>
                          <a:spcPct val="115000"/>
                        </a:lnSpc>
                        <a:spcBef>
                          <a:spcPts val="0"/>
                        </a:spcBef>
                        <a:spcAft>
                          <a:spcPts val="0"/>
                        </a:spcAft>
                      </a:pPr>
                      <a:r>
                        <a:rPr lang="en-US" sz="1600" b="1" dirty="0">
                          <a:latin typeface="TimesNewRoman,Bold"/>
                          <a:ea typeface="Calibri"/>
                          <a:cs typeface="TimesNewRoman,Bold"/>
                        </a:rPr>
                        <a:t>Ferric Nitrate</a:t>
                      </a:r>
                      <a:endParaRPr lang="en-US" sz="1400"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1600" b="1" dirty="0">
                          <a:latin typeface="TimesNewRoman"/>
                          <a:ea typeface="Calibri"/>
                          <a:cs typeface="TimesNewRoman"/>
                        </a:rPr>
                        <a:t>Unknown</a:t>
                      </a:r>
                      <a:endParaRPr lang="en-US" sz="1400"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1600" b="1" dirty="0">
                          <a:latin typeface="TimesNewRoman"/>
                          <a:ea typeface="Calibri"/>
                          <a:cs typeface="TimesNewRoman"/>
                        </a:rPr>
                        <a:t>Absorbance</a:t>
                      </a:r>
                      <a:endParaRPr lang="en-US" sz="1400"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1600" b="1" dirty="0">
                          <a:latin typeface="TimesNewRoman"/>
                          <a:ea typeface="Calibri"/>
                          <a:cs typeface="TimesNewRoman"/>
                        </a:rPr>
                        <a:t>Concentration</a:t>
                      </a:r>
                      <a:endParaRPr lang="en-US" sz="1400" dirty="0">
                        <a:latin typeface="Calibri"/>
                        <a:ea typeface="Calibri"/>
                        <a:cs typeface="Arial"/>
                      </a:endParaRPr>
                    </a:p>
                    <a:p>
                      <a:pPr marL="0" marR="0" algn="ctr">
                        <a:lnSpc>
                          <a:spcPct val="115000"/>
                        </a:lnSpc>
                        <a:spcBef>
                          <a:spcPts val="0"/>
                        </a:spcBef>
                        <a:spcAft>
                          <a:spcPts val="0"/>
                        </a:spcAft>
                      </a:pPr>
                      <a:r>
                        <a:rPr lang="en-US" sz="1600" b="1" dirty="0">
                          <a:latin typeface="TimesNewRoman"/>
                          <a:ea typeface="Calibri"/>
                          <a:cs typeface="TimesNewRoman"/>
                        </a:rPr>
                        <a:t>mg/L</a:t>
                      </a:r>
                      <a:endParaRPr lang="en-US" sz="1400"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r>
              <a:tr h="476250">
                <a:tc>
                  <a:txBody>
                    <a:bodyPr/>
                    <a:lstStyle/>
                    <a:p>
                      <a:pPr marL="0" marR="0" algn="ctr">
                        <a:lnSpc>
                          <a:spcPct val="115000"/>
                        </a:lnSpc>
                        <a:spcBef>
                          <a:spcPts val="0"/>
                        </a:spcBef>
                        <a:spcAft>
                          <a:spcPts val="0"/>
                        </a:spcAft>
                      </a:pPr>
                      <a:r>
                        <a:rPr lang="en-US" sz="2000" b="1" dirty="0">
                          <a:latin typeface="TimesNewRoman"/>
                          <a:ea typeface="Calibri"/>
                          <a:cs typeface="TimesNewRoman"/>
                        </a:rPr>
                        <a:t>Blank</a:t>
                      </a:r>
                      <a:endParaRPr lang="en-US" sz="1800"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dirty="0">
                          <a:latin typeface="TimesNewRoman"/>
                          <a:ea typeface="Calibri"/>
                          <a:cs typeface="TimesNewRoman"/>
                        </a:rPr>
                        <a:t>0.0</a:t>
                      </a: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a:latin typeface="TimesNewRoman"/>
                          <a:ea typeface="Calibri"/>
                          <a:cs typeface="TimesNewRoman"/>
                        </a:rPr>
                        <a:t>1.0</a:t>
                      </a: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a:latin typeface="TimesNewRoman"/>
                          <a:ea typeface="Calibri"/>
                          <a:cs typeface="TimesNewRoman"/>
                        </a:rPr>
                        <a:t>0.0</a:t>
                      </a: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a:latin typeface="TimesNewRoman"/>
                          <a:ea typeface="Calibri"/>
                          <a:cs typeface="TimesNewRoman"/>
                        </a:rPr>
                        <a:t>0.0</a:t>
                      </a: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a:latin typeface="TimesNewRoman"/>
                          <a:ea typeface="Calibri"/>
                          <a:cs typeface="TimesNewRoman"/>
                        </a:rPr>
                        <a:t>0.0</a:t>
                      </a: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r>
              <a:tr h="476250">
                <a:tc>
                  <a:txBody>
                    <a:bodyPr/>
                    <a:lstStyle/>
                    <a:p>
                      <a:pPr marL="0" marR="0" algn="ctr">
                        <a:lnSpc>
                          <a:spcPct val="115000"/>
                        </a:lnSpc>
                        <a:spcBef>
                          <a:spcPts val="0"/>
                        </a:spcBef>
                        <a:spcAft>
                          <a:spcPts val="0"/>
                        </a:spcAft>
                      </a:pPr>
                      <a:r>
                        <a:rPr lang="en-US" sz="2000" b="1">
                          <a:latin typeface="TimesNewRoman"/>
                          <a:ea typeface="Calibri"/>
                          <a:cs typeface="TimesNewRoman"/>
                        </a:rPr>
                        <a:t># 1</a:t>
                      </a:r>
                      <a:endParaRPr lang="en-US" sz="180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dirty="0">
                          <a:latin typeface="TimesNewRoman"/>
                          <a:ea typeface="Calibri"/>
                          <a:cs typeface="TimesNewRoman"/>
                        </a:rPr>
                        <a:t>0.0</a:t>
                      </a: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a:latin typeface="TimesNewRoman"/>
                          <a:ea typeface="Calibri"/>
                          <a:cs typeface="TimesNewRoman"/>
                        </a:rPr>
                        <a:t>1.0</a:t>
                      </a: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a:latin typeface="TimesNewRoman"/>
                          <a:ea typeface="Calibri"/>
                          <a:cs typeface="TimesNewRoman"/>
                        </a:rPr>
                        <a:t>1.0</a:t>
                      </a: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a:latin typeface="TimesNewRoman"/>
                          <a:ea typeface="Calibri"/>
                          <a:cs typeface="TimesNewRoman"/>
                        </a:rPr>
                        <a:t>0.0</a:t>
                      </a: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r>
              <a:tr h="476250">
                <a:tc>
                  <a:txBody>
                    <a:bodyPr/>
                    <a:lstStyle/>
                    <a:p>
                      <a:pPr marL="0" marR="0" algn="ctr">
                        <a:lnSpc>
                          <a:spcPct val="115000"/>
                        </a:lnSpc>
                        <a:spcBef>
                          <a:spcPts val="0"/>
                        </a:spcBef>
                        <a:spcAft>
                          <a:spcPts val="0"/>
                        </a:spcAft>
                      </a:pPr>
                      <a:r>
                        <a:rPr lang="en-US" sz="2000" b="1" dirty="0">
                          <a:latin typeface="TimesNewRoman"/>
                          <a:ea typeface="Calibri"/>
                          <a:cs typeface="TimesNewRoman"/>
                        </a:rPr>
                        <a:t># 2</a:t>
                      </a:r>
                      <a:endParaRPr lang="en-US" sz="1800"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dirty="0">
                          <a:latin typeface="TimesNewRoman"/>
                          <a:ea typeface="Calibri"/>
                          <a:cs typeface="TimesNewRoman"/>
                        </a:rPr>
                        <a:t>0.2</a:t>
                      </a: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a:latin typeface="TimesNewRoman"/>
                          <a:ea typeface="Calibri"/>
                          <a:cs typeface="TimesNewRoman"/>
                        </a:rPr>
                        <a:t>1.0</a:t>
                      </a: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a:latin typeface="TimesNewRoman"/>
                          <a:ea typeface="Calibri"/>
                          <a:cs typeface="TimesNewRoman"/>
                        </a:rPr>
                        <a:t>1.0</a:t>
                      </a: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r>
              <a:tr h="476250">
                <a:tc>
                  <a:txBody>
                    <a:bodyPr/>
                    <a:lstStyle/>
                    <a:p>
                      <a:pPr marL="0" marR="0" algn="ctr">
                        <a:lnSpc>
                          <a:spcPct val="115000"/>
                        </a:lnSpc>
                        <a:spcBef>
                          <a:spcPts val="0"/>
                        </a:spcBef>
                        <a:spcAft>
                          <a:spcPts val="0"/>
                        </a:spcAft>
                      </a:pPr>
                      <a:r>
                        <a:rPr lang="en-US" sz="2000" b="1" dirty="0">
                          <a:latin typeface="TimesNewRoman"/>
                          <a:ea typeface="Calibri"/>
                          <a:cs typeface="TimesNewRoman"/>
                        </a:rPr>
                        <a:t># 3</a:t>
                      </a:r>
                      <a:endParaRPr lang="en-US" sz="1800"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dirty="0">
                          <a:latin typeface="TimesNewRoman"/>
                          <a:ea typeface="Calibri"/>
                          <a:cs typeface="TimesNewRoman"/>
                        </a:rPr>
                        <a:t>0.4</a:t>
                      </a: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a:latin typeface="TimesNewRoman"/>
                          <a:ea typeface="Calibri"/>
                          <a:cs typeface="TimesNewRoman"/>
                        </a:rPr>
                        <a:t>1.0</a:t>
                      </a: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a:latin typeface="TimesNewRoman"/>
                          <a:ea typeface="Calibri"/>
                          <a:cs typeface="TimesNewRoman"/>
                        </a:rPr>
                        <a:t>1.0</a:t>
                      </a: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r>
              <a:tr h="476250">
                <a:tc>
                  <a:txBody>
                    <a:bodyPr/>
                    <a:lstStyle/>
                    <a:p>
                      <a:pPr marL="0" marR="0" algn="ctr">
                        <a:lnSpc>
                          <a:spcPct val="115000"/>
                        </a:lnSpc>
                        <a:spcBef>
                          <a:spcPts val="0"/>
                        </a:spcBef>
                        <a:spcAft>
                          <a:spcPts val="0"/>
                        </a:spcAft>
                      </a:pPr>
                      <a:r>
                        <a:rPr lang="en-US" sz="2000" b="1" dirty="0">
                          <a:latin typeface="TimesNewRoman"/>
                          <a:ea typeface="Calibri"/>
                          <a:cs typeface="TimesNewRoman"/>
                        </a:rPr>
                        <a:t># 4</a:t>
                      </a:r>
                      <a:endParaRPr lang="en-US" sz="1800"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dirty="0">
                          <a:latin typeface="TimesNewRoman"/>
                          <a:ea typeface="Calibri"/>
                          <a:cs typeface="TimesNewRoman"/>
                        </a:rPr>
                        <a:t>0.6</a:t>
                      </a: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dirty="0">
                          <a:latin typeface="TimesNewRoman"/>
                          <a:ea typeface="Calibri"/>
                          <a:cs typeface="TimesNewRoman"/>
                        </a:rPr>
                        <a:t>1.0</a:t>
                      </a: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dirty="0">
                          <a:latin typeface="TimesNewRoman"/>
                          <a:ea typeface="Calibri"/>
                          <a:cs typeface="TimesNewRoman"/>
                        </a:rPr>
                        <a:t>1.0</a:t>
                      </a: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r>
              <a:tr h="476250">
                <a:tc>
                  <a:txBody>
                    <a:bodyPr/>
                    <a:lstStyle/>
                    <a:p>
                      <a:pPr marL="0" marR="0" algn="ctr">
                        <a:lnSpc>
                          <a:spcPct val="115000"/>
                        </a:lnSpc>
                        <a:spcBef>
                          <a:spcPts val="0"/>
                        </a:spcBef>
                        <a:spcAft>
                          <a:spcPts val="0"/>
                        </a:spcAft>
                      </a:pPr>
                      <a:r>
                        <a:rPr lang="en-US" sz="2000" b="1" dirty="0">
                          <a:latin typeface="TimesNewRoman"/>
                          <a:ea typeface="Calibri"/>
                          <a:cs typeface="TimesNewRoman"/>
                        </a:rPr>
                        <a:t># 5</a:t>
                      </a:r>
                      <a:endParaRPr lang="en-US" sz="1800"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a:latin typeface="TimesNewRoman"/>
                          <a:ea typeface="Calibri"/>
                          <a:cs typeface="TimesNewRoman"/>
                        </a:rPr>
                        <a:t>0.8</a:t>
                      </a: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a:latin typeface="TimesNewRoman"/>
                          <a:ea typeface="Calibri"/>
                          <a:cs typeface="TimesNewRoman"/>
                        </a:rPr>
                        <a:t>1.0</a:t>
                      </a: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a:latin typeface="TimesNewRoman"/>
                          <a:ea typeface="Calibri"/>
                          <a:cs typeface="TimesNewRoman"/>
                        </a:rPr>
                        <a:t>1.0</a:t>
                      </a: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r>
              <a:tr h="476250">
                <a:tc>
                  <a:txBody>
                    <a:bodyPr/>
                    <a:lstStyle/>
                    <a:p>
                      <a:pPr marL="0" marR="0" algn="ctr">
                        <a:lnSpc>
                          <a:spcPct val="115000"/>
                        </a:lnSpc>
                        <a:spcBef>
                          <a:spcPts val="0"/>
                        </a:spcBef>
                        <a:spcAft>
                          <a:spcPts val="0"/>
                        </a:spcAft>
                      </a:pPr>
                      <a:r>
                        <a:rPr lang="en-US" sz="2000" b="1" dirty="0">
                          <a:latin typeface="TimesNewRoman"/>
                          <a:ea typeface="Calibri"/>
                          <a:cs typeface="TimesNewRoman"/>
                        </a:rPr>
                        <a:t># 6</a:t>
                      </a:r>
                      <a:endParaRPr lang="en-US" sz="1800"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dirty="0">
                          <a:latin typeface="TimesNewRoman"/>
                          <a:ea typeface="Calibri"/>
                          <a:cs typeface="TimesNewRoman"/>
                        </a:rPr>
                        <a:t>1.0</a:t>
                      </a: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dirty="0">
                          <a:latin typeface="TimesNewRoman"/>
                          <a:ea typeface="Calibri"/>
                          <a:cs typeface="TimesNewRoman"/>
                        </a:rPr>
                        <a:t>1.0</a:t>
                      </a: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dirty="0">
                          <a:latin typeface="TimesNewRoman"/>
                          <a:ea typeface="Calibri"/>
                          <a:cs typeface="TimesNewRoman"/>
                        </a:rPr>
                        <a:t>1.0</a:t>
                      </a: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3733800"/>
          </a:xfrm>
        </p:spPr>
        <p:txBody>
          <a:bodyPr>
            <a:normAutofit/>
          </a:bodyPr>
          <a:lstStyle/>
          <a:p>
            <a:pPr lvl="0">
              <a:buNone/>
            </a:pPr>
            <a:r>
              <a:rPr lang="en-US" sz="2000" dirty="0" smtClean="0"/>
              <a:t>5. Set the wavelength to 400 nm, </a:t>
            </a:r>
            <a:r>
              <a:rPr lang="en-US" sz="2000" b="1" dirty="0" smtClean="0"/>
              <a:t>zero absorbance </a:t>
            </a:r>
            <a:r>
              <a:rPr lang="en-US" sz="2000" dirty="0" smtClean="0"/>
              <a:t>will be determined with the </a:t>
            </a:r>
            <a:r>
              <a:rPr lang="en-US" sz="2000" b="1" dirty="0" smtClean="0"/>
              <a:t>blank solution </a:t>
            </a:r>
            <a:r>
              <a:rPr lang="en-US" sz="2000" dirty="0" smtClean="0"/>
              <a:t>cuvette, Replace the blank cuvette with the sample and determine absorbance for solution, Repeat this procedure (420, 440 --.600 nm) (at absorbance begin larger reduce wavelength intervals to 5nm), determine </a:t>
            </a:r>
            <a:r>
              <a:rPr lang="en-US" sz="2000" b="1" dirty="0" smtClean="0"/>
              <a:t>λ</a:t>
            </a:r>
            <a:r>
              <a:rPr lang="en-US" sz="2000" b="1" baseline="-25000" dirty="0" smtClean="0"/>
              <a:t>max</a:t>
            </a:r>
            <a:r>
              <a:rPr lang="en-US" sz="2000" dirty="0" smtClean="0"/>
              <a:t>.</a:t>
            </a:r>
          </a:p>
          <a:p>
            <a:pPr>
              <a:buNone/>
            </a:pPr>
            <a:r>
              <a:rPr lang="en-US" sz="2000" dirty="0" smtClean="0"/>
              <a:t>6. Replace the blank cuvette with each of the numbered samples and determine absorbance for each solution, carefully record the </a:t>
            </a:r>
            <a:r>
              <a:rPr lang="en-US" sz="2000" b="1" dirty="0" smtClean="0"/>
              <a:t>A</a:t>
            </a:r>
            <a:r>
              <a:rPr lang="en-US" sz="2000" dirty="0" smtClean="0"/>
              <a:t> vs </a:t>
            </a:r>
            <a:r>
              <a:rPr lang="en-US" sz="2000" b="1" dirty="0" smtClean="0"/>
              <a:t>concentration </a:t>
            </a:r>
            <a:r>
              <a:rPr lang="en-US" sz="2000" dirty="0" smtClean="0"/>
              <a:t>at </a:t>
            </a:r>
            <a:r>
              <a:rPr lang="en-US" sz="2000" b="1" dirty="0" smtClean="0"/>
              <a:t>λ</a:t>
            </a:r>
            <a:r>
              <a:rPr lang="en-US" sz="2000" b="1" baseline="-25000" dirty="0" smtClean="0"/>
              <a:t>max</a:t>
            </a:r>
            <a:r>
              <a:rPr lang="en-US" sz="2000" dirty="0" smtClean="0"/>
              <a:t>.</a:t>
            </a:r>
          </a:p>
          <a:p>
            <a:pPr>
              <a:buNone/>
            </a:pPr>
            <a:r>
              <a:rPr lang="en-US" sz="2000" dirty="0" smtClean="0"/>
              <a:t>7. Draw a plot having X-axis as concentration (mg/L) and Y-axis as Absorbance at </a:t>
            </a:r>
            <a:r>
              <a:rPr lang="en-US" sz="2000" b="1" dirty="0" smtClean="0"/>
              <a:t>λ</a:t>
            </a:r>
            <a:r>
              <a:rPr lang="en-US" sz="2000" b="1" baseline="-25000" dirty="0" smtClean="0"/>
              <a:t>max</a:t>
            </a:r>
            <a:r>
              <a:rPr lang="en-US" sz="2000" dirty="0" smtClean="0"/>
              <a:t> (</a:t>
            </a:r>
            <a:r>
              <a:rPr lang="en-US" sz="2000" i="1" dirty="0" smtClean="0"/>
              <a:t>Plotting </a:t>
            </a:r>
            <a:r>
              <a:rPr lang="en-US" sz="2000" dirty="0" smtClean="0"/>
              <a:t>Use the program Excel to plot the calibration curve</a:t>
            </a:r>
            <a:r>
              <a:rPr lang="en-US" sz="2000" b="1" dirty="0" smtClean="0"/>
              <a:t>).</a:t>
            </a:r>
            <a:endParaRPr lang="en-US" sz="2000" dirty="0" smtClean="0"/>
          </a:p>
          <a:p>
            <a:pPr lvl="0">
              <a:buNone/>
            </a:pPr>
            <a:r>
              <a:rPr lang="en-US" sz="2000" dirty="0" smtClean="0"/>
              <a:t>    Use Beer’s law to calculate </a:t>
            </a:r>
            <a:r>
              <a:rPr lang="en-US" sz="2000" b="1" dirty="0" smtClean="0"/>
              <a:t>ε</a:t>
            </a:r>
            <a:r>
              <a:rPr lang="en-US" sz="2000" dirty="0" smtClean="0"/>
              <a:t> for sodium salicylate, given the cell width (path length l cm), Use the curve to calculate concentration of unknown solution.</a:t>
            </a:r>
          </a:p>
          <a:p>
            <a:pPr>
              <a:buNone/>
            </a:pPr>
            <a:endParaRPr lang="en-US" sz="2000" dirty="0" smtClean="0"/>
          </a:p>
        </p:txBody>
      </p:sp>
      <p:pic>
        <p:nvPicPr>
          <p:cNvPr id="4" name="Picture 4"/>
          <p:cNvPicPr>
            <a:picLocks noChangeAspect="1" noChangeArrowheads="1"/>
          </p:cNvPicPr>
          <p:nvPr/>
        </p:nvPicPr>
        <p:blipFill>
          <a:blip r:embed="rId3" cstate="print"/>
          <a:srcRect/>
          <a:stretch>
            <a:fillRect/>
          </a:stretch>
        </p:blipFill>
        <p:spPr bwMode="auto">
          <a:xfrm>
            <a:off x="685800" y="4038600"/>
            <a:ext cx="7467600" cy="259080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3"/>
          <p:cNvSpPr>
            <a:spLocks noGrp="1"/>
          </p:cNvSpPr>
          <p:nvPr>
            <p:ph type="sldNum" sz="quarter" idx="12"/>
          </p:nvPr>
        </p:nvSpPr>
        <p:spPr/>
        <p:txBody>
          <a:bodyPr/>
          <a:lstStyle/>
          <a:p>
            <a:fld id="{6038F4FF-6132-4415-8667-8A9D351820CB}" type="slidenum">
              <a:rPr lang="en-US"/>
              <a:pPr/>
              <a:t>2</a:t>
            </a:fld>
            <a:endParaRPr lang="en-US"/>
          </a:p>
        </p:txBody>
      </p:sp>
      <p:sp>
        <p:nvSpPr>
          <p:cNvPr id="5122" name="Rectangle 2"/>
          <p:cNvSpPr>
            <a:spLocks noChangeArrowheads="1"/>
          </p:cNvSpPr>
          <p:nvPr/>
        </p:nvSpPr>
        <p:spPr bwMode="auto">
          <a:xfrm>
            <a:off x="1524000" y="228600"/>
            <a:ext cx="6019800" cy="830997"/>
          </a:xfrm>
          <a:prstGeom prst="rect">
            <a:avLst/>
          </a:prstGeom>
          <a:noFill/>
          <a:ln w="9525">
            <a:noFill/>
            <a:miter lim="800000"/>
            <a:headEnd/>
            <a:tailEnd/>
          </a:ln>
        </p:spPr>
        <p:txBody>
          <a:bodyPr wrap="square">
            <a:spAutoFit/>
          </a:bodyPr>
          <a:lstStyle/>
          <a:p>
            <a:pPr algn="ctr"/>
            <a:r>
              <a:rPr lang="en-US" sz="2400" b="1" dirty="0" smtClean="0"/>
              <a:t>Principles </a:t>
            </a:r>
            <a:r>
              <a:rPr lang="en-US" sz="2400" b="1" dirty="0"/>
              <a:t>of molecular </a:t>
            </a:r>
            <a:r>
              <a:rPr lang="en-US" sz="2400" b="1" dirty="0" smtClean="0"/>
              <a:t>spectroscopy</a:t>
            </a:r>
          </a:p>
          <a:p>
            <a:pPr algn="ctr"/>
            <a:r>
              <a:rPr lang="en-US" sz="2400" b="1" dirty="0" smtClean="0"/>
              <a:t>Electromagnetic </a:t>
            </a:r>
            <a:r>
              <a:rPr lang="en-US" sz="2400" b="1" dirty="0"/>
              <a:t>radiation</a:t>
            </a:r>
          </a:p>
        </p:txBody>
      </p:sp>
      <p:sp>
        <p:nvSpPr>
          <p:cNvPr id="5133" name="Rectangle 13"/>
          <p:cNvSpPr>
            <a:spLocks noChangeArrowheads="1"/>
          </p:cNvSpPr>
          <p:nvPr/>
        </p:nvSpPr>
        <p:spPr bwMode="auto">
          <a:xfrm>
            <a:off x="1295400" y="3352800"/>
            <a:ext cx="6308725" cy="1552575"/>
          </a:xfrm>
          <a:prstGeom prst="rect">
            <a:avLst/>
          </a:prstGeom>
          <a:noFill/>
          <a:ln w="9525">
            <a:noFill/>
            <a:miter lim="800000"/>
            <a:headEnd/>
            <a:tailEnd/>
          </a:ln>
        </p:spPr>
        <p:txBody>
          <a:bodyPr wrap="none">
            <a:spAutoFit/>
          </a:bodyPr>
          <a:lstStyle/>
          <a:p>
            <a:r>
              <a:rPr lang="en-US" b="0" dirty="0">
                <a:latin typeface="Symbol" pitchFamily="18" charset="2"/>
                <a:sym typeface="Symbol" pitchFamily="18" charset="2"/>
              </a:rPr>
              <a:t></a:t>
            </a:r>
            <a:r>
              <a:rPr lang="en-US" b="0" dirty="0"/>
              <a:t>= distance of one wave</a:t>
            </a:r>
          </a:p>
          <a:p>
            <a:pPr>
              <a:buFont typeface="Symbol" pitchFamily="18" charset="2"/>
              <a:buChar char="n"/>
            </a:pPr>
            <a:r>
              <a:rPr lang="en-US" b="0" dirty="0"/>
              <a:t> = frequency: waves per unit time (sec</a:t>
            </a:r>
            <a:r>
              <a:rPr lang="en-US" b="0" baseline="30000" dirty="0"/>
              <a:t>-1</a:t>
            </a:r>
            <a:r>
              <a:rPr lang="en-US" b="0" dirty="0"/>
              <a:t>, Hz)</a:t>
            </a:r>
          </a:p>
          <a:p>
            <a:pPr>
              <a:buFont typeface="Symbol" pitchFamily="18" charset="2"/>
              <a:buNone/>
            </a:pPr>
            <a:r>
              <a:rPr lang="en-US" b="0" dirty="0"/>
              <a:t>c = speed of light (3.0 x 10</a:t>
            </a:r>
            <a:r>
              <a:rPr lang="en-US" b="0" baseline="30000" dirty="0"/>
              <a:t>8</a:t>
            </a:r>
            <a:r>
              <a:rPr lang="en-US" b="0" dirty="0"/>
              <a:t> m • sec</a:t>
            </a:r>
            <a:r>
              <a:rPr lang="en-US" b="0" baseline="30000" dirty="0"/>
              <a:t>-1</a:t>
            </a:r>
            <a:r>
              <a:rPr lang="en-US" b="0" dirty="0"/>
              <a:t>)</a:t>
            </a:r>
          </a:p>
          <a:p>
            <a:r>
              <a:rPr lang="en-US" b="0" i="1" dirty="0"/>
              <a:t>h</a:t>
            </a:r>
            <a:r>
              <a:rPr lang="en-US" b="0" dirty="0"/>
              <a:t> = Plank’s constant (6.63 x 10</a:t>
            </a:r>
            <a:r>
              <a:rPr lang="en-US" b="0" baseline="30000" dirty="0"/>
              <a:t>-34</a:t>
            </a:r>
            <a:r>
              <a:rPr lang="en-US" b="0" dirty="0"/>
              <a:t> J • sec)</a:t>
            </a:r>
          </a:p>
        </p:txBody>
      </p:sp>
      <p:sp>
        <p:nvSpPr>
          <p:cNvPr id="5134" name="Rectangle 14"/>
          <p:cNvSpPr>
            <a:spLocks noChangeArrowheads="1"/>
          </p:cNvSpPr>
          <p:nvPr/>
        </p:nvSpPr>
        <p:spPr bwMode="auto">
          <a:xfrm>
            <a:off x="463540" y="1219200"/>
            <a:ext cx="8223259" cy="369332"/>
          </a:xfrm>
          <a:prstGeom prst="rect">
            <a:avLst/>
          </a:prstGeom>
          <a:noFill/>
          <a:ln w="9525">
            <a:noFill/>
            <a:miter lim="800000"/>
            <a:headEnd/>
            <a:tailEnd/>
          </a:ln>
        </p:spPr>
        <p:txBody>
          <a:bodyPr wrap="square">
            <a:spAutoFit/>
          </a:bodyPr>
          <a:lstStyle/>
          <a:p>
            <a:pPr algn="ctr"/>
            <a:r>
              <a:rPr lang="en-US" b="1" dirty="0"/>
              <a:t>Electromagnetic radiation has the properties of a particle </a:t>
            </a:r>
            <a:r>
              <a:rPr lang="en-US" b="1" dirty="0" smtClean="0"/>
              <a:t>(</a:t>
            </a:r>
            <a:r>
              <a:rPr lang="en-US" b="1" dirty="0"/>
              <a:t>photon) </a:t>
            </a:r>
            <a:r>
              <a:rPr lang="en-US" b="1" i="1" dirty="0"/>
              <a:t>and</a:t>
            </a:r>
            <a:r>
              <a:rPr lang="en-US" b="1" dirty="0"/>
              <a:t> a wave.</a:t>
            </a:r>
          </a:p>
        </p:txBody>
      </p:sp>
      <p:pic>
        <p:nvPicPr>
          <p:cNvPr id="5145" name="Picture 25" descr="wave"/>
          <p:cNvPicPr>
            <a:picLocks noChangeAspect="1" noChangeArrowheads="1"/>
          </p:cNvPicPr>
          <p:nvPr/>
        </p:nvPicPr>
        <p:blipFill>
          <a:blip r:embed="rId3" cstate="print"/>
          <a:srcRect/>
          <a:stretch>
            <a:fillRect/>
          </a:stretch>
        </p:blipFill>
        <p:spPr bwMode="auto">
          <a:xfrm>
            <a:off x="1524000" y="1676400"/>
            <a:ext cx="5694363" cy="1716088"/>
          </a:xfrm>
          <a:prstGeom prst="rect">
            <a:avLst/>
          </a:prstGeom>
          <a:noFill/>
        </p:spPr>
      </p:pic>
      <p:pic>
        <p:nvPicPr>
          <p:cNvPr id="7" name="Picture 2" descr="File:Onde electromagnetique.svg"/>
          <p:cNvPicPr>
            <a:picLocks noChangeAspect="1" noChangeArrowheads="1"/>
          </p:cNvPicPr>
          <p:nvPr/>
        </p:nvPicPr>
        <p:blipFill>
          <a:blip r:embed="rId4" cstate="print"/>
          <a:srcRect/>
          <a:stretch>
            <a:fillRect/>
          </a:stretch>
        </p:blipFill>
        <p:spPr bwMode="auto">
          <a:xfrm>
            <a:off x="1219200" y="4572000"/>
            <a:ext cx="6316663" cy="15573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0" y="609600"/>
            <a:ext cx="4136069" cy="584775"/>
          </a:xfrm>
          <a:prstGeom prst="rect">
            <a:avLst/>
          </a:prstGeom>
          <a:noFill/>
        </p:spPr>
        <p:txBody>
          <a:bodyPr wrap="none" rtlCol="0">
            <a:spAutoFit/>
          </a:bodyPr>
          <a:lstStyle/>
          <a:p>
            <a:r>
              <a:rPr lang="en-US" sz="3200" b="1" dirty="0" smtClean="0">
                <a:latin typeface="Simplified Arabic" pitchFamily="18" charset="-78"/>
                <a:cs typeface="Simplified Arabic" pitchFamily="18" charset="-78"/>
              </a:rPr>
              <a:t>Infrared Spectroscopy</a:t>
            </a:r>
            <a:endParaRPr lang="en-US" sz="3200" dirty="0" smtClean="0">
              <a:latin typeface="Simplified Arabic" pitchFamily="18" charset="-78"/>
              <a:cs typeface="Simplified Arabic" pitchFamily="18" charset="-78"/>
            </a:endParaRPr>
          </a:p>
        </p:txBody>
      </p:sp>
      <p:sp>
        <p:nvSpPr>
          <p:cNvPr id="5" name="TextBox 4"/>
          <p:cNvSpPr txBox="1"/>
          <p:nvPr/>
        </p:nvSpPr>
        <p:spPr>
          <a:xfrm>
            <a:off x="304801" y="1752600"/>
            <a:ext cx="8839199" cy="2246769"/>
          </a:xfrm>
          <a:prstGeom prst="rect">
            <a:avLst/>
          </a:prstGeom>
          <a:noFill/>
        </p:spPr>
        <p:txBody>
          <a:bodyPr wrap="square" rtlCol="0">
            <a:spAutoFit/>
          </a:bodyPr>
          <a:lstStyle/>
          <a:p>
            <a:pPr algn="just"/>
            <a:r>
              <a:rPr lang="en-US" sz="2000" b="1" dirty="0" smtClean="0">
                <a:latin typeface="Simplified Arabic" pitchFamily="18" charset="-78"/>
                <a:cs typeface="Simplified Arabic" pitchFamily="18" charset="-78"/>
              </a:rPr>
              <a:t>Infrared absorption spectra </a:t>
            </a:r>
            <a:r>
              <a:rPr lang="en-US" sz="2000" dirty="0" smtClean="0">
                <a:latin typeface="Simplified Arabic" pitchFamily="18" charset="-78"/>
                <a:cs typeface="Simplified Arabic" pitchFamily="18" charset="-78"/>
              </a:rPr>
              <a:t>are due to changes in vibration energy accompanied by changes in rotation energy, broadly speaking, the range in the electromagnetic spectrum that extends from </a:t>
            </a:r>
            <a:r>
              <a:rPr lang="en-US" sz="2000" b="1" dirty="0" smtClean="0">
                <a:latin typeface="Simplified Arabic" pitchFamily="18" charset="-78"/>
                <a:cs typeface="Simplified Arabic" pitchFamily="18" charset="-78"/>
              </a:rPr>
              <a:t>(0.8 -200 µm)</a:t>
            </a:r>
            <a:r>
              <a:rPr lang="en-US" sz="2000" dirty="0" smtClean="0">
                <a:latin typeface="Simplified Arabic" pitchFamily="18" charset="-78"/>
                <a:cs typeface="Simplified Arabic" pitchFamily="18" charset="-78"/>
              </a:rPr>
              <a:t> is referred to as the infrared region.  </a:t>
            </a:r>
          </a:p>
          <a:p>
            <a:pPr algn="just"/>
            <a:r>
              <a:rPr lang="en-US" sz="2000" dirty="0" smtClean="0">
                <a:latin typeface="Simplified Arabic" pitchFamily="18" charset="-78"/>
                <a:cs typeface="Simplified Arabic" pitchFamily="18" charset="-78"/>
              </a:rPr>
              <a:t>   In usual practice, however, either the </a:t>
            </a:r>
            <a:r>
              <a:rPr lang="en-US" sz="2000" b="1" dirty="0" smtClean="0">
                <a:latin typeface="Simplified Arabic" pitchFamily="18" charset="-78"/>
                <a:cs typeface="Simplified Arabic" pitchFamily="18" charset="-78"/>
              </a:rPr>
              <a:t>wavelength (</a:t>
            </a:r>
            <a:r>
              <a:rPr lang="en-US" sz="2000" b="1" dirty="0" smtClean="0">
                <a:latin typeface="Simplified Arabic" pitchFamily="18" charset="-78"/>
                <a:cs typeface="Simplified Arabic" pitchFamily="18" charset="-78"/>
                <a:sym typeface="Symbol"/>
              </a:rPr>
              <a:t></a:t>
            </a:r>
            <a:r>
              <a:rPr lang="en-US" sz="2000" b="1" dirty="0" smtClean="0">
                <a:latin typeface="Simplified Arabic" pitchFamily="18" charset="-78"/>
                <a:cs typeface="Simplified Arabic" pitchFamily="18" charset="-78"/>
              </a:rPr>
              <a:t>)</a:t>
            </a:r>
            <a:r>
              <a:rPr lang="en-US" sz="2000" dirty="0" smtClean="0">
                <a:latin typeface="Simplified Arabic" pitchFamily="18" charset="-78"/>
                <a:cs typeface="Simplified Arabic" pitchFamily="18" charset="-78"/>
              </a:rPr>
              <a:t> or the </a:t>
            </a:r>
            <a:r>
              <a:rPr lang="en-US" sz="2000" b="1" dirty="0" smtClean="0">
                <a:latin typeface="Simplified Arabic" pitchFamily="18" charset="-78"/>
                <a:cs typeface="Simplified Arabic" pitchFamily="18" charset="-78"/>
              </a:rPr>
              <a:t>wavenumber (ΰ=cm</a:t>
            </a:r>
            <a:r>
              <a:rPr lang="en-US" sz="2000" b="1" baseline="30000" dirty="0" smtClean="0">
                <a:latin typeface="Simplified Arabic" pitchFamily="18" charset="-78"/>
                <a:cs typeface="Simplified Arabic" pitchFamily="18" charset="-78"/>
              </a:rPr>
              <a:t>–1</a:t>
            </a:r>
            <a:r>
              <a:rPr lang="en-US" sz="2000" b="1" dirty="0" smtClean="0">
                <a:latin typeface="Simplified Arabic" pitchFamily="18" charset="-78"/>
                <a:cs typeface="Simplified Arabic" pitchFamily="18" charset="-78"/>
              </a:rPr>
              <a:t>)</a:t>
            </a:r>
            <a:r>
              <a:rPr lang="en-US" sz="2000" dirty="0" smtClean="0">
                <a:latin typeface="Simplified Arabic" pitchFamily="18" charset="-78"/>
                <a:cs typeface="Simplified Arabic" pitchFamily="18" charset="-78"/>
              </a:rPr>
              <a:t> is employed to measure the position of a given infrared absorption, more precisely, the infrared regions may be categorized into </a:t>
            </a:r>
            <a:r>
              <a:rPr lang="en-US" sz="2000" b="1" dirty="0" smtClean="0">
                <a:latin typeface="Simplified Arabic" pitchFamily="18" charset="-78"/>
                <a:cs typeface="Simplified Arabic" pitchFamily="18" charset="-78"/>
              </a:rPr>
              <a:t>three </a:t>
            </a:r>
            <a:r>
              <a:rPr lang="en-US" sz="2000" dirty="0" smtClean="0">
                <a:latin typeface="Simplified Arabic" pitchFamily="18" charset="-78"/>
                <a:cs typeface="Simplified Arabic" pitchFamily="18" charset="-78"/>
              </a:rPr>
              <a:t>distinct zones based on their respective wavenumber and wavelength as stated below:</a:t>
            </a:r>
            <a:endParaRPr lang="en-US" sz="2000" dirty="0">
              <a:latin typeface="Simplified Arabic" pitchFamily="18" charset="-78"/>
              <a:cs typeface="Simplified Arabic" pitchFamily="18" charset="-78"/>
            </a:endParaRPr>
          </a:p>
        </p:txBody>
      </p:sp>
      <p:graphicFrame>
        <p:nvGraphicFramePr>
          <p:cNvPr id="6" name="Table 5"/>
          <p:cNvGraphicFramePr>
            <a:graphicFrameLocks noGrp="1"/>
          </p:cNvGraphicFramePr>
          <p:nvPr/>
        </p:nvGraphicFramePr>
        <p:xfrm>
          <a:off x="1143000" y="4495800"/>
          <a:ext cx="7315202" cy="1483360"/>
        </p:xfrm>
        <a:graphic>
          <a:graphicData uri="http://schemas.openxmlformats.org/drawingml/2006/table">
            <a:tbl>
              <a:tblPr firstRow="1" bandRow="1">
                <a:tableStyleId>{5C22544A-7EE6-4342-B048-85BDC9FD1C3A}</a:tableStyleId>
              </a:tblPr>
              <a:tblGrid>
                <a:gridCol w="822961"/>
                <a:gridCol w="1920241"/>
                <a:gridCol w="2235200"/>
                <a:gridCol w="2336800"/>
              </a:tblGrid>
              <a:tr h="370840">
                <a:tc>
                  <a:txBody>
                    <a:bodyPr/>
                    <a:lstStyle/>
                    <a:p>
                      <a:pPr marL="0" marR="0" algn="just">
                        <a:lnSpc>
                          <a:spcPct val="115000"/>
                        </a:lnSpc>
                        <a:spcBef>
                          <a:spcPts val="0"/>
                        </a:spcBef>
                        <a:spcAft>
                          <a:spcPts val="0"/>
                        </a:spcAft>
                      </a:pPr>
                      <a:r>
                        <a:rPr lang="en-US" sz="1800" b="1" dirty="0">
                          <a:latin typeface="Times New Roman"/>
                          <a:ea typeface="Calibri"/>
                          <a:cs typeface="Arial"/>
                        </a:rPr>
                        <a:t>S. No.</a:t>
                      </a:r>
                      <a:endParaRPr lang="en-US" sz="1400" dirty="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800" b="1">
                          <a:latin typeface="Times New Roman"/>
                          <a:ea typeface="Calibri"/>
                          <a:cs typeface="Arial"/>
                        </a:rPr>
                        <a:t>Region</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800" b="1" dirty="0">
                          <a:latin typeface="Times New Roman"/>
                          <a:ea typeface="Calibri"/>
                          <a:cs typeface="Arial"/>
                        </a:rPr>
                        <a:t>Wavenumber(cm</a:t>
                      </a:r>
                      <a:r>
                        <a:rPr lang="en-US" sz="1800" b="1" baseline="30000" dirty="0">
                          <a:latin typeface="Times New Roman"/>
                          <a:ea typeface="Calibri"/>
                          <a:cs typeface="Arial"/>
                        </a:rPr>
                        <a:t>-1</a:t>
                      </a:r>
                      <a:r>
                        <a:rPr lang="en-US" sz="1800" b="1" dirty="0">
                          <a:latin typeface="Times New Roman"/>
                          <a:ea typeface="Calibri"/>
                          <a:cs typeface="Arial"/>
                        </a:rPr>
                        <a:t>)</a:t>
                      </a:r>
                      <a:endParaRPr lang="en-US" sz="1400" dirty="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800" b="1">
                          <a:latin typeface="Times New Roman"/>
                          <a:ea typeface="Calibri"/>
                          <a:cs typeface="Arial"/>
                        </a:rPr>
                        <a:t>Wavelength(µm)</a:t>
                      </a:r>
                      <a:endParaRPr lang="en-US" sz="1400">
                        <a:latin typeface="Calibri"/>
                        <a:ea typeface="Calibri"/>
                        <a:cs typeface="Arial"/>
                      </a:endParaRPr>
                    </a:p>
                  </a:txBody>
                  <a:tcPr marL="68580" marR="68580" marT="0" marB="0"/>
                </a:tc>
              </a:tr>
              <a:tr h="370840">
                <a:tc>
                  <a:txBody>
                    <a:bodyPr/>
                    <a:lstStyle/>
                    <a:p>
                      <a:pPr marL="0" marR="0" algn="just">
                        <a:lnSpc>
                          <a:spcPct val="115000"/>
                        </a:lnSpc>
                        <a:spcBef>
                          <a:spcPts val="0"/>
                        </a:spcBef>
                        <a:spcAft>
                          <a:spcPts val="0"/>
                        </a:spcAft>
                      </a:pPr>
                      <a:r>
                        <a:rPr lang="en-US" sz="1800" b="1">
                          <a:latin typeface="Times New Roman"/>
                          <a:ea typeface="Calibri"/>
                          <a:cs typeface="Arial"/>
                        </a:rPr>
                        <a:t>1.</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800" b="1">
                          <a:latin typeface="Times New Roman"/>
                          <a:ea typeface="Calibri"/>
                          <a:cs typeface="Arial"/>
                        </a:rPr>
                        <a:t>Near I.R. </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800" b="1" dirty="0">
                          <a:latin typeface="Times New Roman"/>
                          <a:ea typeface="Calibri"/>
                          <a:cs typeface="Arial"/>
                        </a:rPr>
                        <a:t>12500-4000</a:t>
                      </a:r>
                      <a:endParaRPr lang="en-US" sz="1400" dirty="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800" b="1">
                          <a:latin typeface="Times New Roman"/>
                          <a:ea typeface="Calibri"/>
                          <a:cs typeface="Arial"/>
                        </a:rPr>
                        <a:t>0.8-2.5</a:t>
                      </a:r>
                      <a:endParaRPr lang="en-US" sz="1400">
                        <a:latin typeface="Calibri"/>
                        <a:ea typeface="Calibri"/>
                        <a:cs typeface="Arial"/>
                      </a:endParaRPr>
                    </a:p>
                  </a:txBody>
                  <a:tcPr marL="68580" marR="68580" marT="0" marB="0"/>
                </a:tc>
              </a:tr>
              <a:tr h="370840">
                <a:tc>
                  <a:txBody>
                    <a:bodyPr/>
                    <a:lstStyle/>
                    <a:p>
                      <a:pPr marL="0" marR="0" algn="just">
                        <a:lnSpc>
                          <a:spcPct val="115000"/>
                        </a:lnSpc>
                        <a:spcBef>
                          <a:spcPts val="0"/>
                        </a:spcBef>
                        <a:spcAft>
                          <a:spcPts val="0"/>
                        </a:spcAft>
                      </a:pPr>
                      <a:r>
                        <a:rPr lang="en-US" sz="1800" b="1">
                          <a:latin typeface="Times New Roman"/>
                          <a:ea typeface="Calibri"/>
                          <a:cs typeface="Arial"/>
                        </a:rPr>
                        <a:t>2.</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800" b="1">
                          <a:latin typeface="Times New Roman"/>
                          <a:ea typeface="Calibri"/>
                          <a:cs typeface="Arial"/>
                        </a:rPr>
                        <a:t>Ordinary I.R.</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800" b="1" dirty="0">
                          <a:latin typeface="Times New Roman"/>
                          <a:ea typeface="Calibri"/>
                          <a:cs typeface="Arial"/>
                        </a:rPr>
                        <a:t>4000-667</a:t>
                      </a:r>
                      <a:endParaRPr lang="en-US" sz="1400" dirty="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800" b="1">
                          <a:latin typeface="Times New Roman"/>
                          <a:ea typeface="Calibri"/>
                          <a:cs typeface="Arial"/>
                        </a:rPr>
                        <a:t>2.5-15</a:t>
                      </a:r>
                      <a:endParaRPr lang="en-US" sz="1400">
                        <a:latin typeface="Calibri"/>
                        <a:ea typeface="Calibri"/>
                        <a:cs typeface="Arial"/>
                      </a:endParaRPr>
                    </a:p>
                  </a:txBody>
                  <a:tcPr marL="68580" marR="68580" marT="0" marB="0"/>
                </a:tc>
              </a:tr>
              <a:tr h="370840">
                <a:tc>
                  <a:txBody>
                    <a:bodyPr/>
                    <a:lstStyle/>
                    <a:p>
                      <a:pPr marL="0" marR="0" algn="just">
                        <a:lnSpc>
                          <a:spcPct val="115000"/>
                        </a:lnSpc>
                        <a:spcBef>
                          <a:spcPts val="0"/>
                        </a:spcBef>
                        <a:spcAft>
                          <a:spcPts val="0"/>
                        </a:spcAft>
                      </a:pPr>
                      <a:r>
                        <a:rPr lang="en-US" sz="1800" b="1">
                          <a:latin typeface="Times New Roman"/>
                          <a:ea typeface="Calibri"/>
                          <a:cs typeface="Arial"/>
                        </a:rPr>
                        <a:t>3.</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800" b="1">
                          <a:latin typeface="Times New Roman"/>
                          <a:ea typeface="Calibri"/>
                          <a:cs typeface="Arial"/>
                        </a:rPr>
                        <a:t>Far I.R. </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800" b="1">
                          <a:latin typeface="Times New Roman"/>
                          <a:ea typeface="Calibri"/>
                          <a:cs typeface="Arial"/>
                        </a:rPr>
                        <a:t>667-50</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800" b="1" dirty="0">
                          <a:latin typeface="Times New Roman"/>
                          <a:ea typeface="Calibri"/>
                          <a:cs typeface="Arial"/>
                        </a:rPr>
                        <a:t>15-200</a:t>
                      </a:r>
                      <a:endParaRPr lang="en-US" sz="1400" dirty="0">
                        <a:latin typeface="Calibri"/>
                        <a:ea typeface="Calibri"/>
                        <a:cs typeface="Arial"/>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762000"/>
            <a:ext cx="8693636" cy="2308324"/>
          </a:xfrm>
          <a:prstGeom prst="rect">
            <a:avLst/>
          </a:prstGeom>
          <a:noFill/>
        </p:spPr>
        <p:txBody>
          <a:bodyPr wrap="square" rtlCol="0">
            <a:spAutoFit/>
          </a:bodyPr>
          <a:lstStyle/>
          <a:p>
            <a:pPr algn="just"/>
            <a:r>
              <a:rPr lang="en-US" dirty="0" smtClean="0"/>
              <a:t>Besides, the infrared region is found to be normally rich in peaks by virtue of the fact that there exist a number of vibration modes (3</a:t>
            </a:r>
            <a:r>
              <a:rPr lang="en-US" i="1" dirty="0" smtClean="0"/>
              <a:t>n</a:t>
            </a:r>
            <a:r>
              <a:rPr lang="en-US" dirty="0" smtClean="0"/>
              <a:t>-6 for any nonlinear molecule, 3n-5 for any linear molecule, where, </a:t>
            </a:r>
            <a:r>
              <a:rPr lang="en-US" i="1" dirty="0" smtClean="0"/>
              <a:t>n </a:t>
            </a:r>
            <a:r>
              <a:rPr lang="en-US" dirty="0" smtClean="0"/>
              <a:t>= number of atoms).</a:t>
            </a:r>
          </a:p>
          <a:p>
            <a:pPr algn="just"/>
            <a:r>
              <a:rPr lang="en-US" dirty="0" smtClean="0"/>
              <a:t>There are two general regions in the infrared spectrum, namely:-</a:t>
            </a:r>
          </a:p>
          <a:p>
            <a:pPr marL="342900" indent="-342900" algn="just">
              <a:buFont typeface="+mj-lt"/>
              <a:buAutoNum type="alphaLcParenR"/>
            </a:pPr>
            <a:r>
              <a:rPr lang="en-US" b="1" dirty="0" smtClean="0"/>
              <a:t>Group frequency region:-     (2.5-8µm)</a:t>
            </a:r>
            <a:r>
              <a:rPr lang="en-US" dirty="0" smtClean="0"/>
              <a:t> or </a:t>
            </a:r>
            <a:r>
              <a:rPr lang="en-US" b="1" dirty="0" smtClean="0"/>
              <a:t>(4000-1300cm</a:t>
            </a:r>
            <a:r>
              <a:rPr lang="en-US" b="1" baseline="30000" dirty="0" smtClean="0"/>
              <a:t>–1</a:t>
            </a:r>
            <a:r>
              <a:rPr lang="en-US" dirty="0" smtClean="0"/>
              <a:t>) , the stretching and bending vibration bonds associated with specific structure or function</a:t>
            </a:r>
            <a:r>
              <a:rPr lang="en-US" b="1" dirty="0" smtClean="0"/>
              <a:t> </a:t>
            </a:r>
            <a:r>
              <a:rPr lang="en-US" dirty="0" smtClean="0"/>
              <a:t>groups are observed frequently.</a:t>
            </a:r>
          </a:p>
          <a:p>
            <a:pPr marL="342900" indent="-342900" algn="just"/>
            <a:r>
              <a:rPr lang="en-US" b="1" dirty="0" smtClean="0"/>
              <a:t>Stretching vibration found in Group Frequency Region</a:t>
            </a:r>
            <a:r>
              <a:rPr lang="en-US" dirty="0" smtClean="0"/>
              <a:t> </a:t>
            </a:r>
          </a:p>
        </p:txBody>
      </p:sp>
      <p:graphicFrame>
        <p:nvGraphicFramePr>
          <p:cNvPr id="7" name="Table 6"/>
          <p:cNvGraphicFramePr>
            <a:graphicFrameLocks noGrp="1"/>
          </p:cNvGraphicFramePr>
          <p:nvPr/>
        </p:nvGraphicFramePr>
        <p:xfrm>
          <a:off x="381000" y="3205480"/>
          <a:ext cx="8153399" cy="2966720"/>
        </p:xfrm>
        <a:graphic>
          <a:graphicData uri="http://schemas.openxmlformats.org/drawingml/2006/table">
            <a:tbl>
              <a:tblPr firstRow="1" bandRow="1">
                <a:tableStyleId>{5C22544A-7EE6-4342-B048-85BDC9FD1C3A}</a:tableStyleId>
              </a:tblPr>
              <a:tblGrid>
                <a:gridCol w="762000"/>
                <a:gridCol w="1378268"/>
                <a:gridCol w="1936433"/>
                <a:gridCol w="723899"/>
                <a:gridCol w="1371600"/>
                <a:gridCol w="1981199"/>
              </a:tblGrid>
              <a:tr h="370840">
                <a:tc gridSpan="3">
                  <a:txBody>
                    <a:bodyPr/>
                    <a:lstStyle/>
                    <a:p>
                      <a:pPr marL="0" marR="0" algn="just">
                        <a:lnSpc>
                          <a:spcPct val="115000"/>
                        </a:lnSpc>
                        <a:spcBef>
                          <a:spcPts val="0"/>
                        </a:spcBef>
                        <a:spcAft>
                          <a:spcPts val="0"/>
                        </a:spcAft>
                      </a:pPr>
                      <a:r>
                        <a:rPr lang="en-US" sz="1600" b="1" dirty="0">
                          <a:solidFill>
                            <a:srgbClr val="000000"/>
                          </a:solidFill>
                          <a:latin typeface="Times New Roman"/>
                          <a:ea typeface="Calibri"/>
                          <a:cs typeface="Arial"/>
                        </a:rPr>
                        <a:t>C—H Stretch</a:t>
                      </a:r>
                      <a:endParaRPr lang="en-US" sz="1400" dirty="0">
                        <a:latin typeface="Calibri"/>
                        <a:ea typeface="Calibri"/>
                        <a:cs typeface="Arial"/>
                      </a:endParaRPr>
                    </a:p>
                  </a:txBody>
                  <a:tcPr marL="68580" marR="68580" marT="0" marB="0"/>
                </a:tc>
                <a:tc hMerge="1">
                  <a:txBody>
                    <a:bodyPr/>
                    <a:lstStyle/>
                    <a:p>
                      <a:endParaRPr lang="en-US"/>
                    </a:p>
                  </a:txBody>
                  <a:tcPr/>
                </a:tc>
                <a:tc hMerge="1">
                  <a:txBody>
                    <a:bodyPr/>
                    <a:lstStyle/>
                    <a:p>
                      <a:endParaRPr lang="en-US"/>
                    </a:p>
                  </a:txBody>
                  <a:tcPr/>
                </a:tc>
                <a:tc gridSpan="3">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C = O Stretch</a:t>
                      </a:r>
                      <a:endParaRPr lang="en-US" sz="1400">
                        <a:latin typeface="Calibri"/>
                        <a:ea typeface="Calibri"/>
                        <a:cs typeface="Arial"/>
                      </a:endParaRPr>
                    </a:p>
                  </a:txBody>
                  <a:tcPr marL="68580" marR="68580" marT="0" marB="0"/>
                </a:tc>
                <a:tc hMerge="1">
                  <a:txBody>
                    <a:bodyPr/>
                    <a:lstStyle/>
                    <a:p>
                      <a:endParaRPr lang="en-US"/>
                    </a:p>
                  </a:txBody>
                  <a:tcPr/>
                </a:tc>
                <a:tc hMerge="1">
                  <a:txBody>
                    <a:bodyPr/>
                    <a:lstStyle/>
                    <a:p>
                      <a:endParaRPr lang="en-US"/>
                    </a:p>
                  </a:txBody>
                  <a:tcPr/>
                </a:tc>
              </a:tr>
              <a:tr h="370840">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S. No.</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Molecule</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Wavenumber(cm</a:t>
                      </a:r>
                      <a:r>
                        <a:rPr lang="en-US" sz="1600" b="1" baseline="30000">
                          <a:solidFill>
                            <a:srgbClr val="000000"/>
                          </a:solidFill>
                          <a:latin typeface="Times New Roman"/>
                          <a:ea typeface="Calibri"/>
                          <a:cs typeface="Arial"/>
                        </a:rPr>
                        <a:t>–1</a:t>
                      </a:r>
                      <a:r>
                        <a:rPr lang="en-US" sz="1600" b="1">
                          <a:solidFill>
                            <a:srgbClr val="000000"/>
                          </a:solidFill>
                          <a:latin typeface="Times New Roman"/>
                          <a:ea typeface="Calibri"/>
                          <a:cs typeface="Arial"/>
                        </a:rPr>
                        <a:t>)</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S. No.</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dirty="0">
                          <a:solidFill>
                            <a:srgbClr val="000000"/>
                          </a:solidFill>
                          <a:latin typeface="Times New Roman"/>
                          <a:ea typeface="Calibri"/>
                          <a:cs typeface="Arial"/>
                        </a:rPr>
                        <a:t>Molecule</a:t>
                      </a:r>
                      <a:endParaRPr lang="en-US" sz="1400" dirty="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Wavenumber(cm</a:t>
                      </a:r>
                      <a:r>
                        <a:rPr lang="en-US" sz="1600" b="1" baseline="30000">
                          <a:solidFill>
                            <a:srgbClr val="000000"/>
                          </a:solidFill>
                          <a:latin typeface="Times New Roman"/>
                          <a:ea typeface="Calibri"/>
                          <a:cs typeface="Arial"/>
                        </a:rPr>
                        <a:t>–1</a:t>
                      </a:r>
                      <a:r>
                        <a:rPr lang="en-US" sz="1600" b="1">
                          <a:solidFill>
                            <a:srgbClr val="000000"/>
                          </a:solidFill>
                          <a:latin typeface="Times New Roman"/>
                          <a:ea typeface="Calibri"/>
                          <a:cs typeface="Arial"/>
                        </a:rPr>
                        <a:t>)</a:t>
                      </a:r>
                      <a:endParaRPr lang="en-US" sz="1400">
                        <a:latin typeface="Calibri"/>
                        <a:ea typeface="Calibri"/>
                        <a:cs typeface="Arial"/>
                      </a:endParaRPr>
                    </a:p>
                  </a:txBody>
                  <a:tcPr marL="68580" marR="68580" marT="0" marB="0"/>
                </a:tc>
              </a:tr>
              <a:tr h="370840">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1</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CHCl</a:t>
                      </a:r>
                      <a:r>
                        <a:rPr lang="en-US" sz="1600" b="1" baseline="-25000">
                          <a:solidFill>
                            <a:srgbClr val="000000"/>
                          </a:solidFill>
                          <a:latin typeface="Times New Roman"/>
                          <a:ea typeface="Calibri"/>
                          <a:cs typeface="Arial"/>
                        </a:rPr>
                        <a:t>3</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3019</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1</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CH</a:t>
                      </a:r>
                      <a:r>
                        <a:rPr lang="en-US" sz="1600" b="1" baseline="-25000">
                          <a:solidFill>
                            <a:srgbClr val="000000"/>
                          </a:solidFill>
                          <a:latin typeface="Times New Roman"/>
                          <a:ea typeface="Calibri"/>
                          <a:cs typeface="Arial"/>
                        </a:rPr>
                        <a:t>3</a:t>
                      </a:r>
                      <a:r>
                        <a:rPr lang="en-US" sz="1600" b="1">
                          <a:solidFill>
                            <a:srgbClr val="000000"/>
                          </a:solidFill>
                          <a:latin typeface="Times New Roman"/>
                          <a:ea typeface="Calibri"/>
                          <a:cs typeface="Arial"/>
                        </a:rPr>
                        <a:t>COCH</a:t>
                      </a:r>
                      <a:r>
                        <a:rPr lang="en-US" sz="1600" b="1" baseline="-25000">
                          <a:solidFill>
                            <a:srgbClr val="000000"/>
                          </a:solidFill>
                          <a:latin typeface="Times New Roman"/>
                          <a:ea typeface="Calibri"/>
                          <a:cs typeface="Arial"/>
                        </a:rPr>
                        <a:t>3</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1715</a:t>
                      </a:r>
                      <a:endParaRPr lang="en-US" sz="1400">
                        <a:latin typeface="Calibri"/>
                        <a:ea typeface="Calibri"/>
                        <a:cs typeface="Arial"/>
                      </a:endParaRPr>
                    </a:p>
                  </a:txBody>
                  <a:tcPr marL="68580" marR="68580" marT="0" marB="0"/>
                </a:tc>
              </a:tr>
              <a:tr h="370840">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2</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C</a:t>
                      </a:r>
                      <a:r>
                        <a:rPr lang="en-US" sz="1600" b="1" baseline="-25000">
                          <a:solidFill>
                            <a:srgbClr val="000000"/>
                          </a:solidFill>
                          <a:latin typeface="Times New Roman"/>
                          <a:ea typeface="Calibri"/>
                          <a:cs typeface="Arial"/>
                        </a:rPr>
                        <a:t>2</a:t>
                      </a:r>
                      <a:r>
                        <a:rPr lang="en-US" sz="1600" b="1">
                          <a:solidFill>
                            <a:srgbClr val="000000"/>
                          </a:solidFill>
                          <a:latin typeface="Times New Roman"/>
                          <a:ea typeface="Calibri"/>
                          <a:cs typeface="Arial"/>
                        </a:rPr>
                        <a:t>H</a:t>
                      </a:r>
                      <a:r>
                        <a:rPr lang="en-US" sz="1600" b="1" baseline="-25000">
                          <a:solidFill>
                            <a:srgbClr val="000000"/>
                          </a:solidFill>
                          <a:latin typeface="Times New Roman"/>
                          <a:ea typeface="Calibri"/>
                          <a:cs typeface="Arial"/>
                        </a:rPr>
                        <a:t>2</a:t>
                      </a:r>
                      <a:r>
                        <a:rPr lang="en-US" sz="1600" b="1">
                          <a:solidFill>
                            <a:srgbClr val="000000"/>
                          </a:solidFill>
                          <a:latin typeface="Times New Roman"/>
                          <a:ea typeface="Calibri"/>
                          <a:cs typeface="Arial"/>
                        </a:rPr>
                        <a:t>Cl</a:t>
                      </a:r>
                      <a:r>
                        <a:rPr lang="en-US" sz="1600" b="1" baseline="-25000">
                          <a:solidFill>
                            <a:srgbClr val="000000"/>
                          </a:solidFill>
                          <a:latin typeface="Times New Roman"/>
                          <a:ea typeface="Calibri"/>
                          <a:cs typeface="Arial"/>
                        </a:rPr>
                        <a:t>2</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3089</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2</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CH</a:t>
                      </a:r>
                      <a:r>
                        <a:rPr lang="en-US" sz="1600" b="1" baseline="-25000">
                          <a:solidFill>
                            <a:srgbClr val="000000"/>
                          </a:solidFill>
                          <a:latin typeface="Times New Roman"/>
                          <a:ea typeface="Calibri"/>
                          <a:cs typeface="Arial"/>
                        </a:rPr>
                        <a:t>3</a:t>
                      </a:r>
                      <a:r>
                        <a:rPr lang="en-US" sz="1600" b="1">
                          <a:solidFill>
                            <a:srgbClr val="000000"/>
                          </a:solidFill>
                          <a:latin typeface="Times New Roman"/>
                          <a:ea typeface="Calibri"/>
                          <a:cs typeface="Arial"/>
                        </a:rPr>
                        <a:t>CHO</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1729</a:t>
                      </a:r>
                      <a:endParaRPr lang="en-US" sz="1400">
                        <a:latin typeface="Calibri"/>
                        <a:ea typeface="Calibri"/>
                        <a:cs typeface="Arial"/>
                      </a:endParaRPr>
                    </a:p>
                  </a:txBody>
                  <a:tcPr marL="68580" marR="68580" marT="0" marB="0"/>
                </a:tc>
              </a:tr>
              <a:tr h="370840">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3</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CH</a:t>
                      </a:r>
                      <a:r>
                        <a:rPr lang="en-US" sz="1600" b="1" baseline="-25000">
                          <a:solidFill>
                            <a:srgbClr val="000000"/>
                          </a:solidFill>
                          <a:latin typeface="Times New Roman"/>
                          <a:ea typeface="Calibri"/>
                          <a:cs typeface="Arial"/>
                        </a:rPr>
                        <a:t>2</a:t>
                      </a:r>
                      <a:r>
                        <a:rPr lang="en-US" sz="1600" b="1">
                          <a:solidFill>
                            <a:srgbClr val="000000"/>
                          </a:solidFill>
                          <a:latin typeface="Times New Roman"/>
                          <a:ea typeface="Calibri"/>
                          <a:cs typeface="Arial"/>
                        </a:rPr>
                        <a:t> = CH</a:t>
                      </a:r>
                      <a:r>
                        <a:rPr lang="en-US" sz="1600" b="1" baseline="-25000">
                          <a:solidFill>
                            <a:srgbClr val="000000"/>
                          </a:solidFill>
                          <a:latin typeface="Times New Roman"/>
                          <a:ea typeface="Calibri"/>
                          <a:cs typeface="Arial"/>
                        </a:rPr>
                        <a:t>2</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3105—2990</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3</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H</a:t>
                      </a:r>
                      <a:r>
                        <a:rPr lang="en-US" sz="1600" b="1" baseline="-25000">
                          <a:solidFill>
                            <a:srgbClr val="000000"/>
                          </a:solidFill>
                          <a:latin typeface="Times New Roman"/>
                          <a:ea typeface="Calibri"/>
                          <a:cs typeface="Arial"/>
                        </a:rPr>
                        <a:t>5</a:t>
                      </a:r>
                      <a:r>
                        <a:rPr lang="en-US" sz="1600" b="1">
                          <a:solidFill>
                            <a:srgbClr val="000000"/>
                          </a:solidFill>
                          <a:latin typeface="Times New Roman"/>
                          <a:ea typeface="Calibri"/>
                          <a:cs typeface="Arial"/>
                        </a:rPr>
                        <a:t>C</a:t>
                      </a:r>
                      <a:r>
                        <a:rPr lang="en-US" sz="1600" b="1" baseline="-25000">
                          <a:solidFill>
                            <a:srgbClr val="000000"/>
                          </a:solidFill>
                          <a:latin typeface="Times New Roman"/>
                          <a:ea typeface="Calibri"/>
                          <a:cs typeface="Arial"/>
                        </a:rPr>
                        <a:t>2</a:t>
                      </a:r>
                      <a:r>
                        <a:rPr lang="en-US" sz="1600" b="1">
                          <a:solidFill>
                            <a:srgbClr val="000000"/>
                          </a:solidFill>
                          <a:latin typeface="Times New Roman"/>
                          <a:ea typeface="Calibri"/>
                          <a:cs typeface="Arial"/>
                        </a:rPr>
                        <a:t>COC</a:t>
                      </a:r>
                      <a:r>
                        <a:rPr lang="en-US" sz="1600" b="1" baseline="-25000">
                          <a:solidFill>
                            <a:srgbClr val="000000"/>
                          </a:solidFill>
                          <a:latin typeface="Times New Roman"/>
                          <a:ea typeface="Calibri"/>
                          <a:cs typeface="Arial"/>
                        </a:rPr>
                        <a:t>2</a:t>
                      </a:r>
                      <a:r>
                        <a:rPr lang="en-US" sz="1600" b="1">
                          <a:solidFill>
                            <a:srgbClr val="000000"/>
                          </a:solidFill>
                          <a:latin typeface="Times New Roman"/>
                          <a:ea typeface="Calibri"/>
                          <a:cs typeface="Arial"/>
                        </a:rPr>
                        <a:t>H</a:t>
                      </a:r>
                      <a:r>
                        <a:rPr lang="en-US" sz="1600" b="1" baseline="-25000">
                          <a:solidFill>
                            <a:srgbClr val="000000"/>
                          </a:solidFill>
                          <a:latin typeface="Times New Roman"/>
                          <a:ea typeface="Calibri"/>
                          <a:cs typeface="Arial"/>
                        </a:rPr>
                        <a:t>5</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 1720</a:t>
                      </a:r>
                      <a:endParaRPr lang="en-US" sz="1400">
                        <a:latin typeface="Calibri"/>
                        <a:ea typeface="Calibri"/>
                        <a:cs typeface="Arial"/>
                      </a:endParaRPr>
                    </a:p>
                  </a:txBody>
                  <a:tcPr marL="68580" marR="68580" marT="0" marB="0"/>
                </a:tc>
              </a:tr>
              <a:tr h="370840">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4</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C</a:t>
                      </a:r>
                      <a:r>
                        <a:rPr lang="en-US" sz="1600" b="1" baseline="-25000">
                          <a:solidFill>
                            <a:srgbClr val="000000"/>
                          </a:solidFill>
                          <a:latin typeface="Times New Roman"/>
                          <a:ea typeface="Calibri"/>
                          <a:cs typeface="Arial"/>
                        </a:rPr>
                        <a:t>6</a:t>
                      </a:r>
                      <a:r>
                        <a:rPr lang="en-US" sz="1600" b="1">
                          <a:solidFill>
                            <a:srgbClr val="000000"/>
                          </a:solidFill>
                          <a:latin typeface="Times New Roman"/>
                          <a:ea typeface="Calibri"/>
                          <a:cs typeface="Arial"/>
                        </a:rPr>
                        <a:t>H</a:t>
                      </a:r>
                      <a:r>
                        <a:rPr lang="en-US" sz="1600" b="1" baseline="-25000">
                          <a:solidFill>
                            <a:srgbClr val="000000"/>
                          </a:solidFill>
                          <a:latin typeface="Times New Roman"/>
                          <a:ea typeface="Calibri"/>
                          <a:cs typeface="Arial"/>
                        </a:rPr>
                        <a:t>6</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dirty="0">
                          <a:solidFill>
                            <a:srgbClr val="000000"/>
                          </a:solidFill>
                          <a:latin typeface="Times New Roman"/>
                          <a:ea typeface="Calibri"/>
                          <a:cs typeface="Arial"/>
                        </a:rPr>
                        <a:t>3099</a:t>
                      </a:r>
                      <a:endParaRPr lang="en-US" sz="1400" dirty="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4</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 HCOOH</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1729</a:t>
                      </a:r>
                      <a:endParaRPr lang="en-US" sz="1400">
                        <a:latin typeface="Calibri"/>
                        <a:ea typeface="Calibri"/>
                        <a:cs typeface="Arial"/>
                      </a:endParaRPr>
                    </a:p>
                  </a:txBody>
                  <a:tcPr marL="68580" marR="68580" marT="0" marB="0"/>
                </a:tc>
              </a:tr>
              <a:tr h="370840">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5</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CH</a:t>
                      </a:r>
                      <a:r>
                        <a:rPr lang="en-US" sz="1600" b="1" baseline="-25000">
                          <a:solidFill>
                            <a:srgbClr val="000000"/>
                          </a:solidFill>
                          <a:latin typeface="Times New Roman"/>
                          <a:ea typeface="Calibri"/>
                          <a:cs typeface="Arial"/>
                        </a:rPr>
                        <a:t>3</a:t>
                      </a:r>
                      <a:r>
                        <a:rPr lang="en-US" sz="1600" b="1">
                          <a:solidFill>
                            <a:srgbClr val="000000"/>
                          </a:solidFill>
                          <a:latin typeface="Times New Roman"/>
                          <a:ea typeface="Calibri"/>
                          <a:cs typeface="Arial"/>
                        </a:rPr>
                        <a:t>OH</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2977</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5</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CH</a:t>
                      </a:r>
                      <a:r>
                        <a:rPr lang="en-US" sz="1600" b="1" baseline="-25000">
                          <a:solidFill>
                            <a:srgbClr val="000000"/>
                          </a:solidFill>
                          <a:latin typeface="Times New Roman"/>
                          <a:ea typeface="Calibri"/>
                          <a:cs typeface="Arial"/>
                        </a:rPr>
                        <a:t>3</a:t>
                      </a:r>
                      <a:r>
                        <a:rPr lang="en-US" sz="1600" b="1">
                          <a:solidFill>
                            <a:srgbClr val="000000"/>
                          </a:solidFill>
                          <a:latin typeface="Times New Roman"/>
                          <a:ea typeface="Calibri"/>
                          <a:cs typeface="Arial"/>
                        </a:rPr>
                        <a:t>COOH</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1718</a:t>
                      </a:r>
                      <a:endParaRPr lang="en-US" sz="1400">
                        <a:latin typeface="Calibri"/>
                        <a:ea typeface="Calibri"/>
                        <a:cs typeface="Arial"/>
                      </a:endParaRPr>
                    </a:p>
                  </a:txBody>
                  <a:tcPr marL="68580" marR="68580" marT="0" marB="0"/>
                </a:tc>
              </a:tr>
              <a:tr h="370840">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6</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CH ≡CH</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3287</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6</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CF</a:t>
                      </a:r>
                      <a:r>
                        <a:rPr lang="en-US" sz="1600" b="1" baseline="-25000">
                          <a:solidFill>
                            <a:srgbClr val="000000"/>
                          </a:solidFill>
                          <a:latin typeface="Times New Roman"/>
                          <a:ea typeface="Calibri"/>
                          <a:cs typeface="Arial"/>
                        </a:rPr>
                        <a:t>3</a:t>
                      </a:r>
                      <a:r>
                        <a:rPr lang="en-US" sz="1600" b="1">
                          <a:solidFill>
                            <a:srgbClr val="000000"/>
                          </a:solidFill>
                          <a:latin typeface="Times New Roman"/>
                          <a:ea typeface="Calibri"/>
                          <a:cs typeface="Arial"/>
                        </a:rPr>
                        <a:t>COOH</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dirty="0">
                          <a:solidFill>
                            <a:srgbClr val="000000"/>
                          </a:solidFill>
                          <a:latin typeface="Times New Roman"/>
                          <a:ea typeface="Calibri"/>
                          <a:cs typeface="Arial"/>
                        </a:rPr>
                        <a:t>1776</a:t>
                      </a:r>
                      <a:endParaRPr lang="en-US" sz="1400" dirty="0">
                        <a:latin typeface="Calibri"/>
                        <a:ea typeface="Calibri"/>
                        <a:cs typeface="Arial"/>
                      </a:endParaRPr>
                    </a:p>
                  </a:txBody>
                  <a:tcPr marL="68580" marR="68580" marT="0" marB="0"/>
                </a:tc>
              </a:tr>
            </a:tbl>
          </a:graphicData>
        </a:graphic>
      </p:graphicFrame>
      <p:sp>
        <p:nvSpPr>
          <p:cNvPr id="8" name="TextBox 7"/>
          <p:cNvSpPr txBox="1"/>
          <p:nvPr/>
        </p:nvSpPr>
        <p:spPr>
          <a:xfrm>
            <a:off x="2743200" y="152400"/>
            <a:ext cx="2733441" cy="400110"/>
          </a:xfrm>
          <a:prstGeom prst="rect">
            <a:avLst/>
          </a:prstGeom>
          <a:noFill/>
        </p:spPr>
        <p:txBody>
          <a:bodyPr wrap="none" rtlCol="0">
            <a:spAutoFit/>
          </a:bodyPr>
          <a:lstStyle/>
          <a:p>
            <a:r>
              <a:rPr lang="en-US" sz="2000" b="1" dirty="0" smtClean="0">
                <a:latin typeface="Simplified Arabic" pitchFamily="18" charset="-78"/>
                <a:cs typeface="Simplified Arabic" pitchFamily="18" charset="-78"/>
              </a:rPr>
              <a:t>Infrared Spectroscopy</a:t>
            </a:r>
            <a:endParaRPr lang="en-US" sz="2000"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762000"/>
            <a:ext cx="8229600" cy="1754326"/>
          </a:xfrm>
          <a:prstGeom prst="rect">
            <a:avLst/>
          </a:prstGeom>
          <a:noFill/>
        </p:spPr>
        <p:txBody>
          <a:bodyPr wrap="square" rtlCol="0">
            <a:spAutoFit/>
          </a:bodyPr>
          <a:lstStyle/>
          <a:p>
            <a:pPr marL="342900" indent="-342900" algn="just"/>
            <a:r>
              <a:rPr lang="en-US" b="1" dirty="0" smtClean="0">
                <a:latin typeface="Arial" pitchFamily="34" charset="0"/>
                <a:cs typeface="Arial" pitchFamily="34" charset="0"/>
              </a:rPr>
              <a:t>b) Fingerprint region:-  (8.0-25µm)</a:t>
            </a:r>
            <a:r>
              <a:rPr lang="en-US" dirty="0" smtClean="0">
                <a:latin typeface="Arial" pitchFamily="34" charset="0"/>
                <a:cs typeface="Arial" pitchFamily="34" charset="0"/>
              </a:rPr>
              <a:t> </a:t>
            </a:r>
            <a:r>
              <a:rPr lang="en-US" b="1" dirty="0" smtClean="0">
                <a:latin typeface="Arial" pitchFamily="34" charset="0"/>
                <a:cs typeface="Arial" pitchFamily="34" charset="0"/>
              </a:rPr>
              <a:t>or 1300-400 cm</a:t>
            </a:r>
            <a:r>
              <a:rPr lang="en-US" b="1" baseline="30000" dirty="0" smtClean="0">
                <a:latin typeface="Arial" pitchFamily="34" charset="0"/>
                <a:cs typeface="Arial" pitchFamily="34" charset="0"/>
              </a:rPr>
              <a:t>–1 </a:t>
            </a:r>
            <a:r>
              <a:rPr lang="en-US" b="1" dirty="0" smtClean="0">
                <a:latin typeface="Arial" pitchFamily="34" charset="0"/>
                <a:cs typeface="Arial" pitchFamily="34" charset="0"/>
              </a:rPr>
              <a:t>, </a:t>
            </a:r>
            <a:r>
              <a:rPr lang="en-US" dirty="0" smtClean="0">
                <a:latin typeface="Arial" pitchFamily="34" charset="0"/>
                <a:cs typeface="Arial" pitchFamily="34" charset="0"/>
              </a:rPr>
              <a:t>the vibration modes depend solely and strongly on the rest of the molecule.</a:t>
            </a:r>
          </a:p>
          <a:p>
            <a:pPr marL="342900" indent="-342900" algn="just"/>
            <a:r>
              <a:rPr lang="en-US" dirty="0" smtClean="0">
                <a:latin typeface="Arial" pitchFamily="34" charset="0"/>
                <a:cs typeface="Arial" pitchFamily="34" charset="0"/>
              </a:rPr>
              <a:t>       As we know that no two </a:t>
            </a:r>
            <a:r>
              <a:rPr lang="en-US" b="1" dirty="0" smtClean="0">
                <a:latin typeface="Arial" pitchFamily="34" charset="0"/>
                <a:cs typeface="Arial" pitchFamily="34" charset="0"/>
              </a:rPr>
              <a:t>‘fingerprints’ </a:t>
            </a:r>
            <a:r>
              <a:rPr lang="en-US" dirty="0" smtClean="0">
                <a:latin typeface="Arial" pitchFamily="34" charset="0"/>
                <a:cs typeface="Arial" pitchFamily="34" charset="0"/>
              </a:rPr>
              <a:t>could be identical in human beings, exactly in a similar manner no two compounds may have the same ‘fingerprint region’, thus, each and every molecule essentially gives rise to a unique spectrum which offers a characteristic feature of the same.</a:t>
            </a:r>
          </a:p>
        </p:txBody>
      </p:sp>
      <p:sp>
        <p:nvSpPr>
          <p:cNvPr id="5" name="TextBox 4"/>
          <p:cNvSpPr txBox="1"/>
          <p:nvPr/>
        </p:nvSpPr>
        <p:spPr>
          <a:xfrm>
            <a:off x="3286359" y="381000"/>
            <a:ext cx="2733441" cy="400110"/>
          </a:xfrm>
          <a:prstGeom prst="rect">
            <a:avLst/>
          </a:prstGeom>
          <a:noFill/>
        </p:spPr>
        <p:txBody>
          <a:bodyPr wrap="none" rtlCol="0">
            <a:spAutoFit/>
          </a:bodyPr>
          <a:lstStyle/>
          <a:p>
            <a:r>
              <a:rPr lang="en-US" sz="2000" b="1" dirty="0" smtClean="0">
                <a:latin typeface="Simplified Arabic" pitchFamily="18" charset="-78"/>
                <a:cs typeface="Simplified Arabic" pitchFamily="18" charset="-78"/>
              </a:rPr>
              <a:t>Infrared Spectroscopy</a:t>
            </a:r>
            <a:endParaRPr lang="en-US" sz="2000" dirty="0" smtClean="0">
              <a:latin typeface="Simplified Arabic" pitchFamily="18" charset="-78"/>
              <a:cs typeface="Simplified Arabic" pitchFamily="18" charset="-78"/>
            </a:endParaRPr>
          </a:p>
        </p:txBody>
      </p:sp>
      <p:sp>
        <p:nvSpPr>
          <p:cNvPr id="7" name="Rectangle 2"/>
          <p:cNvSpPr>
            <a:spLocks noChangeArrowheads="1"/>
          </p:cNvSpPr>
          <p:nvPr/>
        </p:nvSpPr>
        <p:spPr bwMode="auto">
          <a:xfrm>
            <a:off x="533400" y="2630488"/>
            <a:ext cx="8153400" cy="1200329"/>
          </a:xfrm>
          <a:prstGeom prst="rect">
            <a:avLst/>
          </a:prstGeom>
          <a:noFill/>
          <a:ln w="9525">
            <a:noFill/>
            <a:miter lim="800000"/>
            <a:headEnd/>
            <a:tailEnd/>
          </a:ln>
        </p:spPr>
        <p:txBody>
          <a:bodyPr wrap="square">
            <a:spAutoFit/>
          </a:bodyPr>
          <a:lstStyle/>
          <a:p>
            <a:pPr algn="just"/>
            <a:r>
              <a:rPr lang="en-US" altLang="en-US" sz="1800" b="1" dirty="0">
                <a:latin typeface="Arial" pitchFamily="34" charset="0"/>
                <a:cs typeface="Arial" pitchFamily="34" charset="0"/>
              </a:rPr>
              <a:t>The </a:t>
            </a:r>
            <a:r>
              <a:rPr lang="en-US" altLang="en-US" sz="1800" b="1" dirty="0" smtClean="0">
                <a:latin typeface="Arial" pitchFamily="34" charset="0"/>
                <a:cs typeface="Arial" pitchFamily="34" charset="0"/>
              </a:rPr>
              <a:t>vibration </a:t>
            </a:r>
            <a:r>
              <a:rPr lang="en-US" altLang="en-US" sz="1800" b="1" dirty="0">
                <a:latin typeface="Arial" pitchFamily="34" charset="0"/>
                <a:cs typeface="Arial" pitchFamily="34" charset="0"/>
              </a:rPr>
              <a:t>frequency may be calculated with fairly remarkable accuracy by the help of Hooke’s Law and is expressed as</a:t>
            </a:r>
            <a:r>
              <a:rPr lang="en-US" altLang="en-US" sz="1800" b="1" dirty="0" smtClean="0">
                <a:latin typeface="Arial" pitchFamily="34" charset="0"/>
                <a:cs typeface="Arial" pitchFamily="34" charset="0"/>
              </a:rPr>
              <a:t>:-</a:t>
            </a:r>
          </a:p>
          <a:p>
            <a:pPr algn="just"/>
            <a:r>
              <a:rPr lang="en-US" b="1" dirty="0" smtClean="0">
                <a:latin typeface="Arial" pitchFamily="34" charset="0"/>
                <a:cs typeface="Arial" pitchFamily="34" charset="0"/>
              </a:rPr>
              <a:t>        ʋ</a:t>
            </a:r>
            <a:r>
              <a:rPr lang="en-US" dirty="0" smtClean="0">
                <a:latin typeface="Arial" pitchFamily="34" charset="0"/>
                <a:cs typeface="Arial" pitchFamily="34" charset="0"/>
              </a:rPr>
              <a:t> Frequency, </a:t>
            </a:r>
            <a:r>
              <a:rPr lang="en-US" b="1" i="1" dirty="0" smtClean="0">
                <a:latin typeface="Arial" pitchFamily="34" charset="0"/>
                <a:cs typeface="Arial" pitchFamily="34" charset="0"/>
              </a:rPr>
              <a:t>K</a:t>
            </a:r>
            <a:r>
              <a:rPr lang="en-US" dirty="0" smtClean="0">
                <a:latin typeface="Arial" pitchFamily="34" charset="0"/>
                <a:cs typeface="Arial" pitchFamily="34" charset="0"/>
              </a:rPr>
              <a:t> Force constant of the bond, </a:t>
            </a:r>
            <a:r>
              <a:rPr lang="en-US" b="1" i="1" dirty="0" smtClean="0">
                <a:latin typeface="Arial" pitchFamily="34" charset="0"/>
                <a:cs typeface="Arial" pitchFamily="34" charset="0"/>
              </a:rPr>
              <a:t>m</a:t>
            </a:r>
            <a:r>
              <a:rPr lang="en-US" b="1" baseline="-25000" dirty="0" smtClean="0">
                <a:latin typeface="Arial" pitchFamily="34" charset="0"/>
                <a:cs typeface="Arial" pitchFamily="34" charset="0"/>
              </a:rPr>
              <a:t>1</a:t>
            </a:r>
            <a:r>
              <a:rPr lang="en-US" dirty="0" smtClean="0">
                <a:latin typeface="Arial" pitchFamily="34" charset="0"/>
                <a:cs typeface="Arial" pitchFamily="34" charset="0"/>
              </a:rPr>
              <a:t> and </a:t>
            </a:r>
            <a:r>
              <a:rPr lang="en-US" b="1" i="1" dirty="0" smtClean="0">
                <a:latin typeface="Arial" pitchFamily="34" charset="0"/>
                <a:cs typeface="Arial" pitchFamily="34" charset="0"/>
              </a:rPr>
              <a:t>m</a:t>
            </a:r>
            <a:r>
              <a:rPr lang="en-US" b="1" baseline="-25000" dirty="0" smtClean="0">
                <a:latin typeface="Arial" pitchFamily="34" charset="0"/>
                <a:cs typeface="Arial" pitchFamily="34" charset="0"/>
              </a:rPr>
              <a:t>2</a:t>
            </a:r>
            <a:r>
              <a:rPr lang="en-US" dirty="0" smtClean="0">
                <a:latin typeface="Arial" pitchFamily="34" charset="0"/>
                <a:cs typeface="Arial" pitchFamily="34" charset="0"/>
              </a:rPr>
              <a:t> = Masses of two atoms, μ the reduced mass of the bond system.</a:t>
            </a:r>
            <a:endParaRPr lang="en-US" altLang="en-US" sz="1800" b="1" dirty="0" smtClean="0">
              <a:latin typeface="Arial" pitchFamily="34" charset="0"/>
              <a:cs typeface="Arial" pitchFamily="34" charset="0"/>
            </a:endParaRPr>
          </a:p>
        </p:txBody>
      </p:sp>
      <p:sp>
        <p:nvSpPr>
          <p:cNvPr id="20487"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486" name="Picture 6"/>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514600" y="4191000"/>
            <a:ext cx="1752600" cy="619125"/>
          </a:xfrm>
          <a:prstGeom prst="rect">
            <a:avLst/>
          </a:prstGeom>
          <a:noFill/>
        </p:spPr>
      </p:pic>
      <p:sp>
        <p:nvSpPr>
          <p:cNvPr id="23" name="TextBox 22"/>
          <p:cNvSpPr txBox="1"/>
          <p:nvPr/>
        </p:nvSpPr>
        <p:spPr>
          <a:xfrm>
            <a:off x="1909088" y="4267200"/>
            <a:ext cx="639919" cy="461665"/>
          </a:xfrm>
          <a:prstGeom prst="rect">
            <a:avLst/>
          </a:prstGeom>
          <a:noFill/>
        </p:spPr>
        <p:txBody>
          <a:bodyPr wrap="none" rtlCol="0">
            <a:spAutoFit/>
          </a:bodyPr>
          <a:lstStyle/>
          <a:p>
            <a:r>
              <a:rPr lang="en-US" sz="2400" b="1" dirty="0" smtClean="0"/>
              <a:t> ʋ =</a:t>
            </a:r>
            <a:endParaRPr lang="en-US" sz="2400" b="1" dirty="0"/>
          </a:p>
        </p:txBody>
      </p:sp>
      <p:sp>
        <p:nvSpPr>
          <p:cNvPr id="20489"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488" name="Picture 8"/>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172200" y="4191000"/>
            <a:ext cx="1295400" cy="666750"/>
          </a:xfrm>
          <a:prstGeom prst="rect">
            <a:avLst/>
          </a:prstGeom>
          <a:noFill/>
        </p:spPr>
      </p:pic>
      <p:sp>
        <p:nvSpPr>
          <p:cNvPr id="26" name="TextBox 25"/>
          <p:cNvSpPr txBox="1"/>
          <p:nvPr/>
        </p:nvSpPr>
        <p:spPr>
          <a:xfrm>
            <a:off x="5638800" y="4191000"/>
            <a:ext cx="580608" cy="461665"/>
          </a:xfrm>
          <a:prstGeom prst="rect">
            <a:avLst/>
          </a:prstGeom>
          <a:noFill/>
        </p:spPr>
        <p:txBody>
          <a:bodyPr wrap="none" rtlCol="0">
            <a:spAutoFit/>
          </a:bodyPr>
          <a:lstStyle/>
          <a:p>
            <a:r>
              <a:rPr lang="en-US" sz="2400" b="1" dirty="0" smtClean="0"/>
              <a:t>μ =</a:t>
            </a:r>
            <a:endParaRPr lang="en-US" sz="2400" b="1" dirty="0"/>
          </a:p>
        </p:txBody>
      </p:sp>
      <p:sp>
        <p:nvSpPr>
          <p:cNvPr id="27" name="TextBox 26"/>
          <p:cNvSpPr txBox="1"/>
          <p:nvPr/>
        </p:nvSpPr>
        <p:spPr>
          <a:xfrm>
            <a:off x="457200" y="4876800"/>
            <a:ext cx="8305800" cy="1754326"/>
          </a:xfrm>
          <a:prstGeom prst="rect">
            <a:avLst/>
          </a:prstGeom>
          <a:noFill/>
        </p:spPr>
        <p:txBody>
          <a:bodyPr wrap="square" rtlCol="0">
            <a:spAutoFit/>
          </a:bodyPr>
          <a:lstStyle/>
          <a:p>
            <a:pPr algn="just"/>
            <a:r>
              <a:rPr lang="en-US" b="1" dirty="0" smtClean="0">
                <a:latin typeface="Arial" pitchFamily="34" charset="0"/>
                <a:cs typeface="Arial" pitchFamily="34" charset="0"/>
              </a:rPr>
              <a:t> </a:t>
            </a:r>
            <a:r>
              <a:rPr lang="en-US" dirty="0" smtClean="0">
                <a:latin typeface="Arial" pitchFamily="34" charset="0"/>
                <a:cs typeface="Arial" pitchFamily="34" charset="0"/>
              </a:rPr>
              <a:t>Infrared spectroscopy measures the frequencies of IR light absorbed by a sample and the intensities of the absorptions, the vibration </a:t>
            </a:r>
            <a:r>
              <a:rPr lang="en-US" b="1" dirty="0" smtClean="0">
                <a:latin typeface="Arial" pitchFamily="34" charset="0"/>
                <a:cs typeface="Arial" pitchFamily="34" charset="0"/>
              </a:rPr>
              <a:t>frequencies</a:t>
            </a:r>
            <a:r>
              <a:rPr lang="en-US" dirty="0" smtClean="0">
                <a:latin typeface="Arial" pitchFamily="34" charset="0"/>
                <a:cs typeface="Arial" pitchFamily="34" charset="0"/>
              </a:rPr>
              <a:t> depend on the</a:t>
            </a:r>
            <a:r>
              <a:rPr lang="en-US" b="1" dirty="0" smtClean="0">
                <a:latin typeface="Arial" pitchFamily="34" charset="0"/>
                <a:cs typeface="Arial" pitchFamily="34" charset="0"/>
              </a:rPr>
              <a:t> nature of the vibration </a:t>
            </a:r>
            <a:r>
              <a:rPr lang="en-US" dirty="0" smtClean="0">
                <a:latin typeface="Arial" pitchFamily="34" charset="0"/>
                <a:cs typeface="Arial" pitchFamily="34" charset="0"/>
              </a:rPr>
              <a:t>(bending &amp; stretching),</a:t>
            </a:r>
            <a:r>
              <a:rPr lang="en-US" b="1" dirty="0" smtClean="0">
                <a:latin typeface="Arial" pitchFamily="34" charset="0"/>
                <a:cs typeface="Arial" pitchFamily="34" charset="0"/>
              </a:rPr>
              <a:t> bond strengths, </a:t>
            </a:r>
            <a:r>
              <a:rPr lang="en-US" dirty="0" smtClean="0">
                <a:latin typeface="Arial" pitchFamily="34" charset="0"/>
                <a:cs typeface="Arial" pitchFamily="34" charset="0"/>
              </a:rPr>
              <a:t>and the</a:t>
            </a:r>
            <a:r>
              <a:rPr lang="en-US" b="1" dirty="0" smtClean="0">
                <a:latin typeface="Arial" pitchFamily="34" charset="0"/>
                <a:cs typeface="Arial" pitchFamily="34" charset="0"/>
              </a:rPr>
              <a:t> masses of the atoms involved in the vibration, t</a:t>
            </a:r>
            <a:r>
              <a:rPr lang="en-US" dirty="0" smtClean="0">
                <a:latin typeface="Arial" pitchFamily="34" charset="0"/>
                <a:cs typeface="Arial" pitchFamily="34" charset="0"/>
              </a:rPr>
              <a:t>he</a:t>
            </a:r>
            <a:r>
              <a:rPr lang="en-US" b="1" dirty="0" smtClean="0">
                <a:latin typeface="Arial" pitchFamily="34" charset="0"/>
                <a:cs typeface="Arial" pitchFamily="34" charset="0"/>
              </a:rPr>
              <a:t> intensities </a:t>
            </a:r>
            <a:r>
              <a:rPr lang="en-US" dirty="0" smtClean="0">
                <a:latin typeface="Arial" pitchFamily="34" charset="0"/>
                <a:cs typeface="Arial" pitchFamily="34" charset="0"/>
              </a:rPr>
              <a:t>depend on the</a:t>
            </a:r>
            <a:r>
              <a:rPr lang="en-US" b="1" dirty="0" smtClean="0">
                <a:latin typeface="Arial" pitchFamily="34" charset="0"/>
                <a:cs typeface="Arial" pitchFamily="34" charset="0"/>
              </a:rPr>
              <a:t> change in dipole moment </a:t>
            </a:r>
            <a:r>
              <a:rPr lang="en-US" dirty="0" smtClean="0">
                <a:latin typeface="Arial" pitchFamily="34" charset="0"/>
                <a:cs typeface="Arial" pitchFamily="34" charset="0"/>
              </a:rPr>
              <a:t>that accompanies the vibration as well as the</a:t>
            </a:r>
            <a:r>
              <a:rPr lang="en-US" b="1" dirty="0" smtClean="0">
                <a:latin typeface="Arial" pitchFamily="34" charset="0"/>
                <a:cs typeface="Arial" pitchFamily="34" charset="0"/>
              </a:rPr>
              <a:t> number of bonds involved.</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304800" y="838200"/>
            <a:ext cx="8331200" cy="1831271"/>
          </a:xfrm>
          <a:prstGeom prst="rect">
            <a:avLst/>
          </a:prstGeom>
          <a:noFill/>
          <a:ln w="9525">
            <a:noFill/>
            <a:miter lim="800000"/>
            <a:headEnd/>
            <a:tailEnd/>
          </a:ln>
          <a:effectLst/>
        </p:spPr>
        <p:txBody>
          <a:bodyPr>
            <a:spAutoFit/>
          </a:bodyPr>
          <a:lstStyle/>
          <a:p>
            <a:pPr marL="285750" indent="-285750" algn="just">
              <a:spcAft>
                <a:spcPts val="200"/>
              </a:spcAft>
              <a:buFont typeface="Wingdings" pitchFamily="2" charset="2"/>
              <a:buChar char="Ø"/>
            </a:pPr>
            <a:r>
              <a:rPr lang="en-GB" altLang="en-US" sz="1800" b="1" dirty="0">
                <a:latin typeface="Arial" charset="0"/>
              </a:rPr>
              <a:t>Different covalent bonds have different strengths due to the masses of different atoms at either end of the bond</a:t>
            </a:r>
            <a:r>
              <a:rPr lang="en-GB" altLang="en-US" sz="1800" b="1" dirty="0" smtClean="0">
                <a:latin typeface="Arial" charset="0"/>
              </a:rPr>
              <a:t>.</a:t>
            </a:r>
            <a:endParaRPr lang="en-GB" altLang="en-US" sz="1800" b="1" dirty="0">
              <a:latin typeface="Arial" charset="0"/>
            </a:endParaRPr>
          </a:p>
          <a:p>
            <a:pPr marL="285750" indent="-285750" algn="just">
              <a:spcAft>
                <a:spcPts val="200"/>
              </a:spcAft>
              <a:buFont typeface="Wingdings" pitchFamily="2" charset="2"/>
              <a:buChar char="Ø"/>
            </a:pPr>
            <a:r>
              <a:rPr lang="en-GB" altLang="en-US" sz="1800" b="1" dirty="0">
                <a:latin typeface="Arial" charset="0"/>
              </a:rPr>
              <a:t>As a result, the bonds vibrate at different  frequencies</a:t>
            </a:r>
            <a:r>
              <a:rPr lang="en-GB" altLang="en-US" sz="1800" b="1" dirty="0" smtClean="0">
                <a:latin typeface="Arial" charset="0"/>
              </a:rPr>
              <a:t>.</a:t>
            </a:r>
            <a:endParaRPr lang="en-GB" altLang="en-US" sz="1800" b="1" dirty="0">
              <a:latin typeface="Arial" charset="0"/>
            </a:endParaRPr>
          </a:p>
          <a:p>
            <a:pPr marL="285750" indent="-285750" algn="just">
              <a:spcAft>
                <a:spcPts val="200"/>
              </a:spcAft>
              <a:buFont typeface="Wingdings" pitchFamily="2" charset="2"/>
              <a:buChar char="Ø"/>
            </a:pPr>
            <a:r>
              <a:rPr lang="en-GB" altLang="en-US" sz="1800" b="1" dirty="0">
                <a:latin typeface="Arial" charset="0"/>
              </a:rPr>
              <a:t>The frequency of vibration can be found by detecting when the molecules absorb electro-magnetic radiation</a:t>
            </a:r>
            <a:r>
              <a:rPr lang="en-GB" altLang="en-US" sz="1800" b="1" dirty="0" smtClean="0">
                <a:latin typeface="Arial" charset="0"/>
              </a:rPr>
              <a:t>.</a:t>
            </a:r>
            <a:endParaRPr lang="en-GB" altLang="en-US" sz="1800" b="1" dirty="0">
              <a:latin typeface="Arial" charset="0"/>
            </a:endParaRPr>
          </a:p>
          <a:p>
            <a:pPr marL="285750" indent="-285750" algn="just">
              <a:spcAft>
                <a:spcPts val="200"/>
              </a:spcAft>
              <a:buFont typeface="Wingdings" pitchFamily="2" charset="2"/>
              <a:buChar char="Ø"/>
            </a:pPr>
            <a:r>
              <a:rPr lang="en-GB" altLang="en-US" sz="1800" b="1" dirty="0">
                <a:latin typeface="Arial" charset="0"/>
              </a:rPr>
              <a:t>Various types of vibration are possible.</a:t>
            </a:r>
          </a:p>
        </p:txBody>
      </p:sp>
      <p:sp>
        <p:nvSpPr>
          <p:cNvPr id="8195"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8196"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8197"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8198"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8199" name="Text Box 7"/>
          <p:cNvSpPr txBox="1">
            <a:spLocks noChangeArrowheads="1"/>
          </p:cNvSpPr>
          <p:nvPr/>
        </p:nvSpPr>
        <p:spPr bwMode="auto">
          <a:xfrm>
            <a:off x="1447800" y="241300"/>
            <a:ext cx="6248400" cy="396875"/>
          </a:xfrm>
          <a:prstGeom prst="rect">
            <a:avLst/>
          </a:prstGeom>
          <a:noFill/>
          <a:ln w="9525">
            <a:noFill/>
            <a:miter lim="800000"/>
            <a:headEnd/>
            <a:tailEnd/>
          </a:ln>
          <a:effectLst/>
        </p:spPr>
        <p:txBody>
          <a:bodyPr>
            <a:spAutoFit/>
          </a:bodyPr>
          <a:lstStyle/>
          <a:p>
            <a:pPr algn="ctr">
              <a:spcBef>
                <a:spcPct val="50000"/>
              </a:spcBef>
            </a:pPr>
            <a:r>
              <a:rPr lang="en-US" altLang="en-US" sz="2000" b="1" dirty="0">
                <a:solidFill>
                  <a:srgbClr val="000066"/>
                </a:solidFill>
                <a:latin typeface="Arial" charset="0"/>
              </a:rPr>
              <a:t>INFRA RED SPECTROSCOPY</a:t>
            </a:r>
          </a:p>
        </p:txBody>
      </p:sp>
      <p:sp>
        <p:nvSpPr>
          <p:cNvPr id="10" name="Rectangle 2"/>
          <p:cNvSpPr>
            <a:spLocks noChangeArrowheads="1"/>
          </p:cNvSpPr>
          <p:nvPr/>
        </p:nvSpPr>
        <p:spPr bwMode="auto">
          <a:xfrm>
            <a:off x="152400" y="2667000"/>
            <a:ext cx="8893126" cy="3139321"/>
          </a:xfrm>
          <a:prstGeom prst="rect">
            <a:avLst/>
          </a:prstGeom>
          <a:noFill/>
          <a:ln w="9525">
            <a:noFill/>
            <a:miter lim="800000"/>
            <a:headEnd/>
            <a:tailEnd/>
          </a:ln>
        </p:spPr>
        <p:txBody>
          <a:bodyPr wrap="square">
            <a:spAutoFit/>
          </a:bodyPr>
          <a:lstStyle/>
          <a:p>
            <a:pPr algn="just">
              <a:buFont typeface="Wingdings" pitchFamily="2" charset="2"/>
              <a:buNone/>
            </a:pPr>
            <a:r>
              <a:rPr lang="en-US" altLang="ko-KR" b="1" dirty="0">
                <a:latin typeface="Arial" pitchFamily="34" charset="0"/>
                <a:ea typeface="굴림" pitchFamily="34" charset="-127"/>
                <a:cs typeface="Arial" pitchFamily="34" charset="0"/>
              </a:rPr>
              <a:t>stronger bonds have a larger force constant </a:t>
            </a:r>
            <a:r>
              <a:rPr lang="en-US" altLang="ko-KR" b="1" i="1" dirty="0">
                <a:latin typeface="Arial" pitchFamily="34" charset="0"/>
                <a:ea typeface="굴림" pitchFamily="34" charset="-127"/>
                <a:cs typeface="Arial" pitchFamily="34" charset="0"/>
              </a:rPr>
              <a:t>K</a:t>
            </a:r>
            <a:r>
              <a:rPr lang="en-US" altLang="ko-KR" b="1" dirty="0">
                <a:latin typeface="Arial" pitchFamily="34" charset="0"/>
                <a:ea typeface="굴림" pitchFamily="34" charset="-127"/>
                <a:cs typeface="Arial" pitchFamily="34" charset="0"/>
              </a:rPr>
              <a:t> and vibrate at higher wavenumber.</a:t>
            </a:r>
          </a:p>
          <a:p>
            <a:pPr algn="just"/>
            <a:r>
              <a:rPr lang="en-US" altLang="ko-KR" b="1" dirty="0">
                <a:latin typeface="Arial" pitchFamily="34" charset="0"/>
                <a:ea typeface="굴림" pitchFamily="34" charset="-127"/>
                <a:cs typeface="Arial" pitchFamily="34" charset="0"/>
              </a:rPr>
              <a:t>Bonds between atoms of higher mass (larger </a:t>
            </a:r>
            <a:r>
              <a:rPr lang="en-US" altLang="ko-KR" b="1" dirty="0">
                <a:latin typeface="Arial" pitchFamily="34" charset="0"/>
                <a:ea typeface="굴림" pitchFamily="34" charset="-127"/>
                <a:cs typeface="Arial" pitchFamily="34" charset="0"/>
                <a:sym typeface="Symbol" pitchFamily="18" charset="2"/>
              </a:rPr>
              <a:t></a:t>
            </a:r>
            <a:r>
              <a:rPr lang="en-US" altLang="ko-KR" b="1" dirty="0">
                <a:latin typeface="Arial" pitchFamily="34" charset="0"/>
                <a:ea typeface="굴림" pitchFamily="34" charset="-127"/>
                <a:cs typeface="Arial" pitchFamily="34" charset="0"/>
              </a:rPr>
              <a:t>) vibrate at lower wavenumber.</a:t>
            </a:r>
          </a:p>
          <a:p>
            <a:pPr algn="just">
              <a:buFont typeface="Wingdings" pitchFamily="2" charset="2"/>
              <a:buChar char="ü"/>
            </a:pPr>
            <a:r>
              <a:rPr lang="en-US" altLang="ko-KR" b="1" dirty="0">
                <a:latin typeface="Arial" pitchFamily="34" charset="0"/>
                <a:ea typeface="굴림" pitchFamily="34" charset="-127"/>
                <a:cs typeface="Arial" pitchFamily="34" charset="0"/>
              </a:rPr>
              <a:t> Trend1 (bond strength): C≡C (2150 cm</a:t>
            </a:r>
            <a:r>
              <a:rPr lang="en-US" altLang="ko-KR" b="1" baseline="30000" dirty="0">
                <a:latin typeface="Arial" pitchFamily="34" charset="0"/>
                <a:ea typeface="굴림" pitchFamily="34" charset="-127"/>
                <a:cs typeface="Arial" pitchFamily="34" charset="0"/>
              </a:rPr>
              <a:t>-1</a:t>
            </a:r>
            <a:r>
              <a:rPr lang="en-US" altLang="ko-KR" b="1" dirty="0">
                <a:latin typeface="Arial" pitchFamily="34" charset="0"/>
                <a:ea typeface="굴림" pitchFamily="34" charset="-127"/>
                <a:cs typeface="Arial" pitchFamily="34" charset="0"/>
              </a:rPr>
              <a:t>), C=C (1650 cm</a:t>
            </a:r>
            <a:r>
              <a:rPr lang="en-US" altLang="ko-KR" b="1" baseline="30000" dirty="0">
                <a:latin typeface="Arial" pitchFamily="34" charset="0"/>
                <a:ea typeface="굴림" pitchFamily="34" charset="-127"/>
                <a:cs typeface="Arial" pitchFamily="34" charset="0"/>
              </a:rPr>
              <a:t>-1</a:t>
            </a:r>
            <a:r>
              <a:rPr lang="en-US" altLang="ko-KR" b="1" dirty="0">
                <a:latin typeface="Arial" pitchFamily="34" charset="0"/>
                <a:ea typeface="굴림" pitchFamily="34" charset="-127"/>
                <a:cs typeface="Arial" pitchFamily="34" charset="0"/>
              </a:rPr>
              <a:t>), C-C (1200cm</a:t>
            </a:r>
            <a:r>
              <a:rPr lang="en-US" altLang="ko-KR" b="1" baseline="30000" dirty="0">
                <a:latin typeface="Arial" pitchFamily="34" charset="0"/>
                <a:ea typeface="굴림" pitchFamily="34" charset="-127"/>
                <a:cs typeface="Arial" pitchFamily="34" charset="0"/>
              </a:rPr>
              <a:t>-1</a:t>
            </a:r>
            <a:r>
              <a:rPr lang="en-US" altLang="ko-KR" b="1" dirty="0">
                <a:latin typeface="Arial" pitchFamily="34" charset="0"/>
                <a:ea typeface="굴림" pitchFamily="34" charset="-127"/>
                <a:cs typeface="Arial" pitchFamily="34" charset="0"/>
              </a:rPr>
              <a:t>)</a:t>
            </a:r>
          </a:p>
          <a:p>
            <a:pPr algn="just">
              <a:buFont typeface="Wingdings" pitchFamily="2" charset="2"/>
              <a:buChar char="ü"/>
            </a:pPr>
            <a:r>
              <a:rPr lang="en-US" altLang="ko-KR" b="1" dirty="0">
                <a:latin typeface="Arial" pitchFamily="34" charset="0"/>
                <a:ea typeface="굴림" pitchFamily="34" charset="-127"/>
                <a:cs typeface="Arial" pitchFamily="34" charset="0"/>
              </a:rPr>
              <a:t> Trend2(mass):C-H(3000cm</a:t>
            </a:r>
            <a:r>
              <a:rPr lang="en-US" altLang="ko-KR" b="1" baseline="30000" dirty="0">
                <a:latin typeface="Arial" pitchFamily="34" charset="0"/>
                <a:ea typeface="굴림" pitchFamily="34" charset="-127"/>
                <a:cs typeface="Arial" pitchFamily="34" charset="0"/>
              </a:rPr>
              <a:t>-1</a:t>
            </a:r>
            <a:r>
              <a:rPr lang="en-US" altLang="ko-KR" b="1" dirty="0">
                <a:latin typeface="Arial" pitchFamily="34" charset="0"/>
                <a:ea typeface="굴림" pitchFamily="34" charset="-127"/>
                <a:cs typeface="Arial" pitchFamily="34" charset="0"/>
              </a:rPr>
              <a:t>),C-C(1200cm</a:t>
            </a:r>
            <a:r>
              <a:rPr lang="en-US" altLang="ko-KR" b="1" baseline="30000" dirty="0">
                <a:latin typeface="Arial" pitchFamily="34" charset="0"/>
                <a:ea typeface="굴림" pitchFamily="34" charset="-127"/>
                <a:cs typeface="Arial" pitchFamily="34" charset="0"/>
              </a:rPr>
              <a:t>-1</a:t>
            </a:r>
            <a:r>
              <a:rPr lang="en-US" altLang="ko-KR" b="1" dirty="0">
                <a:latin typeface="Arial" pitchFamily="34" charset="0"/>
                <a:ea typeface="굴림" pitchFamily="34" charset="-127"/>
                <a:cs typeface="Arial" pitchFamily="34" charset="0"/>
              </a:rPr>
              <a:t>),C-O(1100cm</a:t>
            </a:r>
            <a:r>
              <a:rPr lang="en-US" altLang="ko-KR" b="1" baseline="30000" dirty="0">
                <a:latin typeface="Arial" pitchFamily="34" charset="0"/>
                <a:ea typeface="굴림" pitchFamily="34" charset="-127"/>
                <a:cs typeface="Arial" pitchFamily="34" charset="0"/>
              </a:rPr>
              <a:t>-1</a:t>
            </a:r>
            <a:r>
              <a:rPr lang="en-US" altLang="ko-KR" b="1" dirty="0">
                <a:latin typeface="Arial" pitchFamily="34" charset="0"/>
                <a:ea typeface="굴림" pitchFamily="34" charset="-127"/>
                <a:cs typeface="Arial" pitchFamily="34" charset="0"/>
              </a:rPr>
              <a:t>),C-Cl(750cm</a:t>
            </a:r>
            <a:r>
              <a:rPr lang="en-US" altLang="ko-KR" b="1" baseline="30000" dirty="0">
                <a:latin typeface="Arial" pitchFamily="34" charset="0"/>
                <a:ea typeface="굴림" pitchFamily="34" charset="-127"/>
                <a:cs typeface="Arial" pitchFamily="34" charset="0"/>
              </a:rPr>
              <a:t>-1</a:t>
            </a:r>
            <a:r>
              <a:rPr lang="en-US" altLang="ko-KR" b="1" dirty="0" smtClean="0">
                <a:latin typeface="Arial" pitchFamily="34" charset="0"/>
                <a:ea typeface="굴림" pitchFamily="34" charset="-127"/>
                <a:cs typeface="Arial" pitchFamily="34" charset="0"/>
              </a:rPr>
              <a:t>),  </a:t>
            </a:r>
          </a:p>
          <a:p>
            <a:pPr algn="just"/>
            <a:r>
              <a:rPr lang="en-US" altLang="ko-KR" b="1" dirty="0" smtClean="0">
                <a:latin typeface="Arial" pitchFamily="34" charset="0"/>
                <a:ea typeface="굴림" pitchFamily="34" charset="-127"/>
                <a:cs typeface="Arial" pitchFamily="34" charset="0"/>
              </a:rPr>
              <a:t>     C-Br(600cm</a:t>
            </a:r>
            <a:r>
              <a:rPr lang="en-US" altLang="ko-KR" b="1" baseline="30000" dirty="0" smtClean="0">
                <a:latin typeface="Arial" pitchFamily="34" charset="0"/>
                <a:ea typeface="굴림" pitchFamily="34" charset="-127"/>
                <a:cs typeface="Arial" pitchFamily="34" charset="0"/>
              </a:rPr>
              <a:t>-1</a:t>
            </a:r>
            <a:r>
              <a:rPr lang="en-US" altLang="ko-KR" b="1" dirty="0">
                <a:latin typeface="Arial" pitchFamily="34" charset="0"/>
                <a:ea typeface="굴림" pitchFamily="34" charset="-127"/>
                <a:cs typeface="Arial" pitchFamily="34" charset="0"/>
              </a:rPr>
              <a:t>),C-I(500cm</a:t>
            </a:r>
            <a:r>
              <a:rPr lang="en-US" altLang="ko-KR" b="1" baseline="30000" dirty="0">
                <a:latin typeface="Arial" pitchFamily="34" charset="0"/>
                <a:ea typeface="굴림" pitchFamily="34" charset="-127"/>
                <a:cs typeface="Arial" pitchFamily="34" charset="0"/>
              </a:rPr>
              <a:t>-1</a:t>
            </a:r>
            <a:r>
              <a:rPr lang="en-US" altLang="ko-KR" b="1" dirty="0">
                <a:latin typeface="Arial" pitchFamily="34" charset="0"/>
                <a:ea typeface="굴림" pitchFamily="34" charset="-127"/>
                <a:cs typeface="Arial" pitchFamily="34" charset="0"/>
              </a:rPr>
              <a:t>).</a:t>
            </a:r>
          </a:p>
          <a:p>
            <a:pPr algn="just">
              <a:buFont typeface="Wingdings" pitchFamily="2" charset="2"/>
              <a:buChar char="ü"/>
            </a:pPr>
            <a:r>
              <a:rPr lang="en-US" altLang="ko-KR" b="1" dirty="0">
                <a:latin typeface="Arial" pitchFamily="34" charset="0"/>
                <a:ea typeface="굴림" pitchFamily="34" charset="-127"/>
                <a:cs typeface="Arial" pitchFamily="34" charset="0"/>
              </a:rPr>
              <a:t> Trend3 (vibration mode) C-H stretching (~3000cm</a:t>
            </a:r>
            <a:r>
              <a:rPr lang="en-US" altLang="ko-KR" b="1" baseline="30000" dirty="0">
                <a:latin typeface="Arial" pitchFamily="34" charset="0"/>
                <a:ea typeface="굴림" pitchFamily="34" charset="-127"/>
                <a:cs typeface="Arial" pitchFamily="34" charset="0"/>
              </a:rPr>
              <a:t>-1</a:t>
            </a:r>
            <a:r>
              <a:rPr lang="en-US" altLang="ko-KR" b="1" dirty="0" smtClean="0">
                <a:latin typeface="Arial" pitchFamily="34" charset="0"/>
                <a:ea typeface="굴림" pitchFamily="34" charset="-127"/>
                <a:cs typeface="Arial" pitchFamily="34" charset="0"/>
              </a:rPr>
              <a:t>)&gt;C-H bending(~</a:t>
            </a:r>
            <a:r>
              <a:rPr lang="en-US" altLang="ko-KR" b="1" dirty="0">
                <a:latin typeface="Arial" pitchFamily="34" charset="0"/>
                <a:ea typeface="굴림" pitchFamily="34" charset="-127"/>
                <a:cs typeface="Arial" pitchFamily="34" charset="0"/>
              </a:rPr>
              <a:t>1340cm</a:t>
            </a:r>
            <a:r>
              <a:rPr lang="en-US" altLang="ko-KR" b="1" baseline="30000" dirty="0">
                <a:latin typeface="Arial" pitchFamily="34" charset="0"/>
                <a:ea typeface="굴림" pitchFamily="34" charset="-127"/>
                <a:cs typeface="Arial" pitchFamily="34" charset="0"/>
              </a:rPr>
              <a:t>-1</a:t>
            </a:r>
            <a:r>
              <a:rPr lang="en-US" altLang="ko-KR" b="1" dirty="0">
                <a:latin typeface="Arial" pitchFamily="34" charset="0"/>
                <a:ea typeface="굴림" pitchFamily="34" charset="-127"/>
                <a:cs typeface="Arial" pitchFamily="34" charset="0"/>
              </a:rPr>
              <a:t>)</a:t>
            </a:r>
          </a:p>
          <a:p>
            <a:pPr algn="just">
              <a:buFont typeface="Wingdings" pitchFamily="2" charset="2"/>
              <a:buChar char="ü"/>
            </a:pPr>
            <a:r>
              <a:rPr lang="en-US" altLang="ko-KR" b="1" dirty="0">
                <a:latin typeface="Arial" pitchFamily="34" charset="0"/>
                <a:ea typeface="굴림" pitchFamily="34" charset="-127"/>
                <a:cs typeface="Arial" pitchFamily="34" charset="0"/>
              </a:rPr>
              <a:t> Trend4 (hybridization)  </a:t>
            </a:r>
            <a:r>
              <a:rPr lang="en-US" altLang="ko-KR" b="1" i="1" dirty="0">
                <a:latin typeface="Arial" pitchFamily="34" charset="0"/>
                <a:ea typeface="굴림" pitchFamily="34" charset="-127"/>
                <a:cs typeface="Arial" pitchFamily="34" charset="0"/>
              </a:rPr>
              <a:t>K</a:t>
            </a:r>
            <a:r>
              <a:rPr lang="en-US" altLang="ko-KR" b="1" dirty="0">
                <a:latin typeface="Arial" pitchFamily="34" charset="0"/>
                <a:ea typeface="굴림" pitchFamily="34" charset="-127"/>
                <a:cs typeface="Arial" pitchFamily="34" charset="0"/>
              </a:rPr>
              <a:t> of sp&gt;sp</a:t>
            </a:r>
            <a:r>
              <a:rPr lang="en-US" altLang="ko-KR" b="1" baseline="30000" dirty="0">
                <a:latin typeface="Arial" pitchFamily="34" charset="0"/>
                <a:ea typeface="굴림" pitchFamily="34" charset="-127"/>
                <a:cs typeface="Arial" pitchFamily="34" charset="0"/>
              </a:rPr>
              <a:t>2</a:t>
            </a:r>
            <a:r>
              <a:rPr lang="en-US" altLang="ko-KR" b="1" dirty="0">
                <a:latin typeface="Arial" pitchFamily="34" charset="0"/>
                <a:ea typeface="굴림" pitchFamily="34" charset="-127"/>
                <a:cs typeface="Arial" pitchFamily="34" charset="0"/>
              </a:rPr>
              <a:t>&gt;sp</a:t>
            </a:r>
            <a:r>
              <a:rPr lang="en-US" altLang="ko-KR" b="1" baseline="30000" dirty="0">
                <a:latin typeface="Arial" pitchFamily="34" charset="0"/>
                <a:ea typeface="굴림" pitchFamily="34" charset="-127"/>
                <a:cs typeface="Arial" pitchFamily="34" charset="0"/>
              </a:rPr>
              <a:t>3</a:t>
            </a:r>
            <a:r>
              <a:rPr lang="en-US" altLang="ko-KR" b="1" dirty="0">
                <a:latin typeface="Arial" pitchFamily="34" charset="0"/>
                <a:ea typeface="굴림" pitchFamily="34" charset="-127"/>
                <a:cs typeface="Arial" pitchFamily="34" charset="0"/>
              </a:rPr>
              <a:t> ≡C-H (3300cm</a:t>
            </a:r>
            <a:r>
              <a:rPr lang="en-US" altLang="ko-KR" b="1" baseline="30000" dirty="0">
                <a:latin typeface="Arial" pitchFamily="34" charset="0"/>
                <a:ea typeface="굴림" pitchFamily="34" charset="-127"/>
                <a:cs typeface="Arial" pitchFamily="34" charset="0"/>
              </a:rPr>
              <a:t>-1</a:t>
            </a:r>
            <a:r>
              <a:rPr lang="en-US" altLang="ko-KR" b="1" dirty="0">
                <a:latin typeface="Arial" pitchFamily="34" charset="0"/>
                <a:ea typeface="굴림" pitchFamily="34" charset="-127"/>
                <a:cs typeface="Arial" pitchFamily="34" charset="0"/>
              </a:rPr>
              <a:t>), =C-H (3100cm</a:t>
            </a:r>
            <a:r>
              <a:rPr lang="en-US" altLang="ko-KR" b="1" baseline="30000" dirty="0">
                <a:latin typeface="Arial" pitchFamily="34" charset="0"/>
                <a:ea typeface="굴림" pitchFamily="34" charset="-127"/>
                <a:cs typeface="Arial" pitchFamily="34" charset="0"/>
              </a:rPr>
              <a:t>-1</a:t>
            </a:r>
            <a:r>
              <a:rPr lang="en-US" altLang="ko-KR" b="1" dirty="0" smtClean="0">
                <a:latin typeface="Arial" pitchFamily="34" charset="0"/>
                <a:ea typeface="굴림" pitchFamily="34" charset="-127"/>
                <a:cs typeface="Arial" pitchFamily="34" charset="0"/>
              </a:rPr>
              <a:t>),</a:t>
            </a:r>
          </a:p>
          <a:p>
            <a:pPr algn="just"/>
            <a:r>
              <a:rPr lang="en-US" altLang="ko-KR" b="1" dirty="0" smtClean="0">
                <a:latin typeface="Arial" pitchFamily="34" charset="0"/>
                <a:ea typeface="굴림" pitchFamily="34" charset="-127"/>
                <a:cs typeface="Arial" pitchFamily="34" charset="0"/>
              </a:rPr>
              <a:t>      </a:t>
            </a:r>
            <a:r>
              <a:rPr lang="en-US" altLang="ko-KR" b="1" dirty="0">
                <a:latin typeface="Arial" pitchFamily="34" charset="0"/>
                <a:ea typeface="굴림" pitchFamily="34" charset="-127"/>
                <a:cs typeface="Arial" pitchFamily="34" charset="0"/>
              </a:rPr>
              <a:t>-C-H (2900cm</a:t>
            </a:r>
            <a:r>
              <a:rPr lang="en-US" altLang="ko-KR" b="1" baseline="30000" dirty="0">
                <a:latin typeface="Arial" pitchFamily="34" charset="0"/>
                <a:ea typeface="굴림" pitchFamily="34" charset="-127"/>
                <a:cs typeface="Arial" pitchFamily="34" charset="0"/>
              </a:rPr>
              <a:t>-1</a:t>
            </a:r>
            <a:r>
              <a:rPr lang="en-US" altLang="ko-KR" b="1" dirty="0">
                <a:latin typeface="Arial" pitchFamily="34" charset="0"/>
                <a:ea typeface="굴림" pitchFamily="34" charset="-127"/>
                <a:cs typeface="Arial" pitchFamily="34" charset="0"/>
              </a:rPr>
              <a:t>)</a:t>
            </a:r>
          </a:p>
          <a:p>
            <a:pPr algn="just">
              <a:buFont typeface="Wingdings" pitchFamily="2" charset="2"/>
              <a:buChar char="ü"/>
            </a:pPr>
            <a:r>
              <a:rPr lang="en-US" altLang="ko-KR" b="1" dirty="0">
                <a:latin typeface="Arial" pitchFamily="34" charset="0"/>
                <a:ea typeface="굴림" pitchFamily="34" charset="-127"/>
                <a:cs typeface="Arial" pitchFamily="34" charset="0"/>
              </a:rPr>
              <a:t> Trend5 (resonance) normal ketone (C=O) stretching (1715cm</a:t>
            </a:r>
            <a:r>
              <a:rPr lang="en-US" altLang="ko-KR" b="1" baseline="30000" dirty="0">
                <a:latin typeface="Arial" pitchFamily="34" charset="0"/>
                <a:ea typeface="굴림" pitchFamily="34" charset="-127"/>
                <a:cs typeface="Arial" pitchFamily="34" charset="0"/>
              </a:rPr>
              <a:t>-1</a:t>
            </a:r>
            <a:r>
              <a:rPr lang="en-US" altLang="ko-KR" b="1" dirty="0">
                <a:latin typeface="Arial" pitchFamily="34" charset="0"/>
                <a:ea typeface="굴림" pitchFamily="34" charset="-127"/>
                <a:cs typeface="Arial" pitchFamily="34" charset="0"/>
              </a:rPr>
              <a:t>), conjugated with C=C  (1675~1680cm</a:t>
            </a:r>
            <a:r>
              <a:rPr lang="en-US" altLang="ko-KR" b="1" baseline="30000" dirty="0">
                <a:latin typeface="Arial" pitchFamily="34" charset="0"/>
                <a:ea typeface="굴림" pitchFamily="34" charset="-127"/>
                <a:cs typeface="Arial" pitchFamily="34" charset="0"/>
              </a:rPr>
              <a:t>-1</a:t>
            </a:r>
            <a:r>
              <a:rPr lang="en-US" altLang="ko-KR" b="1" dirty="0">
                <a:latin typeface="Arial" pitchFamily="34" charset="0"/>
                <a:ea typeface="굴림" pitchFamily="34" charset="-127"/>
                <a:cs typeface="Arial" pitchFamily="34" charset="0"/>
              </a:rPr>
              <a:t>)</a:t>
            </a:r>
          </a:p>
        </p:txBody>
      </p:sp>
    </p:spTree>
  </p:cSld>
  <p:clrMapOvr>
    <a:masterClrMapping/>
  </p:clrMapOvr>
  <p:transition advClick="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163638" y="904875"/>
            <a:ext cx="6894512" cy="3311525"/>
          </a:xfrm>
          <a:prstGeom prst="rect">
            <a:avLst/>
          </a:prstGeom>
          <a:noFill/>
          <a:ln w="9525">
            <a:noFill/>
            <a:miter lim="800000"/>
            <a:headEnd/>
            <a:tailEnd/>
          </a:ln>
          <a:effectLst/>
        </p:spPr>
        <p:txBody>
          <a:bodyPr>
            <a:spAutoFit/>
          </a:bodyPr>
          <a:lstStyle/>
          <a:p>
            <a:pPr algn="l">
              <a:spcAft>
                <a:spcPts val="200"/>
              </a:spcAft>
            </a:pPr>
            <a:r>
              <a:rPr lang="en-GB" altLang="en-US" sz="1800" b="1">
                <a:latin typeface="Arial" charset="0"/>
              </a:rPr>
              <a:t>Different covalent bonds have different strengths due to the masses of different atoms at either end of the bond.</a:t>
            </a:r>
          </a:p>
          <a:p>
            <a:pPr algn="l">
              <a:spcAft>
                <a:spcPts val="200"/>
              </a:spcAft>
            </a:pPr>
            <a:endParaRPr lang="en-GB" altLang="en-US" sz="1800" b="1">
              <a:latin typeface="Arial" charset="0"/>
            </a:endParaRPr>
          </a:p>
          <a:p>
            <a:pPr algn="l">
              <a:spcAft>
                <a:spcPts val="200"/>
              </a:spcAft>
            </a:pPr>
            <a:r>
              <a:rPr lang="en-GB" altLang="en-US" sz="1800" b="1">
                <a:latin typeface="Arial" charset="0"/>
              </a:rPr>
              <a:t>As a result, the bonds vibrate at different frequencies</a:t>
            </a:r>
          </a:p>
          <a:p>
            <a:pPr algn="l">
              <a:spcAft>
                <a:spcPts val="200"/>
              </a:spcAft>
            </a:pPr>
            <a:endParaRPr lang="en-GB" altLang="en-US" sz="1800" b="1">
              <a:latin typeface="Arial" charset="0"/>
            </a:endParaRPr>
          </a:p>
          <a:p>
            <a:pPr algn="l">
              <a:spcAft>
                <a:spcPts val="200"/>
              </a:spcAft>
            </a:pPr>
            <a:r>
              <a:rPr lang="en-GB" altLang="en-US" sz="1800" b="1">
                <a:latin typeface="Arial" charset="0"/>
              </a:rPr>
              <a:t>The frequency of vibration can be found by detecting when the molecules absorb electro-magnetic radiation.</a:t>
            </a:r>
          </a:p>
          <a:p>
            <a:pPr algn="l">
              <a:spcAft>
                <a:spcPts val="200"/>
              </a:spcAft>
            </a:pPr>
            <a:endParaRPr lang="en-GB" altLang="en-US" sz="1800" b="1">
              <a:latin typeface="Arial" charset="0"/>
            </a:endParaRPr>
          </a:p>
          <a:p>
            <a:pPr algn="l">
              <a:spcAft>
                <a:spcPts val="200"/>
              </a:spcAft>
            </a:pPr>
            <a:r>
              <a:rPr lang="en-GB" altLang="en-US" sz="1800" b="1">
                <a:latin typeface="Arial" charset="0"/>
              </a:rPr>
              <a:t>Various types of vibration are possible.</a:t>
            </a:r>
          </a:p>
          <a:p>
            <a:pPr algn="l">
              <a:spcAft>
                <a:spcPts val="200"/>
              </a:spcAft>
            </a:pPr>
            <a:endParaRPr lang="en-GB" altLang="en-US" sz="1600" b="1">
              <a:latin typeface="Arial" charset="0"/>
            </a:endParaRPr>
          </a:p>
          <a:p>
            <a:pPr algn="l">
              <a:spcAft>
                <a:spcPts val="200"/>
              </a:spcAft>
            </a:pPr>
            <a:r>
              <a:rPr lang="en-GB" altLang="en-US" sz="1800" b="1">
                <a:latin typeface="Arial" charset="0"/>
              </a:rPr>
              <a:t>Examples include... </a:t>
            </a:r>
            <a:r>
              <a:rPr lang="en-GB" altLang="en-US" sz="1800" b="1">
                <a:solidFill>
                  <a:srgbClr val="CC3300"/>
                </a:solidFill>
                <a:latin typeface="Arial" charset="0"/>
              </a:rPr>
              <a:t>STRETCHING</a:t>
            </a:r>
            <a:r>
              <a:rPr lang="en-GB" altLang="en-US" sz="1800" b="1">
                <a:latin typeface="Arial" charset="0"/>
              </a:rPr>
              <a:t> and </a:t>
            </a:r>
            <a:r>
              <a:rPr lang="en-GB" altLang="en-US" sz="1800" b="1">
                <a:solidFill>
                  <a:srgbClr val="CC3300"/>
                </a:solidFill>
                <a:latin typeface="Arial" charset="0"/>
              </a:rPr>
              <a:t>BENDING</a:t>
            </a:r>
            <a:endParaRPr lang="en-GB" altLang="en-US" sz="1600" b="1">
              <a:latin typeface="Arial" charset="0"/>
            </a:endParaRPr>
          </a:p>
        </p:txBody>
      </p:sp>
      <p:sp>
        <p:nvSpPr>
          <p:cNvPr id="9219"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9220"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9221"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9222"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9223" name="Text Box 7"/>
          <p:cNvSpPr txBox="1">
            <a:spLocks noChangeArrowheads="1"/>
          </p:cNvSpPr>
          <p:nvPr/>
        </p:nvSpPr>
        <p:spPr bwMode="auto">
          <a:xfrm>
            <a:off x="1447800" y="241300"/>
            <a:ext cx="6248400" cy="396875"/>
          </a:xfrm>
          <a:prstGeom prst="rect">
            <a:avLst/>
          </a:prstGeom>
          <a:noFill/>
          <a:ln w="9525">
            <a:noFill/>
            <a:miter lim="800000"/>
            <a:headEnd/>
            <a:tailEnd/>
          </a:ln>
          <a:effectLst/>
        </p:spPr>
        <p:txBody>
          <a:bodyPr>
            <a:spAutoFit/>
          </a:bodyPr>
          <a:lstStyle/>
          <a:p>
            <a:pPr algn="ctr">
              <a:spcBef>
                <a:spcPct val="50000"/>
              </a:spcBef>
            </a:pPr>
            <a:r>
              <a:rPr lang="en-US" altLang="en-US" sz="2000" b="1" dirty="0">
                <a:solidFill>
                  <a:srgbClr val="000066"/>
                </a:solidFill>
                <a:latin typeface="Arial" charset="0"/>
              </a:rPr>
              <a:t>INFRA RED SPECTROSCOPY</a:t>
            </a:r>
          </a:p>
        </p:txBody>
      </p:sp>
      <p:pic>
        <p:nvPicPr>
          <p:cNvPr id="9224" name="Picture 11" descr="H2Obends"/>
          <p:cNvPicPr>
            <a:picLocks noChangeAspect="1" noChangeArrowheads="1"/>
          </p:cNvPicPr>
          <p:nvPr/>
        </p:nvPicPr>
        <p:blipFill>
          <a:blip r:embed="rId2" cstate="print"/>
          <a:srcRect/>
          <a:stretch>
            <a:fillRect/>
          </a:stretch>
        </p:blipFill>
        <p:spPr bwMode="auto">
          <a:xfrm>
            <a:off x="1238250" y="4670425"/>
            <a:ext cx="6457950" cy="819150"/>
          </a:xfrm>
          <a:prstGeom prst="rect">
            <a:avLst/>
          </a:prstGeom>
          <a:noFill/>
          <a:ln w="9525">
            <a:noFill/>
            <a:miter lim="800000"/>
            <a:headEnd/>
            <a:tailEnd/>
          </a:ln>
        </p:spPr>
      </p:pic>
      <p:sp>
        <p:nvSpPr>
          <p:cNvPr id="9225" name="Text Box 12"/>
          <p:cNvSpPr txBox="1">
            <a:spLocks noChangeArrowheads="1"/>
          </p:cNvSpPr>
          <p:nvPr/>
        </p:nvSpPr>
        <p:spPr bwMode="auto">
          <a:xfrm>
            <a:off x="1062038" y="5705475"/>
            <a:ext cx="7050087" cy="631825"/>
          </a:xfrm>
          <a:prstGeom prst="rect">
            <a:avLst/>
          </a:prstGeom>
          <a:noFill/>
          <a:ln w="9525">
            <a:noFill/>
            <a:miter lim="800000"/>
            <a:headEnd/>
            <a:tailEnd/>
          </a:ln>
          <a:effectLst/>
        </p:spPr>
        <p:txBody>
          <a:bodyPr>
            <a:spAutoFit/>
          </a:bodyPr>
          <a:lstStyle/>
          <a:p>
            <a:pPr algn="l">
              <a:spcAft>
                <a:spcPts val="200"/>
              </a:spcAft>
            </a:pPr>
            <a:r>
              <a:rPr lang="en-GB" altLang="en-US" sz="1600" b="1">
                <a:latin typeface="Arial" charset="0"/>
              </a:rPr>
              <a:t>  SYMMETRIC 		 BENDING	          ASYMMETRIC</a:t>
            </a:r>
          </a:p>
          <a:p>
            <a:pPr algn="l">
              <a:spcAft>
                <a:spcPts val="200"/>
              </a:spcAft>
            </a:pPr>
            <a:r>
              <a:rPr lang="en-GB" altLang="en-US" sz="1600" b="1">
                <a:latin typeface="Arial" charset="0"/>
              </a:rPr>
              <a:t> STRETCHING		    		             STRETCH</a:t>
            </a:r>
          </a:p>
        </p:txBody>
      </p:sp>
    </p:spTree>
  </p:cSld>
  <p:clrMapOvr>
    <a:masterClrMapping/>
  </p:clrMapOvr>
  <p:transition advClick="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482600" y="1560513"/>
            <a:ext cx="8269288" cy="604837"/>
          </a:xfrm>
          <a:prstGeom prst="rect">
            <a:avLst/>
          </a:prstGeom>
          <a:noFill/>
          <a:ln w="9525">
            <a:noFill/>
            <a:miter lim="800000"/>
            <a:headEnd/>
            <a:tailEnd/>
          </a:ln>
          <a:effectLst/>
        </p:spPr>
        <p:txBody>
          <a:bodyPr>
            <a:spAutoFit/>
          </a:bodyPr>
          <a:lstStyle/>
          <a:p>
            <a:pPr>
              <a:spcAft>
                <a:spcPts val="200"/>
              </a:spcAft>
            </a:pPr>
            <a:r>
              <a:rPr lang="en-GB" altLang="en-US" sz="3200" b="1">
                <a:solidFill>
                  <a:srgbClr val="CC3300"/>
                </a:solidFill>
                <a:latin typeface="Arial" charset="0"/>
              </a:rPr>
              <a:t>SYMMETRIC STRETCHING</a:t>
            </a:r>
          </a:p>
        </p:txBody>
      </p:sp>
      <p:sp>
        <p:nvSpPr>
          <p:cNvPr id="10243"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10244"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10245"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10246"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10247" name="Text Box 7"/>
          <p:cNvSpPr txBox="1">
            <a:spLocks noChangeArrowheads="1"/>
          </p:cNvSpPr>
          <p:nvPr/>
        </p:nvSpPr>
        <p:spPr bwMode="auto">
          <a:xfrm>
            <a:off x="1257300" y="241300"/>
            <a:ext cx="6731000" cy="396875"/>
          </a:xfrm>
          <a:prstGeom prst="rect">
            <a:avLst/>
          </a:prstGeom>
          <a:noFill/>
          <a:ln w="9525">
            <a:noFill/>
            <a:miter lim="800000"/>
            <a:headEnd/>
            <a:tailEnd/>
          </a:ln>
          <a:effectLst/>
        </p:spPr>
        <p:txBody>
          <a:bodyPr>
            <a:spAutoFit/>
          </a:bodyPr>
          <a:lstStyle/>
          <a:p>
            <a:pPr>
              <a:spcBef>
                <a:spcPct val="50000"/>
              </a:spcBef>
            </a:pPr>
            <a:r>
              <a:rPr lang="en-US" altLang="en-US" sz="2000" b="1">
                <a:solidFill>
                  <a:srgbClr val="000066"/>
                </a:solidFill>
                <a:latin typeface="Arial" charset="0"/>
              </a:rPr>
              <a:t>BENDING AND STRETCHING IN WATER MOLECULES</a:t>
            </a:r>
          </a:p>
        </p:txBody>
      </p:sp>
      <p:pic>
        <p:nvPicPr>
          <p:cNvPr id="10248" name="Picture 11" descr="IRag1"/>
          <p:cNvPicPr>
            <a:picLocks noChangeAspect="1" noChangeArrowheads="1" noCrop="1"/>
          </p:cNvPicPr>
          <p:nvPr/>
        </p:nvPicPr>
        <p:blipFill>
          <a:blip r:embed="rId2" cstate="print"/>
          <a:srcRect/>
          <a:stretch>
            <a:fillRect/>
          </a:stretch>
        </p:blipFill>
        <p:spPr bwMode="auto">
          <a:xfrm>
            <a:off x="3073400" y="3068638"/>
            <a:ext cx="3124200" cy="2000250"/>
          </a:xfrm>
          <a:prstGeom prst="rect">
            <a:avLst/>
          </a:prstGeom>
          <a:noFill/>
          <a:ln w="9525">
            <a:noFill/>
            <a:miter lim="800000"/>
            <a:headEnd/>
            <a:tailEnd/>
          </a:ln>
        </p:spPr>
      </p:pic>
    </p:spTree>
  </p:cSld>
  <p:clrMapOvr>
    <a:masterClrMapping/>
  </p:clrMapOvr>
  <p:transition advClick="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033" descr="IRag2"/>
          <p:cNvPicPr>
            <a:picLocks noChangeAspect="1" noChangeArrowheads="1" noCrop="1"/>
          </p:cNvPicPr>
          <p:nvPr/>
        </p:nvPicPr>
        <p:blipFill>
          <a:blip r:embed="rId2" cstate="print"/>
          <a:srcRect/>
          <a:stretch>
            <a:fillRect/>
          </a:stretch>
        </p:blipFill>
        <p:spPr bwMode="auto">
          <a:xfrm>
            <a:off x="3063875" y="3068638"/>
            <a:ext cx="3124200" cy="2000250"/>
          </a:xfrm>
          <a:prstGeom prst="rect">
            <a:avLst/>
          </a:prstGeom>
          <a:noFill/>
          <a:ln w="9525">
            <a:noFill/>
            <a:miter lim="800000"/>
            <a:headEnd/>
            <a:tailEnd/>
          </a:ln>
        </p:spPr>
      </p:pic>
      <p:sp>
        <p:nvSpPr>
          <p:cNvPr id="11267" name="Line 1027"/>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11268" name="AutoShape 1028">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11269" name="Line 1029"/>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11270" name="AutoShape 1030">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11271" name="Text Box 1035"/>
          <p:cNvSpPr txBox="1">
            <a:spLocks noChangeArrowheads="1"/>
          </p:cNvSpPr>
          <p:nvPr/>
        </p:nvSpPr>
        <p:spPr bwMode="auto">
          <a:xfrm>
            <a:off x="482600" y="1560513"/>
            <a:ext cx="8269288" cy="604837"/>
          </a:xfrm>
          <a:prstGeom prst="rect">
            <a:avLst/>
          </a:prstGeom>
          <a:noFill/>
          <a:ln w="9525">
            <a:noFill/>
            <a:miter lim="800000"/>
            <a:headEnd/>
            <a:tailEnd/>
          </a:ln>
          <a:effectLst/>
        </p:spPr>
        <p:txBody>
          <a:bodyPr>
            <a:spAutoFit/>
          </a:bodyPr>
          <a:lstStyle/>
          <a:p>
            <a:pPr>
              <a:spcAft>
                <a:spcPts val="200"/>
              </a:spcAft>
            </a:pPr>
            <a:r>
              <a:rPr lang="en-GB" altLang="en-US" sz="3200" b="1">
                <a:solidFill>
                  <a:srgbClr val="CC3300"/>
                </a:solidFill>
                <a:latin typeface="Arial" charset="0"/>
              </a:rPr>
              <a:t>ASYMMETRIC STRETCHING</a:t>
            </a:r>
          </a:p>
        </p:txBody>
      </p:sp>
      <p:sp>
        <p:nvSpPr>
          <p:cNvPr id="11272" name="Text Box 1036"/>
          <p:cNvSpPr txBox="1">
            <a:spLocks noChangeArrowheads="1"/>
          </p:cNvSpPr>
          <p:nvPr/>
        </p:nvSpPr>
        <p:spPr bwMode="auto">
          <a:xfrm>
            <a:off x="1257300" y="241300"/>
            <a:ext cx="6731000" cy="396875"/>
          </a:xfrm>
          <a:prstGeom prst="rect">
            <a:avLst/>
          </a:prstGeom>
          <a:noFill/>
          <a:ln w="9525">
            <a:noFill/>
            <a:miter lim="800000"/>
            <a:headEnd/>
            <a:tailEnd/>
          </a:ln>
          <a:effectLst/>
        </p:spPr>
        <p:txBody>
          <a:bodyPr>
            <a:spAutoFit/>
          </a:bodyPr>
          <a:lstStyle/>
          <a:p>
            <a:pPr>
              <a:spcBef>
                <a:spcPct val="50000"/>
              </a:spcBef>
            </a:pPr>
            <a:r>
              <a:rPr lang="en-US" altLang="en-US" sz="2000" b="1">
                <a:solidFill>
                  <a:srgbClr val="000066"/>
                </a:solidFill>
                <a:latin typeface="Arial" charset="0"/>
              </a:rPr>
              <a:t>BENDING AND STRETCHING IN WATER MOLECULES</a:t>
            </a:r>
          </a:p>
        </p:txBody>
      </p:sp>
    </p:spTree>
  </p:cSld>
  <p:clrMapOvr>
    <a:masterClrMapping/>
  </p:clrMapOvr>
  <p:transition advClick="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060"/>
          <p:cNvSpPr txBox="1">
            <a:spLocks noChangeArrowheads="1"/>
          </p:cNvSpPr>
          <p:nvPr/>
        </p:nvSpPr>
        <p:spPr bwMode="auto">
          <a:xfrm>
            <a:off x="1257300" y="241300"/>
            <a:ext cx="6731000" cy="396875"/>
          </a:xfrm>
          <a:prstGeom prst="rect">
            <a:avLst/>
          </a:prstGeom>
          <a:noFill/>
          <a:ln w="9525">
            <a:noFill/>
            <a:miter lim="800000"/>
            <a:headEnd/>
            <a:tailEnd/>
          </a:ln>
          <a:effectLst/>
        </p:spPr>
        <p:txBody>
          <a:bodyPr>
            <a:spAutoFit/>
          </a:bodyPr>
          <a:lstStyle/>
          <a:p>
            <a:pPr>
              <a:spcBef>
                <a:spcPct val="50000"/>
              </a:spcBef>
            </a:pPr>
            <a:r>
              <a:rPr lang="en-US" altLang="en-US" sz="2000" b="1">
                <a:solidFill>
                  <a:srgbClr val="000066"/>
                </a:solidFill>
                <a:latin typeface="Arial" charset="0"/>
              </a:rPr>
              <a:t>BENDING AND STRETCHING IN WATER MOLECULES</a:t>
            </a:r>
          </a:p>
        </p:txBody>
      </p:sp>
      <p:pic>
        <p:nvPicPr>
          <p:cNvPr id="12291" name="Picture 2058" descr="IRag3"/>
          <p:cNvPicPr>
            <a:picLocks noChangeAspect="1" noChangeArrowheads="1" noCrop="1"/>
          </p:cNvPicPr>
          <p:nvPr/>
        </p:nvPicPr>
        <p:blipFill>
          <a:blip r:embed="rId2" cstate="print"/>
          <a:srcRect/>
          <a:stretch>
            <a:fillRect/>
          </a:stretch>
        </p:blipFill>
        <p:spPr bwMode="auto">
          <a:xfrm>
            <a:off x="3063875" y="3068638"/>
            <a:ext cx="3133725" cy="2190750"/>
          </a:xfrm>
          <a:prstGeom prst="rect">
            <a:avLst/>
          </a:prstGeom>
          <a:noFill/>
          <a:ln w="9525">
            <a:noFill/>
            <a:miter lim="800000"/>
            <a:headEnd/>
            <a:tailEnd/>
          </a:ln>
        </p:spPr>
      </p:pic>
      <p:sp>
        <p:nvSpPr>
          <p:cNvPr id="12292" name="Line 2051"/>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12293" name="AutoShape 2052">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12294" name="Line 2053"/>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12295" name="AutoShape 2054">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12296" name="Text Box 2059"/>
          <p:cNvSpPr txBox="1">
            <a:spLocks noChangeArrowheads="1"/>
          </p:cNvSpPr>
          <p:nvPr/>
        </p:nvSpPr>
        <p:spPr bwMode="auto">
          <a:xfrm>
            <a:off x="482600" y="1560513"/>
            <a:ext cx="8269288" cy="604837"/>
          </a:xfrm>
          <a:prstGeom prst="rect">
            <a:avLst/>
          </a:prstGeom>
          <a:noFill/>
          <a:ln w="9525">
            <a:noFill/>
            <a:miter lim="800000"/>
            <a:headEnd/>
            <a:tailEnd/>
          </a:ln>
          <a:effectLst/>
        </p:spPr>
        <p:txBody>
          <a:bodyPr>
            <a:spAutoFit/>
          </a:bodyPr>
          <a:lstStyle/>
          <a:p>
            <a:pPr>
              <a:spcAft>
                <a:spcPts val="200"/>
              </a:spcAft>
            </a:pPr>
            <a:r>
              <a:rPr lang="en-GB" altLang="en-US" sz="3200" b="1">
                <a:solidFill>
                  <a:srgbClr val="CC3300"/>
                </a:solidFill>
                <a:latin typeface="Arial" charset="0"/>
              </a:rPr>
              <a:t>BENDING</a:t>
            </a:r>
          </a:p>
        </p:txBody>
      </p:sp>
    </p:spTree>
  </p:cSld>
  <p:clrMapOvr>
    <a:masterClrMapping/>
  </p:clrMapOvr>
  <p:transition advClick="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026"/>
          <p:cNvSpPr txBox="1">
            <a:spLocks noChangeArrowheads="1"/>
          </p:cNvSpPr>
          <p:nvPr/>
        </p:nvSpPr>
        <p:spPr bwMode="auto">
          <a:xfrm>
            <a:off x="584200" y="4122738"/>
            <a:ext cx="8191500" cy="1930400"/>
          </a:xfrm>
          <a:prstGeom prst="rect">
            <a:avLst/>
          </a:prstGeom>
          <a:noFill/>
          <a:ln w="9525">
            <a:noFill/>
            <a:miter lim="800000"/>
            <a:headEnd/>
            <a:tailEnd/>
          </a:ln>
          <a:effectLst/>
        </p:spPr>
        <p:txBody>
          <a:bodyPr>
            <a:spAutoFit/>
          </a:bodyPr>
          <a:lstStyle/>
          <a:p>
            <a:pPr algn="l">
              <a:spcAft>
                <a:spcPct val="25000"/>
              </a:spcAft>
            </a:pPr>
            <a:r>
              <a:rPr lang="en-GB" altLang="en-US" sz="1600" b="1">
                <a:latin typeface="Arial" charset="0"/>
              </a:rPr>
              <a:t>•  a beam of infra red radiation is passed through the sample</a:t>
            </a:r>
          </a:p>
          <a:p>
            <a:pPr algn="l">
              <a:spcAft>
                <a:spcPct val="25000"/>
              </a:spcAft>
            </a:pPr>
            <a:r>
              <a:rPr lang="en-GB" altLang="en-US" sz="1600" b="1">
                <a:latin typeface="Arial" charset="0"/>
              </a:rPr>
              <a:t>•  a similar beam is passed through the reference cell</a:t>
            </a:r>
          </a:p>
          <a:p>
            <a:pPr algn="l">
              <a:spcAft>
                <a:spcPct val="25000"/>
              </a:spcAft>
            </a:pPr>
            <a:r>
              <a:rPr lang="en-GB" altLang="en-US" sz="1600" b="1">
                <a:latin typeface="Arial" charset="0"/>
              </a:rPr>
              <a:t>•  the frequency of radiation is varied</a:t>
            </a:r>
          </a:p>
          <a:p>
            <a:pPr algn="l">
              <a:spcAft>
                <a:spcPct val="25000"/>
              </a:spcAft>
            </a:pPr>
            <a:r>
              <a:rPr lang="en-GB" altLang="en-US" sz="1600" b="1">
                <a:latin typeface="Arial" charset="0"/>
              </a:rPr>
              <a:t>•  bonds vibrating with a similar frequency absorb the radiation</a:t>
            </a:r>
          </a:p>
          <a:p>
            <a:pPr algn="l">
              <a:spcAft>
                <a:spcPct val="25000"/>
              </a:spcAft>
            </a:pPr>
            <a:r>
              <a:rPr lang="en-GB" altLang="en-US" sz="1600" b="1">
                <a:latin typeface="Arial" charset="0"/>
              </a:rPr>
              <a:t>•  the amount of radiation absorbed by the sample is compared with the reference</a:t>
            </a:r>
          </a:p>
          <a:p>
            <a:pPr algn="l">
              <a:spcAft>
                <a:spcPct val="25000"/>
              </a:spcAft>
            </a:pPr>
            <a:r>
              <a:rPr lang="en-GB" altLang="en-US" sz="1600" b="1">
                <a:latin typeface="Arial" charset="0"/>
              </a:rPr>
              <a:t>•  the results are collected, stored and plotted </a:t>
            </a:r>
          </a:p>
        </p:txBody>
      </p:sp>
      <p:sp>
        <p:nvSpPr>
          <p:cNvPr id="13315" name="Line 1027"/>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13316" name="AutoShape 1028">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13317" name="Line 1029"/>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13318" name="AutoShape 1030">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13319" name="Text Box 1031"/>
          <p:cNvSpPr txBox="1">
            <a:spLocks noChangeArrowheads="1"/>
          </p:cNvSpPr>
          <p:nvPr/>
        </p:nvSpPr>
        <p:spPr bwMode="auto">
          <a:xfrm>
            <a:off x="1447800" y="241300"/>
            <a:ext cx="6248400" cy="696913"/>
          </a:xfrm>
          <a:prstGeom prst="rect">
            <a:avLst/>
          </a:prstGeom>
          <a:noFill/>
          <a:ln w="9525">
            <a:noFill/>
            <a:miter lim="800000"/>
            <a:headEnd/>
            <a:tailEnd/>
          </a:ln>
          <a:effectLst/>
        </p:spPr>
        <p:txBody>
          <a:bodyPr>
            <a:spAutoFit/>
          </a:bodyPr>
          <a:lstStyle/>
          <a:p>
            <a:pPr algn="ctr">
              <a:spcBef>
                <a:spcPct val="50000"/>
              </a:spcBef>
            </a:pPr>
            <a:r>
              <a:rPr lang="en-GB" altLang="en-US" sz="2000" b="1" dirty="0">
                <a:solidFill>
                  <a:srgbClr val="000066"/>
                </a:solidFill>
                <a:latin typeface="Arial" charset="0"/>
              </a:rPr>
              <a:t>The Infra-red Spectrophotometer</a:t>
            </a:r>
          </a:p>
          <a:p>
            <a:pPr>
              <a:spcAft>
                <a:spcPts val="200"/>
              </a:spcAft>
            </a:pPr>
            <a:endParaRPr lang="en-US" altLang="en-US" sz="1800" b="1" dirty="0">
              <a:solidFill>
                <a:srgbClr val="000066"/>
              </a:solidFill>
              <a:latin typeface="Arial" charset="0"/>
            </a:endParaRPr>
          </a:p>
        </p:txBody>
      </p:sp>
      <p:pic>
        <p:nvPicPr>
          <p:cNvPr id="13320" name="Picture 1032" descr="irphotomg"/>
          <p:cNvPicPr>
            <a:picLocks noChangeAspect="1" noChangeArrowheads="1"/>
          </p:cNvPicPr>
          <p:nvPr/>
        </p:nvPicPr>
        <p:blipFill>
          <a:blip r:embed="rId2" cstate="print"/>
          <a:srcRect/>
          <a:stretch>
            <a:fillRect/>
          </a:stretch>
        </p:blipFill>
        <p:spPr bwMode="auto">
          <a:xfrm>
            <a:off x="741363" y="1155700"/>
            <a:ext cx="7678737" cy="2622550"/>
          </a:xfrm>
          <a:prstGeom prst="rect">
            <a:avLst/>
          </a:prstGeom>
          <a:noFill/>
          <a:ln w="9525">
            <a:noFill/>
            <a:miter lim="800000"/>
            <a:headEnd/>
            <a:tailEnd/>
          </a:ln>
        </p:spPr>
      </p:pic>
    </p:spTree>
  </p:cSld>
  <p:clrMapOvr>
    <a:masterClrMapping/>
  </p:clrMapOvr>
  <p:transition advClick="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584200" y="4122738"/>
            <a:ext cx="8191500" cy="398462"/>
          </a:xfrm>
          <a:prstGeom prst="rect">
            <a:avLst/>
          </a:prstGeom>
          <a:noFill/>
          <a:ln w="9525">
            <a:noFill/>
            <a:miter lim="800000"/>
            <a:headEnd/>
            <a:tailEnd/>
          </a:ln>
          <a:effectLst/>
        </p:spPr>
        <p:txBody>
          <a:bodyPr>
            <a:spAutoFit/>
          </a:bodyPr>
          <a:lstStyle/>
          <a:p>
            <a:pPr>
              <a:spcAft>
                <a:spcPct val="25000"/>
              </a:spcAft>
            </a:pPr>
            <a:r>
              <a:rPr lang="en-GB" altLang="en-US" sz="1600" b="1">
                <a:latin typeface="Arial" charset="0"/>
              </a:rPr>
              <a:t>A bond will absorb radiation of a frequency similar to its vibration(s)</a:t>
            </a:r>
          </a:p>
        </p:txBody>
      </p:sp>
      <p:sp>
        <p:nvSpPr>
          <p:cNvPr id="14339"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14340"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14341"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14342"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14343" name="Text Box 7"/>
          <p:cNvSpPr txBox="1">
            <a:spLocks noChangeArrowheads="1"/>
          </p:cNvSpPr>
          <p:nvPr/>
        </p:nvSpPr>
        <p:spPr bwMode="auto">
          <a:xfrm>
            <a:off x="1447800" y="241300"/>
            <a:ext cx="6248400" cy="696913"/>
          </a:xfrm>
          <a:prstGeom prst="rect">
            <a:avLst/>
          </a:prstGeom>
          <a:noFill/>
          <a:ln w="9525">
            <a:noFill/>
            <a:miter lim="800000"/>
            <a:headEnd/>
            <a:tailEnd/>
          </a:ln>
          <a:effectLst/>
        </p:spPr>
        <p:txBody>
          <a:bodyPr>
            <a:spAutoFit/>
          </a:bodyPr>
          <a:lstStyle/>
          <a:p>
            <a:pPr>
              <a:spcBef>
                <a:spcPct val="50000"/>
              </a:spcBef>
            </a:pPr>
            <a:r>
              <a:rPr lang="en-GB" altLang="en-US" sz="2000" b="1">
                <a:solidFill>
                  <a:srgbClr val="000066"/>
                </a:solidFill>
                <a:latin typeface="Arial" charset="0"/>
              </a:rPr>
              <a:t>The Infra-red Spectrophotometer</a:t>
            </a:r>
          </a:p>
          <a:p>
            <a:pPr>
              <a:spcAft>
                <a:spcPts val="200"/>
              </a:spcAft>
            </a:pPr>
            <a:endParaRPr lang="en-US" altLang="en-US" sz="1800" b="1">
              <a:solidFill>
                <a:srgbClr val="000066"/>
              </a:solidFill>
              <a:latin typeface="Arial" charset="0"/>
            </a:endParaRPr>
          </a:p>
        </p:txBody>
      </p:sp>
      <p:pic>
        <p:nvPicPr>
          <p:cNvPr id="14344" name="Picture 8" descr="irphotomg"/>
          <p:cNvPicPr>
            <a:picLocks noChangeAspect="1" noChangeArrowheads="1"/>
          </p:cNvPicPr>
          <p:nvPr/>
        </p:nvPicPr>
        <p:blipFill>
          <a:blip r:embed="rId2" cstate="print"/>
          <a:srcRect/>
          <a:stretch>
            <a:fillRect/>
          </a:stretch>
        </p:blipFill>
        <p:spPr bwMode="auto">
          <a:xfrm>
            <a:off x="741363" y="1155700"/>
            <a:ext cx="7678737" cy="2622550"/>
          </a:xfrm>
          <a:prstGeom prst="rect">
            <a:avLst/>
          </a:prstGeom>
          <a:noFill/>
          <a:ln w="9525">
            <a:noFill/>
            <a:miter lim="800000"/>
            <a:headEnd/>
            <a:tailEnd/>
          </a:ln>
        </p:spPr>
      </p:pic>
      <p:pic>
        <p:nvPicPr>
          <p:cNvPr id="14345" name="Picture 9" descr="IRag1"/>
          <p:cNvPicPr>
            <a:picLocks noChangeAspect="1" noChangeArrowheads="1" noCrop="1"/>
          </p:cNvPicPr>
          <p:nvPr/>
        </p:nvPicPr>
        <p:blipFill>
          <a:blip r:embed="rId3" cstate="print"/>
          <a:srcRect/>
          <a:stretch>
            <a:fillRect/>
          </a:stretch>
        </p:blipFill>
        <p:spPr bwMode="auto">
          <a:xfrm>
            <a:off x="1825625" y="4689475"/>
            <a:ext cx="2136775" cy="1368425"/>
          </a:xfrm>
          <a:prstGeom prst="rect">
            <a:avLst/>
          </a:prstGeom>
          <a:noFill/>
          <a:ln w="9525">
            <a:noFill/>
            <a:miter lim="800000"/>
            <a:headEnd/>
            <a:tailEnd/>
          </a:ln>
        </p:spPr>
      </p:pic>
      <p:pic>
        <p:nvPicPr>
          <p:cNvPr id="14346" name="Picture 10" descr="IRag1fast"/>
          <p:cNvPicPr>
            <a:picLocks noChangeAspect="1" noChangeArrowheads="1" noCrop="1"/>
          </p:cNvPicPr>
          <p:nvPr/>
        </p:nvPicPr>
        <p:blipFill>
          <a:blip r:embed="rId4" cstate="print"/>
          <a:srcRect/>
          <a:stretch>
            <a:fillRect/>
          </a:stretch>
        </p:blipFill>
        <p:spPr bwMode="auto">
          <a:xfrm>
            <a:off x="5302250" y="4689475"/>
            <a:ext cx="2162175" cy="1384300"/>
          </a:xfrm>
          <a:prstGeom prst="rect">
            <a:avLst/>
          </a:prstGeom>
          <a:noFill/>
          <a:ln w="9525">
            <a:noFill/>
            <a:miter lim="800000"/>
            <a:headEnd/>
            <a:tailEnd/>
          </a:ln>
        </p:spPr>
      </p:pic>
      <p:sp>
        <p:nvSpPr>
          <p:cNvPr id="14347" name="Text Box 11"/>
          <p:cNvSpPr txBox="1">
            <a:spLocks noChangeArrowheads="1"/>
          </p:cNvSpPr>
          <p:nvPr/>
        </p:nvSpPr>
        <p:spPr bwMode="auto">
          <a:xfrm>
            <a:off x="1939925" y="6240463"/>
            <a:ext cx="1855788" cy="398462"/>
          </a:xfrm>
          <a:prstGeom prst="rect">
            <a:avLst/>
          </a:prstGeom>
          <a:noFill/>
          <a:ln w="9525">
            <a:noFill/>
            <a:miter lim="800000"/>
            <a:headEnd/>
            <a:tailEnd/>
          </a:ln>
          <a:effectLst/>
        </p:spPr>
        <p:txBody>
          <a:bodyPr>
            <a:spAutoFit/>
          </a:bodyPr>
          <a:lstStyle/>
          <a:p>
            <a:pPr>
              <a:spcAft>
                <a:spcPct val="25000"/>
              </a:spcAft>
            </a:pPr>
            <a:r>
              <a:rPr lang="en-GB" altLang="en-US" sz="1600" b="1">
                <a:latin typeface="Arial" charset="0"/>
              </a:rPr>
              <a:t>normal vibration</a:t>
            </a:r>
          </a:p>
        </p:txBody>
      </p:sp>
      <p:sp>
        <p:nvSpPr>
          <p:cNvPr id="14348" name="Text Box 12"/>
          <p:cNvSpPr txBox="1">
            <a:spLocks noChangeArrowheads="1"/>
          </p:cNvSpPr>
          <p:nvPr/>
        </p:nvSpPr>
        <p:spPr bwMode="auto">
          <a:xfrm>
            <a:off x="4708525" y="6240463"/>
            <a:ext cx="3470275" cy="398462"/>
          </a:xfrm>
          <a:prstGeom prst="rect">
            <a:avLst/>
          </a:prstGeom>
          <a:noFill/>
          <a:ln w="9525">
            <a:noFill/>
            <a:miter lim="800000"/>
            <a:headEnd/>
            <a:tailEnd/>
          </a:ln>
          <a:effectLst/>
        </p:spPr>
        <p:txBody>
          <a:bodyPr>
            <a:spAutoFit/>
          </a:bodyPr>
          <a:lstStyle/>
          <a:p>
            <a:pPr>
              <a:spcAft>
                <a:spcPct val="25000"/>
              </a:spcAft>
            </a:pPr>
            <a:r>
              <a:rPr lang="en-GB" altLang="en-US" sz="1600" b="1">
                <a:latin typeface="Arial" charset="0"/>
              </a:rPr>
              <a:t>vibration having absorbed energy</a:t>
            </a:r>
          </a:p>
        </p:txBody>
      </p:sp>
    </p:spTree>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3"/>
          <p:cNvSpPr>
            <a:spLocks noGrp="1"/>
          </p:cNvSpPr>
          <p:nvPr>
            <p:ph type="sldNum" sz="quarter" idx="12"/>
          </p:nvPr>
        </p:nvSpPr>
        <p:spPr/>
        <p:txBody>
          <a:bodyPr/>
          <a:lstStyle/>
          <a:p>
            <a:fld id="{404901B6-009E-42EA-A5AD-E41F006D3B9A}" type="slidenum">
              <a:rPr lang="en-US"/>
              <a:pPr/>
              <a:t>3</a:t>
            </a:fld>
            <a:endParaRPr lang="en-US"/>
          </a:p>
        </p:txBody>
      </p:sp>
      <p:sp>
        <p:nvSpPr>
          <p:cNvPr id="6150" name="Rectangle 6"/>
          <p:cNvSpPr>
            <a:spLocks noChangeArrowheads="1"/>
          </p:cNvSpPr>
          <p:nvPr/>
        </p:nvSpPr>
        <p:spPr bwMode="auto">
          <a:xfrm>
            <a:off x="968375" y="1430338"/>
            <a:ext cx="184150" cy="457200"/>
          </a:xfrm>
          <a:prstGeom prst="rect">
            <a:avLst/>
          </a:prstGeom>
          <a:noFill/>
          <a:ln w="9525">
            <a:noFill/>
            <a:miter lim="800000"/>
            <a:headEnd/>
            <a:tailEnd/>
          </a:ln>
        </p:spPr>
        <p:txBody>
          <a:bodyPr wrap="none">
            <a:spAutoFit/>
          </a:bodyPr>
          <a:lstStyle/>
          <a:p>
            <a:endParaRPr lang="en-US" b="0"/>
          </a:p>
        </p:txBody>
      </p:sp>
      <p:sp>
        <p:nvSpPr>
          <p:cNvPr id="6151" name="Rectangle 7"/>
          <p:cNvSpPr>
            <a:spLocks noChangeArrowheads="1"/>
          </p:cNvSpPr>
          <p:nvPr/>
        </p:nvSpPr>
        <p:spPr bwMode="auto">
          <a:xfrm>
            <a:off x="174625" y="1079500"/>
            <a:ext cx="184150" cy="457200"/>
          </a:xfrm>
          <a:prstGeom prst="rect">
            <a:avLst/>
          </a:prstGeom>
          <a:noFill/>
          <a:ln w="9525">
            <a:noFill/>
            <a:miter lim="800000"/>
            <a:headEnd/>
            <a:tailEnd/>
          </a:ln>
        </p:spPr>
        <p:txBody>
          <a:bodyPr wrap="none">
            <a:spAutoFit/>
          </a:bodyPr>
          <a:lstStyle/>
          <a:p>
            <a:endParaRPr lang="en-US" b="0"/>
          </a:p>
        </p:txBody>
      </p:sp>
      <p:sp>
        <p:nvSpPr>
          <p:cNvPr id="6165" name="Rectangle 21"/>
          <p:cNvSpPr>
            <a:spLocks noChangeArrowheads="1"/>
          </p:cNvSpPr>
          <p:nvPr/>
        </p:nvSpPr>
        <p:spPr bwMode="auto">
          <a:xfrm>
            <a:off x="838200" y="228600"/>
            <a:ext cx="6629400" cy="1754326"/>
          </a:xfrm>
          <a:prstGeom prst="rect">
            <a:avLst/>
          </a:prstGeom>
          <a:noFill/>
          <a:ln w="9525">
            <a:noFill/>
            <a:miter lim="800000"/>
            <a:headEnd/>
            <a:tailEnd/>
          </a:ln>
        </p:spPr>
        <p:txBody>
          <a:bodyPr wrap="square">
            <a:spAutoFit/>
          </a:bodyPr>
          <a:lstStyle/>
          <a:p>
            <a:pPr algn="ctr"/>
            <a:r>
              <a:rPr lang="en-US" b="0" dirty="0" smtClean="0"/>
              <a:t>               </a:t>
            </a:r>
            <a:r>
              <a:rPr lang="en-US" b="1" dirty="0" smtClean="0"/>
              <a:t>Quantum</a:t>
            </a:r>
            <a:r>
              <a:rPr lang="en-US" b="1" dirty="0"/>
              <a:t>: the energy of a </a:t>
            </a:r>
            <a:r>
              <a:rPr lang="en-US" b="1" dirty="0" smtClean="0"/>
              <a:t>photon</a:t>
            </a:r>
          </a:p>
          <a:p>
            <a:pPr algn="ctr"/>
            <a:endParaRPr lang="en-US" b="1" dirty="0"/>
          </a:p>
          <a:p>
            <a:pPr algn="ctr"/>
            <a:r>
              <a:rPr lang="en-US" b="1" dirty="0" smtClean="0"/>
              <a:t>E </a:t>
            </a:r>
            <a:r>
              <a:rPr lang="en-US" b="1" dirty="0"/>
              <a:t>= </a:t>
            </a:r>
            <a:r>
              <a:rPr lang="en-US" b="1" i="1" dirty="0" smtClean="0"/>
              <a:t>h </a:t>
            </a:r>
            <a:r>
              <a:rPr lang="en-US" b="1" dirty="0" smtClean="0">
                <a:latin typeface="Symbol" pitchFamily="18" charset="2"/>
                <a:sym typeface="Symbol" pitchFamily="18" charset="2"/>
              </a:rPr>
              <a:t></a:t>
            </a:r>
            <a:endParaRPr lang="en-US" b="1" dirty="0"/>
          </a:p>
          <a:p>
            <a:pPr algn="ctr"/>
            <a:r>
              <a:rPr lang="en-US" b="1" dirty="0" smtClean="0"/>
              <a:t>c = </a:t>
            </a:r>
            <a:r>
              <a:rPr lang="en-US" b="1" dirty="0" smtClean="0">
                <a:latin typeface="Symbol" pitchFamily="18" charset="2"/>
                <a:sym typeface="Symbol" pitchFamily="18" charset="2"/>
              </a:rPr>
              <a:t> n</a:t>
            </a:r>
          </a:p>
          <a:p>
            <a:pPr algn="ctr"/>
            <a:r>
              <a:rPr lang="en-US" b="1" dirty="0" smtClean="0">
                <a:latin typeface="Symbol" pitchFamily="18" charset="2"/>
                <a:sym typeface="Symbol" pitchFamily="18" charset="2"/>
              </a:rPr>
              <a:t>E = </a:t>
            </a:r>
            <a:r>
              <a:rPr lang="en-US" b="1" dirty="0" smtClean="0">
                <a:latin typeface="+mj-lt"/>
                <a:sym typeface="Symbol" pitchFamily="18" charset="2"/>
              </a:rPr>
              <a:t>h c/</a:t>
            </a:r>
            <a:r>
              <a:rPr lang="en-US" b="1" dirty="0" smtClean="0">
                <a:latin typeface="Symbol" pitchFamily="18" charset="2"/>
                <a:sym typeface="Symbol" pitchFamily="18" charset="2"/>
              </a:rPr>
              <a:t></a:t>
            </a:r>
          </a:p>
          <a:p>
            <a:pPr algn="ctr"/>
            <a:r>
              <a:rPr lang="en-US" b="1" dirty="0"/>
              <a:t>			</a:t>
            </a:r>
            <a:r>
              <a:rPr lang="en-US" b="0" dirty="0"/>
              <a:t>	</a:t>
            </a:r>
            <a:r>
              <a:rPr lang="en-US" b="0" dirty="0" smtClean="0"/>
              <a:t> </a:t>
            </a:r>
            <a:endParaRPr lang="en-US" b="0" dirty="0"/>
          </a:p>
        </p:txBody>
      </p:sp>
      <p:pic>
        <p:nvPicPr>
          <p:cNvPr id="6178" name="Picture 34"/>
          <p:cNvPicPr>
            <a:picLocks noChangeAspect="1" noChangeArrowheads="1"/>
          </p:cNvPicPr>
          <p:nvPr/>
        </p:nvPicPr>
        <p:blipFill>
          <a:blip r:embed="rId3" cstate="print"/>
          <a:srcRect/>
          <a:stretch>
            <a:fillRect/>
          </a:stretch>
        </p:blipFill>
        <p:spPr bwMode="auto">
          <a:xfrm>
            <a:off x="533400" y="2438400"/>
            <a:ext cx="7943850" cy="1524000"/>
          </a:xfrm>
          <a:prstGeom prst="rect">
            <a:avLst/>
          </a:prstGeom>
          <a:noFill/>
          <a:ln w="9525">
            <a:noFill/>
            <a:miter lim="800000"/>
            <a:headEnd/>
            <a:tailEnd/>
          </a:ln>
          <a:effectLst/>
        </p:spPr>
      </p:pic>
      <p:sp>
        <p:nvSpPr>
          <p:cNvPr id="6180" name="Rectangle 36"/>
          <p:cNvSpPr>
            <a:spLocks noChangeArrowheads="1"/>
          </p:cNvSpPr>
          <p:nvPr/>
        </p:nvSpPr>
        <p:spPr bwMode="auto">
          <a:xfrm>
            <a:off x="8382000" y="4495800"/>
            <a:ext cx="762000" cy="274638"/>
          </a:xfrm>
          <a:prstGeom prst="rect">
            <a:avLst/>
          </a:prstGeom>
          <a:noFill/>
          <a:ln w="9525">
            <a:noFill/>
            <a:miter lim="800000"/>
            <a:headEnd/>
            <a:tailEnd/>
          </a:ln>
        </p:spPr>
        <p:txBody>
          <a:bodyPr>
            <a:spAutoFit/>
          </a:bodyPr>
          <a:lstStyle/>
          <a:p>
            <a:r>
              <a:rPr lang="en-US" sz="1200" b="0">
                <a:latin typeface="Symbol" pitchFamily="18" charset="2"/>
                <a:sym typeface="Symbol" pitchFamily="18" charset="2"/>
              </a:rPr>
              <a:t></a:t>
            </a:r>
            <a:r>
              <a:rPr lang="en-US" sz="1200" b="0"/>
              <a:t> (cm)</a:t>
            </a:r>
            <a:endParaRPr lang="en-US" sz="1200" b="0">
              <a:latin typeface="Symbol" pitchFamily="18" charset="2"/>
              <a:sym typeface="Symbol" pitchFamily="18" charset="2"/>
            </a:endParaRPr>
          </a:p>
        </p:txBody>
      </p:sp>
      <p:sp>
        <p:nvSpPr>
          <p:cNvPr id="6181" name="Rectangle 37"/>
          <p:cNvSpPr>
            <a:spLocks noChangeArrowheads="1"/>
          </p:cNvSpPr>
          <p:nvPr/>
        </p:nvSpPr>
        <p:spPr bwMode="auto">
          <a:xfrm>
            <a:off x="442913" y="4945063"/>
            <a:ext cx="862012" cy="1187450"/>
          </a:xfrm>
          <a:prstGeom prst="rect">
            <a:avLst/>
          </a:prstGeom>
          <a:noFill/>
          <a:ln w="9525">
            <a:noFill/>
            <a:miter lim="800000"/>
            <a:headEnd/>
            <a:tailEnd/>
          </a:ln>
        </p:spPr>
        <p:txBody>
          <a:bodyPr wrap="none">
            <a:spAutoFit/>
          </a:bodyPr>
          <a:lstStyle/>
          <a:p>
            <a:pPr algn="r"/>
            <a:r>
              <a:rPr lang="en-US" b="0"/>
              <a:t>short</a:t>
            </a:r>
          </a:p>
          <a:p>
            <a:pPr algn="r"/>
            <a:r>
              <a:rPr lang="en-US" b="0"/>
              <a:t>high</a:t>
            </a:r>
          </a:p>
          <a:p>
            <a:pPr algn="r"/>
            <a:r>
              <a:rPr lang="en-US" b="0"/>
              <a:t>high</a:t>
            </a:r>
          </a:p>
        </p:txBody>
      </p:sp>
      <p:sp>
        <p:nvSpPr>
          <p:cNvPr id="6182" name="Rectangle 38"/>
          <p:cNvSpPr>
            <a:spLocks noChangeArrowheads="1"/>
          </p:cNvSpPr>
          <p:nvPr/>
        </p:nvSpPr>
        <p:spPr bwMode="auto">
          <a:xfrm>
            <a:off x="3584575" y="4953000"/>
            <a:ext cx="2249488" cy="1187450"/>
          </a:xfrm>
          <a:prstGeom prst="rect">
            <a:avLst/>
          </a:prstGeom>
          <a:noFill/>
          <a:ln w="9525">
            <a:noFill/>
            <a:miter lim="800000"/>
            <a:headEnd/>
            <a:tailEnd/>
          </a:ln>
        </p:spPr>
        <p:txBody>
          <a:bodyPr wrap="none">
            <a:spAutoFit/>
          </a:bodyPr>
          <a:lstStyle/>
          <a:p>
            <a:pPr algn="ctr"/>
            <a:r>
              <a:rPr lang="en-US" b="0"/>
              <a:t>Wavelength (</a:t>
            </a:r>
            <a:r>
              <a:rPr lang="en-US" b="0">
                <a:latin typeface="Symbol" pitchFamily="18" charset="2"/>
                <a:sym typeface="Symbol" pitchFamily="18" charset="2"/>
              </a:rPr>
              <a:t></a:t>
            </a:r>
            <a:r>
              <a:rPr lang="en-US" b="0"/>
              <a:t>)</a:t>
            </a:r>
          </a:p>
          <a:p>
            <a:pPr algn="ctr"/>
            <a:r>
              <a:rPr lang="en-US" b="0"/>
              <a:t>Frequency (</a:t>
            </a:r>
            <a:r>
              <a:rPr lang="en-US" b="0">
                <a:latin typeface="Symbol" pitchFamily="18" charset="2"/>
                <a:sym typeface="Symbol" pitchFamily="18" charset="2"/>
              </a:rPr>
              <a:t></a:t>
            </a:r>
            <a:r>
              <a:rPr lang="en-US" b="0"/>
              <a:t>)</a:t>
            </a:r>
          </a:p>
          <a:p>
            <a:pPr algn="ctr"/>
            <a:r>
              <a:rPr lang="en-US" b="0"/>
              <a:t>Energy (E)</a:t>
            </a:r>
          </a:p>
        </p:txBody>
      </p:sp>
      <p:sp>
        <p:nvSpPr>
          <p:cNvPr id="6183" name="Rectangle 39"/>
          <p:cNvSpPr>
            <a:spLocks noChangeArrowheads="1"/>
          </p:cNvSpPr>
          <p:nvPr/>
        </p:nvSpPr>
        <p:spPr bwMode="auto">
          <a:xfrm>
            <a:off x="8077200" y="4927600"/>
            <a:ext cx="760413" cy="1187450"/>
          </a:xfrm>
          <a:prstGeom prst="rect">
            <a:avLst/>
          </a:prstGeom>
          <a:noFill/>
          <a:ln w="9525">
            <a:noFill/>
            <a:miter lim="800000"/>
            <a:headEnd/>
            <a:tailEnd/>
          </a:ln>
        </p:spPr>
        <p:txBody>
          <a:bodyPr wrap="none">
            <a:spAutoFit/>
          </a:bodyPr>
          <a:lstStyle/>
          <a:p>
            <a:r>
              <a:rPr lang="en-US" b="0"/>
              <a:t>long</a:t>
            </a:r>
          </a:p>
          <a:p>
            <a:r>
              <a:rPr lang="en-US" b="0"/>
              <a:t>low</a:t>
            </a:r>
          </a:p>
          <a:p>
            <a:r>
              <a:rPr lang="en-US" b="0"/>
              <a:t>low</a:t>
            </a:r>
          </a:p>
        </p:txBody>
      </p:sp>
      <p:sp>
        <p:nvSpPr>
          <p:cNvPr id="6184" name="Line 40"/>
          <p:cNvSpPr>
            <a:spLocks noChangeShapeType="1"/>
          </p:cNvSpPr>
          <p:nvPr/>
        </p:nvSpPr>
        <p:spPr bwMode="auto">
          <a:xfrm flipH="1">
            <a:off x="1371600" y="5149850"/>
            <a:ext cx="2362200" cy="0"/>
          </a:xfrm>
          <a:prstGeom prst="line">
            <a:avLst/>
          </a:prstGeom>
          <a:noFill/>
          <a:ln w="9525">
            <a:solidFill>
              <a:schemeClr val="tx1"/>
            </a:solidFill>
            <a:round/>
            <a:headEnd/>
            <a:tailEnd type="triangle" w="med" len="med"/>
          </a:ln>
        </p:spPr>
        <p:txBody>
          <a:bodyPr wrap="none" anchor="ctr"/>
          <a:lstStyle/>
          <a:p>
            <a:endParaRPr lang="en-US"/>
          </a:p>
        </p:txBody>
      </p:sp>
      <p:sp>
        <p:nvSpPr>
          <p:cNvPr id="6185" name="Line 41"/>
          <p:cNvSpPr>
            <a:spLocks noChangeShapeType="1"/>
          </p:cNvSpPr>
          <p:nvPr/>
        </p:nvSpPr>
        <p:spPr bwMode="auto">
          <a:xfrm>
            <a:off x="5638800" y="5122863"/>
            <a:ext cx="2286000" cy="0"/>
          </a:xfrm>
          <a:prstGeom prst="line">
            <a:avLst/>
          </a:prstGeom>
          <a:noFill/>
          <a:ln w="9525">
            <a:solidFill>
              <a:schemeClr val="tx1"/>
            </a:solidFill>
            <a:round/>
            <a:headEnd/>
            <a:tailEnd type="triangle" w="med" len="med"/>
          </a:ln>
        </p:spPr>
        <p:txBody>
          <a:bodyPr wrap="none" anchor="ctr"/>
          <a:lstStyle/>
          <a:p>
            <a:endParaRPr lang="en-US"/>
          </a:p>
        </p:txBody>
      </p:sp>
      <p:sp>
        <p:nvSpPr>
          <p:cNvPr id="6186" name="Line 42"/>
          <p:cNvSpPr>
            <a:spLocks noChangeShapeType="1"/>
          </p:cNvSpPr>
          <p:nvPr/>
        </p:nvSpPr>
        <p:spPr bwMode="auto">
          <a:xfrm flipH="1">
            <a:off x="1363662" y="5410200"/>
            <a:ext cx="2446338" cy="1587"/>
          </a:xfrm>
          <a:prstGeom prst="line">
            <a:avLst/>
          </a:prstGeom>
          <a:noFill/>
          <a:ln w="9525">
            <a:solidFill>
              <a:schemeClr val="tx1"/>
            </a:solidFill>
            <a:round/>
            <a:headEnd/>
            <a:tailEnd type="triangle" w="med" len="med"/>
          </a:ln>
        </p:spPr>
        <p:txBody>
          <a:bodyPr wrap="none" anchor="ctr"/>
          <a:lstStyle/>
          <a:p>
            <a:endParaRPr lang="en-US"/>
          </a:p>
        </p:txBody>
      </p:sp>
      <p:sp>
        <p:nvSpPr>
          <p:cNvPr id="6187" name="Line 43"/>
          <p:cNvSpPr>
            <a:spLocks noChangeShapeType="1"/>
          </p:cNvSpPr>
          <p:nvPr/>
        </p:nvSpPr>
        <p:spPr bwMode="auto">
          <a:xfrm>
            <a:off x="5486400" y="5410200"/>
            <a:ext cx="2425700" cy="9525"/>
          </a:xfrm>
          <a:prstGeom prst="line">
            <a:avLst/>
          </a:prstGeom>
          <a:noFill/>
          <a:ln w="9525">
            <a:solidFill>
              <a:schemeClr val="tx1"/>
            </a:solidFill>
            <a:round/>
            <a:headEnd/>
            <a:tailEnd type="triangle" w="med" len="med"/>
          </a:ln>
        </p:spPr>
        <p:txBody>
          <a:bodyPr wrap="none" anchor="ctr"/>
          <a:lstStyle/>
          <a:p>
            <a:endParaRPr lang="en-US"/>
          </a:p>
        </p:txBody>
      </p:sp>
      <p:sp>
        <p:nvSpPr>
          <p:cNvPr id="6188" name="Line 44"/>
          <p:cNvSpPr>
            <a:spLocks noChangeShapeType="1"/>
          </p:cNvSpPr>
          <p:nvPr/>
        </p:nvSpPr>
        <p:spPr bwMode="auto">
          <a:xfrm flipH="1">
            <a:off x="1363662" y="5711825"/>
            <a:ext cx="2598738" cy="3175"/>
          </a:xfrm>
          <a:prstGeom prst="line">
            <a:avLst/>
          </a:prstGeom>
          <a:noFill/>
          <a:ln w="9525">
            <a:solidFill>
              <a:schemeClr val="tx1"/>
            </a:solidFill>
            <a:round/>
            <a:headEnd/>
            <a:tailEnd type="triangle" w="med" len="med"/>
          </a:ln>
        </p:spPr>
        <p:txBody>
          <a:bodyPr wrap="none" anchor="ctr"/>
          <a:lstStyle/>
          <a:p>
            <a:endParaRPr lang="en-US"/>
          </a:p>
        </p:txBody>
      </p:sp>
      <p:sp>
        <p:nvSpPr>
          <p:cNvPr id="6189" name="Line 45"/>
          <p:cNvSpPr>
            <a:spLocks noChangeShapeType="1"/>
          </p:cNvSpPr>
          <p:nvPr/>
        </p:nvSpPr>
        <p:spPr bwMode="auto">
          <a:xfrm>
            <a:off x="5257800" y="5703887"/>
            <a:ext cx="2667000" cy="11113"/>
          </a:xfrm>
          <a:prstGeom prst="line">
            <a:avLst/>
          </a:prstGeom>
          <a:noFill/>
          <a:ln w="9525">
            <a:solidFill>
              <a:schemeClr val="tx1"/>
            </a:solidFill>
            <a:round/>
            <a:headEnd/>
            <a:tailEnd type="triangle" w="med" len="med"/>
          </a:ln>
        </p:spPr>
        <p:txBody>
          <a:bodyPr wrap="none" anchor="ctr"/>
          <a:lstStyle/>
          <a:p>
            <a:endParaRPr lang="en-US"/>
          </a:p>
        </p:txBody>
      </p:sp>
      <p:sp>
        <p:nvSpPr>
          <p:cNvPr id="6190" name="Rectangle 46"/>
          <p:cNvSpPr>
            <a:spLocks noChangeArrowheads="1"/>
          </p:cNvSpPr>
          <p:nvPr/>
        </p:nvSpPr>
        <p:spPr bwMode="auto">
          <a:xfrm>
            <a:off x="2514600" y="1828800"/>
            <a:ext cx="4653838" cy="369332"/>
          </a:xfrm>
          <a:prstGeom prst="rect">
            <a:avLst/>
          </a:prstGeom>
          <a:noFill/>
          <a:ln w="9525">
            <a:noFill/>
            <a:miter lim="800000"/>
            <a:headEnd/>
            <a:tailEnd/>
          </a:ln>
        </p:spPr>
        <p:txBody>
          <a:bodyPr wrap="none">
            <a:spAutoFit/>
          </a:bodyPr>
          <a:lstStyle/>
          <a:p>
            <a:pPr algn="ctr"/>
            <a:r>
              <a:rPr lang="en-US" b="1" dirty="0"/>
              <a:t>E  </a:t>
            </a:r>
            <a:r>
              <a:rPr lang="en-US" b="1" dirty="0">
                <a:sym typeface="Symbol" pitchFamily="18" charset="2"/>
              </a:rPr>
              <a:t>  </a:t>
            </a:r>
            <a:r>
              <a:rPr lang="en-US" b="1" dirty="0">
                <a:latin typeface="Symbol" pitchFamily="18" charset="2"/>
                <a:sym typeface="Symbol" pitchFamily="18" charset="2"/>
              </a:rPr>
              <a:t> </a:t>
            </a:r>
            <a:r>
              <a:rPr lang="en-US" b="1" dirty="0"/>
              <a:t>E</a:t>
            </a:r>
            <a:r>
              <a:rPr lang="en-US" b="1" dirty="0">
                <a:sym typeface="Symbol" pitchFamily="18" charset="2"/>
              </a:rPr>
              <a:t>    </a:t>
            </a:r>
            <a:r>
              <a:rPr lang="en-US" b="1" dirty="0">
                <a:latin typeface="Symbol" pitchFamily="18" charset="2"/>
                <a:sym typeface="Symbol" pitchFamily="18" charset="2"/>
              </a:rPr>
              <a:t></a:t>
            </a:r>
            <a:r>
              <a:rPr lang="en-US" b="1" baseline="30000" dirty="0">
                <a:latin typeface="Symbol" pitchFamily="18" charset="2"/>
                <a:sym typeface="Symbol" pitchFamily="18" charset="2"/>
              </a:rPr>
              <a:t></a:t>
            </a:r>
            <a:r>
              <a:rPr lang="en-US" b="1" dirty="0">
                <a:latin typeface="Symbol" pitchFamily="18" charset="2"/>
                <a:sym typeface="Symbol" pitchFamily="18" charset="2"/>
              </a:rPr>
              <a:t>	  </a:t>
            </a:r>
            <a:r>
              <a:rPr lang="en-US" b="1" dirty="0">
                <a:sym typeface="Symbol" pitchFamily="18" charset="2"/>
              </a:rPr>
              <a:t>  </a:t>
            </a:r>
            <a:r>
              <a:rPr lang="en-US" b="1" dirty="0">
                <a:latin typeface="Symbol" pitchFamily="18" charset="2"/>
                <a:sym typeface="Symbol" pitchFamily="18" charset="2"/>
              </a:rPr>
              <a:t></a:t>
            </a:r>
            <a:r>
              <a:rPr lang="en-US" b="1" baseline="30000" dirty="0">
                <a:latin typeface="Symbol" pitchFamily="18" charset="2"/>
                <a:sym typeface="Symbol" pitchFamily="18" charset="2"/>
              </a:rPr>
              <a:t></a:t>
            </a:r>
            <a:r>
              <a:rPr lang="en-US" b="1" dirty="0">
                <a:latin typeface="Symbol" pitchFamily="18" charset="2"/>
                <a:sym typeface="Symbol" pitchFamily="18" charset="2"/>
              </a:rPr>
              <a: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431800" y="1158875"/>
            <a:ext cx="3752850" cy="915988"/>
          </a:xfrm>
          <a:prstGeom prst="rect">
            <a:avLst/>
          </a:prstGeom>
          <a:noFill/>
          <a:ln w="9525">
            <a:noFill/>
            <a:miter lim="800000"/>
            <a:headEnd/>
            <a:tailEnd/>
          </a:ln>
          <a:effectLst/>
        </p:spPr>
        <p:txBody>
          <a:bodyPr>
            <a:spAutoFit/>
          </a:bodyPr>
          <a:lstStyle/>
          <a:p>
            <a:pPr algn="l"/>
            <a:r>
              <a:rPr lang="en-GB" altLang="en-US" sz="1800" b="1">
                <a:solidFill>
                  <a:srgbClr val="CC3300"/>
                </a:solidFill>
                <a:latin typeface="Arial" charset="0"/>
              </a:rPr>
              <a:t>IDENTIFICATION OF PARTICULAR BONDS</a:t>
            </a:r>
          </a:p>
          <a:p>
            <a:pPr algn="l"/>
            <a:r>
              <a:rPr lang="en-GB" altLang="en-US" sz="1800" b="1">
                <a:solidFill>
                  <a:srgbClr val="CC3300"/>
                </a:solidFill>
                <a:latin typeface="Arial" charset="0"/>
              </a:rPr>
              <a:t>IN A MOLECULE</a:t>
            </a:r>
            <a:endParaRPr lang="en-GB" altLang="en-US" sz="1800" b="1">
              <a:latin typeface="Arial" charset="0"/>
            </a:endParaRPr>
          </a:p>
        </p:txBody>
      </p:sp>
      <p:sp>
        <p:nvSpPr>
          <p:cNvPr id="15363"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15364"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15365"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15366"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15367" name="Text Box 8"/>
          <p:cNvSpPr txBox="1">
            <a:spLocks noChangeArrowheads="1"/>
          </p:cNvSpPr>
          <p:nvPr/>
        </p:nvSpPr>
        <p:spPr bwMode="auto">
          <a:xfrm>
            <a:off x="1447800" y="241300"/>
            <a:ext cx="6248400" cy="396875"/>
          </a:xfrm>
          <a:prstGeom prst="rect">
            <a:avLst/>
          </a:prstGeom>
          <a:noFill/>
          <a:ln w="9525">
            <a:noFill/>
            <a:miter lim="800000"/>
            <a:headEnd/>
            <a:tailEnd/>
          </a:ln>
          <a:effectLst/>
        </p:spPr>
        <p:txBody>
          <a:bodyPr>
            <a:spAutoFit/>
          </a:bodyPr>
          <a:lstStyle/>
          <a:p>
            <a:pPr algn="ctr">
              <a:spcBef>
                <a:spcPct val="50000"/>
              </a:spcBef>
            </a:pPr>
            <a:r>
              <a:rPr lang="en-US" altLang="en-US" sz="2000" b="1" dirty="0">
                <a:solidFill>
                  <a:srgbClr val="000066"/>
                </a:solidFill>
                <a:latin typeface="Arial" charset="0"/>
              </a:rPr>
              <a:t>INFRA RED SPECTRA - </a:t>
            </a:r>
            <a:r>
              <a:rPr lang="en-US" altLang="en-US" sz="2000" b="1" dirty="0">
                <a:solidFill>
                  <a:srgbClr val="CC3300"/>
                </a:solidFill>
                <a:latin typeface="Arial" charset="0"/>
              </a:rPr>
              <a:t>USES</a:t>
            </a:r>
            <a:endParaRPr lang="en-US" altLang="en-US" sz="2000" b="1" dirty="0">
              <a:solidFill>
                <a:srgbClr val="000066"/>
              </a:solidFill>
              <a:latin typeface="Arial" charset="0"/>
            </a:endParaRPr>
          </a:p>
        </p:txBody>
      </p:sp>
      <p:sp>
        <p:nvSpPr>
          <p:cNvPr id="15368" name="Text Box 9"/>
          <p:cNvSpPr txBox="1">
            <a:spLocks noChangeArrowheads="1"/>
          </p:cNvSpPr>
          <p:nvPr/>
        </p:nvSpPr>
        <p:spPr bwMode="auto">
          <a:xfrm>
            <a:off x="4752975" y="1158875"/>
            <a:ext cx="4111625" cy="1465263"/>
          </a:xfrm>
          <a:prstGeom prst="rect">
            <a:avLst/>
          </a:prstGeom>
          <a:noFill/>
          <a:ln w="9525">
            <a:noFill/>
            <a:miter lim="800000"/>
            <a:headEnd/>
            <a:tailEnd/>
          </a:ln>
          <a:effectLst/>
        </p:spPr>
        <p:txBody>
          <a:bodyPr>
            <a:spAutoFit/>
          </a:bodyPr>
          <a:lstStyle/>
          <a:p>
            <a:pPr algn="l"/>
            <a:r>
              <a:rPr lang="en-GB" altLang="en-US" sz="1800" b="1">
                <a:latin typeface="Arial" charset="0"/>
              </a:rPr>
              <a:t>The presence of bonds such as O-H and C=O within a molecule can be confirmed because they have characteristic peaks in identifiable parts of the spectrum.</a:t>
            </a:r>
          </a:p>
        </p:txBody>
      </p:sp>
    </p:spTree>
  </p:cSld>
  <p:clrMapOvr>
    <a:masterClrMapping/>
  </p:clrMapOvr>
  <p:transition advClick="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1026"/>
          <p:cNvSpPr txBox="1">
            <a:spLocks noChangeArrowheads="1"/>
          </p:cNvSpPr>
          <p:nvPr/>
        </p:nvSpPr>
        <p:spPr bwMode="auto">
          <a:xfrm>
            <a:off x="431800" y="1158875"/>
            <a:ext cx="3752850" cy="915988"/>
          </a:xfrm>
          <a:prstGeom prst="rect">
            <a:avLst/>
          </a:prstGeom>
          <a:noFill/>
          <a:ln w="9525">
            <a:noFill/>
            <a:miter lim="800000"/>
            <a:headEnd/>
            <a:tailEnd/>
          </a:ln>
          <a:effectLst/>
        </p:spPr>
        <p:txBody>
          <a:bodyPr>
            <a:spAutoFit/>
          </a:bodyPr>
          <a:lstStyle/>
          <a:p>
            <a:pPr algn="l"/>
            <a:r>
              <a:rPr lang="en-GB" altLang="en-US" sz="1800" b="1">
                <a:solidFill>
                  <a:schemeClr val="bg2"/>
                </a:solidFill>
                <a:latin typeface="Arial" charset="0"/>
              </a:rPr>
              <a:t>IDENTIFICATION OF PARTICULAR BONDS</a:t>
            </a:r>
          </a:p>
          <a:p>
            <a:pPr algn="l"/>
            <a:r>
              <a:rPr lang="en-GB" altLang="en-US" sz="1800" b="1">
                <a:solidFill>
                  <a:schemeClr val="bg2"/>
                </a:solidFill>
                <a:latin typeface="Arial" charset="0"/>
              </a:rPr>
              <a:t>IN A MOLECULE</a:t>
            </a:r>
            <a:endParaRPr lang="en-GB" altLang="en-US" sz="1800" b="1">
              <a:latin typeface="Arial" charset="0"/>
            </a:endParaRPr>
          </a:p>
        </p:txBody>
      </p:sp>
      <p:sp>
        <p:nvSpPr>
          <p:cNvPr id="16387" name="Line 1027"/>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16388" name="AutoShape 1028">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16389" name="Line 1029"/>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16390" name="AutoShape 1030">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16391" name="Text Box 1031"/>
          <p:cNvSpPr txBox="1">
            <a:spLocks noChangeArrowheads="1"/>
          </p:cNvSpPr>
          <p:nvPr/>
        </p:nvSpPr>
        <p:spPr bwMode="auto">
          <a:xfrm>
            <a:off x="1447800" y="241300"/>
            <a:ext cx="6248400" cy="396875"/>
          </a:xfrm>
          <a:prstGeom prst="rect">
            <a:avLst/>
          </a:prstGeom>
          <a:noFill/>
          <a:ln w="9525">
            <a:noFill/>
            <a:miter lim="800000"/>
            <a:headEnd/>
            <a:tailEnd/>
          </a:ln>
          <a:effectLst/>
        </p:spPr>
        <p:txBody>
          <a:bodyPr>
            <a:spAutoFit/>
          </a:bodyPr>
          <a:lstStyle/>
          <a:p>
            <a:pPr>
              <a:spcBef>
                <a:spcPct val="50000"/>
              </a:spcBef>
            </a:pPr>
            <a:r>
              <a:rPr lang="en-US" altLang="en-US" sz="2000" b="1">
                <a:solidFill>
                  <a:srgbClr val="000066"/>
                </a:solidFill>
                <a:latin typeface="Arial" charset="0"/>
              </a:rPr>
              <a:t>INFRA RED SPECTRA - </a:t>
            </a:r>
            <a:r>
              <a:rPr lang="en-US" altLang="en-US" sz="2000" b="1">
                <a:solidFill>
                  <a:srgbClr val="CC3300"/>
                </a:solidFill>
                <a:latin typeface="Arial" charset="0"/>
              </a:rPr>
              <a:t>USES</a:t>
            </a:r>
            <a:endParaRPr lang="en-US" altLang="en-US" sz="2000" b="1">
              <a:solidFill>
                <a:srgbClr val="000066"/>
              </a:solidFill>
              <a:latin typeface="Arial" charset="0"/>
            </a:endParaRPr>
          </a:p>
        </p:txBody>
      </p:sp>
      <p:sp>
        <p:nvSpPr>
          <p:cNvPr id="16392" name="Text Box 1032"/>
          <p:cNvSpPr txBox="1">
            <a:spLocks noChangeArrowheads="1"/>
          </p:cNvSpPr>
          <p:nvPr/>
        </p:nvSpPr>
        <p:spPr bwMode="auto">
          <a:xfrm>
            <a:off x="4752975" y="1158875"/>
            <a:ext cx="4111625" cy="1465263"/>
          </a:xfrm>
          <a:prstGeom prst="rect">
            <a:avLst/>
          </a:prstGeom>
          <a:noFill/>
          <a:ln w="9525">
            <a:noFill/>
            <a:miter lim="800000"/>
            <a:headEnd/>
            <a:tailEnd/>
          </a:ln>
          <a:effectLst/>
        </p:spPr>
        <p:txBody>
          <a:bodyPr>
            <a:spAutoFit/>
          </a:bodyPr>
          <a:lstStyle/>
          <a:p>
            <a:pPr algn="l"/>
            <a:r>
              <a:rPr lang="en-GB" altLang="en-US" sz="1800" b="1">
                <a:solidFill>
                  <a:schemeClr val="bg2"/>
                </a:solidFill>
                <a:latin typeface="Arial" charset="0"/>
              </a:rPr>
              <a:t>The presence of bonds such as O-H and C=O within a molecule can be confirmed because they have characteristic peaks in identifiable parts of the spectrum.</a:t>
            </a:r>
            <a:endParaRPr lang="en-GB" altLang="en-US" sz="1800" b="1">
              <a:latin typeface="Arial" charset="0"/>
            </a:endParaRPr>
          </a:p>
        </p:txBody>
      </p:sp>
      <p:sp>
        <p:nvSpPr>
          <p:cNvPr id="16393" name="Text Box 1033"/>
          <p:cNvSpPr txBox="1">
            <a:spLocks noChangeArrowheads="1"/>
          </p:cNvSpPr>
          <p:nvPr/>
        </p:nvSpPr>
        <p:spPr bwMode="auto">
          <a:xfrm>
            <a:off x="482600" y="3381375"/>
            <a:ext cx="3752850" cy="915988"/>
          </a:xfrm>
          <a:prstGeom prst="rect">
            <a:avLst/>
          </a:prstGeom>
          <a:noFill/>
          <a:ln w="9525">
            <a:noFill/>
            <a:miter lim="800000"/>
            <a:headEnd/>
            <a:tailEnd/>
          </a:ln>
          <a:effectLst/>
        </p:spPr>
        <p:txBody>
          <a:bodyPr>
            <a:spAutoFit/>
          </a:bodyPr>
          <a:lstStyle/>
          <a:p>
            <a:pPr algn="l"/>
            <a:r>
              <a:rPr lang="en-GB" altLang="en-US" sz="1800" b="1">
                <a:solidFill>
                  <a:srgbClr val="CC3300"/>
                </a:solidFill>
                <a:latin typeface="Arial" charset="0"/>
              </a:rPr>
              <a:t>IDENTIFICATION OF COMPOUNDS BY DIRECT COMPARISON OF SPECTRA</a:t>
            </a:r>
            <a:endParaRPr lang="en-GB" altLang="en-US" sz="1800" b="1">
              <a:latin typeface="Arial" charset="0"/>
            </a:endParaRPr>
          </a:p>
        </p:txBody>
      </p:sp>
      <p:sp>
        <p:nvSpPr>
          <p:cNvPr id="16394" name="Text Box 1034"/>
          <p:cNvSpPr txBox="1">
            <a:spLocks noChangeArrowheads="1"/>
          </p:cNvSpPr>
          <p:nvPr/>
        </p:nvSpPr>
        <p:spPr bwMode="auto">
          <a:xfrm>
            <a:off x="4752975" y="3381375"/>
            <a:ext cx="4111625" cy="1739900"/>
          </a:xfrm>
          <a:prstGeom prst="rect">
            <a:avLst/>
          </a:prstGeom>
          <a:noFill/>
          <a:ln w="9525">
            <a:noFill/>
            <a:miter lim="800000"/>
            <a:headEnd/>
            <a:tailEnd/>
          </a:ln>
          <a:effectLst/>
        </p:spPr>
        <p:txBody>
          <a:bodyPr>
            <a:spAutoFit/>
          </a:bodyPr>
          <a:lstStyle/>
          <a:p>
            <a:pPr algn="l"/>
            <a:r>
              <a:rPr lang="en-GB" altLang="en-US" sz="1800" b="1">
                <a:latin typeface="Arial" charset="0"/>
              </a:rPr>
              <a:t>The only way to completely identify a compound using IR is to compare its spectrum with a known sample. The part of the spectrum known as the ‘Fingerprint Region’ is unique to each compound.</a:t>
            </a:r>
          </a:p>
        </p:txBody>
      </p:sp>
    </p:spTree>
  </p:cSld>
  <p:clrMapOvr>
    <a:masterClrMapping/>
  </p:clrMapOvr>
  <p:transition advClick="0"/>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392113" y="904875"/>
            <a:ext cx="8269287" cy="4652963"/>
          </a:xfrm>
          <a:prstGeom prst="rect">
            <a:avLst/>
          </a:prstGeom>
          <a:noFill/>
          <a:ln w="9525">
            <a:noFill/>
            <a:miter lim="800000"/>
            <a:headEnd/>
            <a:tailEnd/>
          </a:ln>
          <a:effectLst/>
        </p:spPr>
        <p:txBody>
          <a:bodyPr>
            <a:spAutoFit/>
          </a:bodyPr>
          <a:lstStyle/>
          <a:p>
            <a:pPr algn="l">
              <a:spcBef>
                <a:spcPct val="50000"/>
              </a:spcBef>
            </a:pPr>
            <a:r>
              <a:rPr lang="en-GB" altLang="en-US" sz="1600" b="1">
                <a:latin typeface="Arial" charset="0"/>
              </a:rPr>
              <a:t>Infra-red spectra are complex due to the many vibrations in each molecule.</a:t>
            </a:r>
          </a:p>
          <a:p>
            <a:pPr algn="l">
              <a:spcBef>
                <a:spcPct val="50000"/>
              </a:spcBef>
            </a:pPr>
            <a:r>
              <a:rPr lang="en-GB" altLang="en-US" sz="1600" b="1">
                <a:latin typeface="Arial" charset="0"/>
              </a:rPr>
              <a:t>Total characterisation of a substance based only on its IR spectrum is almost impossible unless one has computerised data handling facilities for comparison of the obtained spectrum with one in memory.</a:t>
            </a:r>
          </a:p>
          <a:p>
            <a:pPr algn="l">
              <a:spcBef>
                <a:spcPct val="50000"/>
              </a:spcBef>
            </a:pPr>
            <a:r>
              <a:rPr lang="en-GB" altLang="en-US" sz="1600" b="1">
                <a:latin typeface="Arial" charset="0"/>
              </a:rPr>
              <a:t>However, the technique is useful when used in conjunction with other methods such as nuclear magnetic resonance (nmr) spectroscopy and mass spectroscopy.</a:t>
            </a:r>
          </a:p>
          <a:p>
            <a:pPr algn="l">
              <a:spcAft>
                <a:spcPts val="200"/>
              </a:spcAft>
            </a:pPr>
            <a:endParaRPr lang="en-GB" altLang="en-US" sz="1600" b="1">
              <a:latin typeface="Arial" charset="0"/>
            </a:endParaRPr>
          </a:p>
          <a:p>
            <a:pPr algn="l">
              <a:spcAft>
                <a:spcPts val="200"/>
              </a:spcAft>
            </a:pPr>
            <a:endParaRPr lang="en-GB" altLang="en-US" sz="1600" b="1">
              <a:latin typeface="Arial" charset="0"/>
            </a:endParaRPr>
          </a:p>
          <a:p>
            <a:pPr algn="l">
              <a:spcAft>
                <a:spcPts val="200"/>
              </a:spcAft>
            </a:pPr>
            <a:endParaRPr lang="en-GB" altLang="en-US" sz="1600" b="1">
              <a:latin typeface="Arial" charset="0"/>
            </a:endParaRPr>
          </a:p>
          <a:p>
            <a:pPr algn="l">
              <a:spcAft>
                <a:spcPts val="200"/>
              </a:spcAft>
            </a:pPr>
            <a:r>
              <a:rPr lang="en-GB" altLang="en-US" sz="1600" b="1">
                <a:solidFill>
                  <a:srgbClr val="CC3300"/>
                </a:solidFill>
                <a:latin typeface="Arial" charset="0"/>
              </a:rPr>
              <a:t>Peak position depends on	</a:t>
            </a:r>
            <a:r>
              <a:rPr lang="en-GB" altLang="en-US" sz="1800" b="1">
                <a:latin typeface="Arial" charset="0"/>
              </a:rPr>
              <a:t>bond strength</a:t>
            </a:r>
            <a:endParaRPr lang="en-GB" altLang="en-US" sz="1600" b="1">
              <a:latin typeface="Arial" charset="0"/>
            </a:endParaRPr>
          </a:p>
          <a:p>
            <a:pPr algn="l">
              <a:spcAft>
                <a:spcPts val="200"/>
              </a:spcAft>
            </a:pPr>
            <a:r>
              <a:rPr lang="en-GB" altLang="en-US" sz="1800" b="1">
                <a:latin typeface="Arial" charset="0"/>
              </a:rPr>
              <a:t>			masses of the atoms joined by the bond</a:t>
            </a:r>
            <a:endParaRPr lang="en-GB" altLang="en-US" sz="1600" b="1">
              <a:latin typeface="Arial" charset="0"/>
            </a:endParaRPr>
          </a:p>
          <a:p>
            <a:pPr algn="l">
              <a:spcAft>
                <a:spcPts val="200"/>
              </a:spcAft>
            </a:pPr>
            <a:endParaRPr lang="en-GB" altLang="en-US" sz="1600" b="1">
              <a:latin typeface="Arial" charset="0"/>
            </a:endParaRPr>
          </a:p>
          <a:p>
            <a:pPr algn="l">
              <a:spcAft>
                <a:spcPts val="200"/>
              </a:spcAft>
            </a:pPr>
            <a:endParaRPr lang="en-GB" altLang="en-US" sz="1600" b="1">
              <a:latin typeface="Arial" charset="0"/>
            </a:endParaRPr>
          </a:p>
          <a:p>
            <a:pPr algn="l">
              <a:spcAft>
                <a:spcPts val="200"/>
              </a:spcAft>
            </a:pPr>
            <a:r>
              <a:rPr lang="en-GB" altLang="en-US" sz="1800" b="1">
                <a:solidFill>
                  <a:srgbClr val="CC3300"/>
                </a:solidFill>
                <a:latin typeface="Arial" charset="0"/>
              </a:rPr>
              <a:t>strong bonds</a:t>
            </a:r>
            <a:r>
              <a:rPr lang="en-GB" altLang="en-US" sz="1800" b="1">
                <a:latin typeface="Arial" charset="0"/>
              </a:rPr>
              <a:t> and </a:t>
            </a:r>
            <a:r>
              <a:rPr lang="en-GB" altLang="en-US" sz="1800" b="1">
                <a:solidFill>
                  <a:srgbClr val="CC3300"/>
                </a:solidFill>
                <a:latin typeface="Arial" charset="0"/>
              </a:rPr>
              <a:t>light atoms</a:t>
            </a:r>
            <a:r>
              <a:rPr lang="en-GB" altLang="en-US" sz="1800" b="1">
                <a:latin typeface="Arial" charset="0"/>
              </a:rPr>
              <a:t>	absorb at    </a:t>
            </a:r>
            <a:r>
              <a:rPr lang="en-GB" altLang="en-US" sz="1800" b="1">
                <a:solidFill>
                  <a:srgbClr val="CC3300"/>
                </a:solidFill>
                <a:latin typeface="Arial" charset="0"/>
              </a:rPr>
              <a:t>high</a:t>
            </a:r>
            <a:r>
              <a:rPr lang="en-GB" altLang="en-US" sz="1800" b="1">
                <a:latin typeface="Arial" charset="0"/>
              </a:rPr>
              <a:t> </a:t>
            </a:r>
            <a:r>
              <a:rPr lang="en-GB" altLang="en-US" sz="1800" b="1">
                <a:solidFill>
                  <a:srgbClr val="CC3300"/>
                </a:solidFill>
                <a:latin typeface="Arial" charset="0"/>
              </a:rPr>
              <a:t>wavenumbers</a:t>
            </a:r>
            <a:endParaRPr lang="en-GB" altLang="en-US" sz="1800" b="1">
              <a:latin typeface="Arial" charset="0"/>
            </a:endParaRPr>
          </a:p>
          <a:p>
            <a:pPr algn="l">
              <a:spcAft>
                <a:spcPts val="200"/>
              </a:spcAft>
            </a:pPr>
            <a:r>
              <a:rPr lang="en-GB" altLang="en-US" sz="1800" b="1">
                <a:latin typeface="Arial" charset="0"/>
              </a:rPr>
              <a:t>   </a:t>
            </a:r>
          </a:p>
          <a:p>
            <a:pPr algn="l">
              <a:spcAft>
                <a:spcPts val="200"/>
              </a:spcAft>
            </a:pPr>
            <a:r>
              <a:rPr lang="en-GB" altLang="en-US" sz="1800" b="1">
                <a:solidFill>
                  <a:srgbClr val="CC3300"/>
                </a:solidFill>
                <a:latin typeface="Arial" charset="0"/>
              </a:rPr>
              <a:t>weak bonds</a:t>
            </a:r>
            <a:r>
              <a:rPr lang="en-GB" altLang="en-US" sz="1800" b="1">
                <a:latin typeface="Arial" charset="0"/>
              </a:rPr>
              <a:t> and </a:t>
            </a:r>
            <a:r>
              <a:rPr lang="en-GB" altLang="en-US" sz="1800" b="1">
                <a:solidFill>
                  <a:srgbClr val="CC3300"/>
                </a:solidFill>
                <a:latin typeface="Arial" charset="0"/>
              </a:rPr>
              <a:t>heavy atoms</a:t>
            </a:r>
            <a:r>
              <a:rPr lang="en-GB" altLang="en-US" sz="1800" b="1">
                <a:latin typeface="Arial" charset="0"/>
              </a:rPr>
              <a:t> 	absorb at   </a:t>
            </a:r>
            <a:r>
              <a:rPr lang="en-GB" altLang="en-US" sz="1800" b="1">
                <a:solidFill>
                  <a:srgbClr val="CC3300"/>
                </a:solidFill>
                <a:latin typeface="Arial" charset="0"/>
              </a:rPr>
              <a:t>lower wavenumbers</a:t>
            </a:r>
            <a:endParaRPr lang="en-GB" altLang="en-US" sz="1800" b="1">
              <a:latin typeface="Arial" charset="0"/>
            </a:endParaRPr>
          </a:p>
        </p:txBody>
      </p:sp>
      <p:sp>
        <p:nvSpPr>
          <p:cNvPr id="17411"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17412"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17413"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17414"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17415" name="Text Box 7"/>
          <p:cNvSpPr txBox="1">
            <a:spLocks noChangeArrowheads="1"/>
          </p:cNvSpPr>
          <p:nvPr/>
        </p:nvSpPr>
        <p:spPr bwMode="auto">
          <a:xfrm>
            <a:off x="1447800" y="241300"/>
            <a:ext cx="6248400" cy="396875"/>
          </a:xfrm>
          <a:prstGeom prst="rect">
            <a:avLst/>
          </a:prstGeom>
          <a:noFill/>
          <a:ln w="9525">
            <a:noFill/>
            <a:miter lim="800000"/>
            <a:headEnd/>
            <a:tailEnd/>
          </a:ln>
          <a:effectLst/>
        </p:spPr>
        <p:txBody>
          <a:bodyPr>
            <a:spAutoFit/>
          </a:bodyPr>
          <a:lstStyle/>
          <a:p>
            <a:pPr>
              <a:spcBef>
                <a:spcPct val="50000"/>
              </a:spcBef>
            </a:pPr>
            <a:r>
              <a:rPr lang="en-US" altLang="en-US" sz="2000" b="1">
                <a:solidFill>
                  <a:srgbClr val="000066"/>
                </a:solidFill>
                <a:latin typeface="Arial" charset="0"/>
              </a:rPr>
              <a:t>INFRA RED SPECTRA - </a:t>
            </a:r>
            <a:r>
              <a:rPr lang="en-US" altLang="en-US" sz="2000" b="1">
                <a:solidFill>
                  <a:srgbClr val="CC3300"/>
                </a:solidFill>
                <a:latin typeface="Arial" charset="0"/>
              </a:rPr>
              <a:t>INTERPRETATION</a:t>
            </a:r>
            <a:endParaRPr lang="en-US" altLang="en-US" sz="2000" b="1">
              <a:solidFill>
                <a:srgbClr val="000066"/>
              </a:solidFill>
              <a:latin typeface="Arial" charset="0"/>
            </a:endParaRPr>
          </a:p>
        </p:txBody>
      </p:sp>
    </p:spTree>
  </p:cSld>
  <p:clrMapOvr>
    <a:masterClrMapping/>
  </p:clrMapOvr>
  <p:transition advClick="0"/>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1026"/>
          <p:cNvSpPr txBox="1">
            <a:spLocks noChangeArrowheads="1"/>
          </p:cNvSpPr>
          <p:nvPr/>
        </p:nvSpPr>
        <p:spPr bwMode="auto">
          <a:xfrm>
            <a:off x="365125" y="5008563"/>
            <a:ext cx="8516938" cy="1171575"/>
          </a:xfrm>
          <a:prstGeom prst="rect">
            <a:avLst/>
          </a:prstGeom>
          <a:noFill/>
          <a:ln w="9525">
            <a:noFill/>
            <a:miter lim="800000"/>
            <a:headEnd/>
            <a:tailEnd/>
          </a:ln>
          <a:effectLst/>
        </p:spPr>
        <p:txBody>
          <a:bodyPr>
            <a:spAutoFit/>
          </a:bodyPr>
          <a:lstStyle/>
          <a:p>
            <a:pPr algn="l">
              <a:spcAft>
                <a:spcPts val="200"/>
              </a:spcAft>
            </a:pPr>
            <a:r>
              <a:rPr lang="en-GB" altLang="en-US" sz="1600" b="1">
                <a:latin typeface="Arial" charset="0"/>
              </a:rPr>
              <a:t>Vertical axis	Absorbance 	the stronger the absorbance the larger the peak</a:t>
            </a:r>
          </a:p>
          <a:p>
            <a:pPr algn="l">
              <a:spcAft>
                <a:spcPts val="200"/>
              </a:spcAft>
            </a:pPr>
            <a:endParaRPr lang="en-GB" altLang="en-US" sz="1600" b="1">
              <a:latin typeface="Arial" charset="0"/>
            </a:endParaRPr>
          </a:p>
          <a:p>
            <a:pPr algn="l">
              <a:spcAft>
                <a:spcPts val="200"/>
              </a:spcAft>
            </a:pPr>
            <a:r>
              <a:rPr lang="en-GB" altLang="en-US" sz="1600" b="1">
                <a:latin typeface="Arial" charset="0"/>
              </a:rPr>
              <a:t>Horizontal axis	Frequency	wavenumber (waves per centimetre) / cm</a:t>
            </a:r>
            <a:r>
              <a:rPr lang="en-GB" altLang="en-US" sz="1600" b="1" baseline="30000">
                <a:latin typeface="Arial" charset="0"/>
              </a:rPr>
              <a:t>-1</a:t>
            </a:r>
            <a:endParaRPr lang="en-GB" altLang="en-US" sz="1600" b="1">
              <a:latin typeface="Arial" charset="0"/>
            </a:endParaRPr>
          </a:p>
          <a:p>
            <a:pPr algn="l">
              <a:spcAft>
                <a:spcPts val="200"/>
              </a:spcAft>
            </a:pPr>
            <a:r>
              <a:rPr lang="en-GB" altLang="en-US" sz="1600" b="1">
                <a:latin typeface="Arial" charset="0"/>
              </a:rPr>
              <a:t>		Wavelength	microns (m); 1 micron = 1000 nanometres</a:t>
            </a:r>
          </a:p>
        </p:txBody>
      </p:sp>
      <p:sp>
        <p:nvSpPr>
          <p:cNvPr id="18435" name="Line 1027"/>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18436" name="AutoShape 1028">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18437" name="Line 1029"/>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18438" name="AutoShape 1030">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18439" name="Text Box 1031"/>
          <p:cNvSpPr txBox="1">
            <a:spLocks noChangeArrowheads="1"/>
          </p:cNvSpPr>
          <p:nvPr/>
        </p:nvSpPr>
        <p:spPr bwMode="auto">
          <a:xfrm>
            <a:off x="1447800" y="241300"/>
            <a:ext cx="6248400" cy="396875"/>
          </a:xfrm>
          <a:prstGeom prst="rect">
            <a:avLst/>
          </a:prstGeom>
          <a:noFill/>
          <a:ln w="9525">
            <a:noFill/>
            <a:miter lim="800000"/>
            <a:headEnd/>
            <a:tailEnd/>
          </a:ln>
          <a:effectLst/>
        </p:spPr>
        <p:txBody>
          <a:bodyPr>
            <a:spAutoFit/>
          </a:bodyPr>
          <a:lstStyle/>
          <a:p>
            <a:pPr>
              <a:spcBef>
                <a:spcPct val="50000"/>
              </a:spcBef>
            </a:pPr>
            <a:r>
              <a:rPr lang="en-US" altLang="en-US" sz="2000" b="1">
                <a:solidFill>
                  <a:srgbClr val="000066"/>
                </a:solidFill>
                <a:latin typeface="Arial" charset="0"/>
              </a:rPr>
              <a:t>INFRA RED SPECTRA - </a:t>
            </a:r>
            <a:r>
              <a:rPr lang="en-US" altLang="en-US" sz="2000" b="1">
                <a:solidFill>
                  <a:srgbClr val="CC3300"/>
                </a:solidFill>
                <a:latin typeface="Arial" charset="0"/>
              </a:rPr>
              <a:t>INTERPRETATION</a:t>
            </a:r>
            <a:endParaRPr lang="en-US" altLang="en-US" sz="2000" b="1">
              <a:solidFill>
                <a:srgbClr val="000066"/>
              </a:solidFill>
              <a:latin typeface="Arial" charset="0"/>
            </a:endParaRPr>
          </a:p>
        </p:txBody>
      </p:sp>
      <p:pic>
        <p:nvPicPr>
          <p:cNvPr id="18440" name="Picture 1036" descr="irgridg"/>
          <p:cNvPicPr>
            <a:picLocks noChangeAspect="1" noChangeArrowheads="1"/>
          </p:cNvPicPr>
          <p:nvPr/>
        </p:nvPicPr>
        <p:blipFill>
          <a:blip r:embed="rId2" cstate="print"/>
          <a:srcRect/>
          <a:stretch>
            <a:fillRect/>
          </a:stretch>
        </p:blipFill>
        <p:spPr bwMode="auto">
          <a:xfrm>
            <a:off x="482600" y="866775"/>
            <a:ext cx="8178800" cy="3925888"/>
          </a:xfrm>
          <a:prstGeom prst="rect">
            <a:avLst/>
          </a:prstGeom>
          <a:noFill/>
          <a:ln w="9525">
            <a:noFill/>
            <a:miter lim="800000"/>
            <a:headEnd/>
            <a:tailEnd/>
          </a:ln>
        </p:spPr>
      </p:pic>
      <p:sp>
        <p:nvSpPr>
          <p:cNvPr id="18441" name="Rectangle 1035"/>
          <p:cNvSpPr>
            <a:spLocks noChangeArrowheads="1"/>
          </p:cNvSpPr>
          <p:nvPr/>
        </p:nvSpPr>
        <p:spPr bwMode="auto">
          <a:xfrm>
            <a:off x="1163638" y="1403350"/>
            <a:ext cx="6740525" cy="2673350"/>
          </a:xfrm>
          <a:prstGeom prst="rect">
            <a:avLst/>
          </a:prstGeom>
          <a:solidFill>
            <a:schemeClr val="bg1"/>
          </a:solidFill>
          <a:ln w="9525">
            <a:solidFill>
              <a:schemeClr val="bg1"/>
            </a:solidFill>
            <a:miter lim="800000"/>
            <a:headEnd/>
            <a:tailEnd/>
          </a:ln>
          <a:effectLst/>
        </p:spPr>
        <p:txBody>
          <a:bodyPr wrap="none" anchor="ctr"/>
          <a:lstStyle/>
          <a:p>
            <a:endParaRPr lang="en-US" altLang="en-US"/>
          </a:p>
        </p:txBody>
      </p:sp>
      <p:pic>
        <p:nvPicPr>
          <p:cNvPr id="18442" name="Picture 1037" descr="irestg"/>
          <p:cNvPicPr>
            <a:picLocks noChangeAspect="1" noChangeArrowheads="1"/>
          </p:cNvPicPr>
          <p:nvPr/>
        </p:nvPicPr>
        <p:blipFill>
          <a:blip r:embed="rId3" cstate="print"/>
          <a:srcRect/>
          <a:stretch>
            <a:fillRect/>
          </a:stretch>
        </p:blipFill>
        <p:spPr bwMode="auto">
          <a:xfrm>
            <a:off x="1223963" y="1568450"/>
            <a:ext cx="6499225" cy="2386013"/>
          </a:xfrm>
          <a:prstGeom prst="rect">
            <a:avLst/>
          </a:prstGeom>
          <a:noFill/>
          <a:ln w="9525">
            <a:noFill/>
            <a:miter lim="800000"/>
            <a:headEnd/>
            <a:tailEnd/>
          </a:ln>
        </p:spPr>
      </p:pic>
    </p:spTree>
  </p:cSld>
  <p:clrMapOvr>
    <a:masterClrMapping/>
  </p:clrMapOvr>
  <p:transition advClick="0"/>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Line 2"/>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19459" name="AutoShape 3">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19460" name="Line 4"/>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19461" name="AutoShape 5">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19462" name="Text Box 6"/>
          <p:cNvSpPr txBox="1">
            <a:spLocks noChangeArrowheads="1"/>
          </p:cNvSpPr>
          <p:nvPr/>
        </p:nvSpPr>
        <p:spPr bwMode="auto">
          <a:xfrm>
            <a:off x="1447800" y="241300"/>
            <a:ext cx="6248400" cy="396875"/>
          </a:xfrm>
          <a:prstGeom prst="rect">
            <a:avLst/>
          </a:prstGeom>
          <a:noFill/>
          <a:ln w="9525">
            <a:noFill/>
            <a:miter lim="800000"/>
            <a:headEnd/>
            <a:tailEnd/>
          </a:ln>
          <a:effectLst/>
        </p:spPr>
        <p:txBody>
          <a:bodyPr>
            <a:spAutoFit/>
          </a:bodyPr>
          <a:lstStyle/>
          <a:p>
            <a:pPr>
              <a:spcBef>
                <a:spcPct val="50000"/>
              </a:spcBef>
            </a:pPr>
            <a:r>
              <a:rPr lang="en-US" altLang="en-US" sz="2000" b="1">
                <a:solidFill>
                  <a:srgbClr val="000066"/>
                </a:solidFill>
                <a:latin typeface="Arial" charset="0"/>
              </a:rPr>
              <a:t>FINGERPRINT REGION</a:t>
            </a:r>
          </a:p>
        </p:txBody>
      </p:sp>
      <p:sp>
        <p:nvSpPr>
          <p:cNvPr id="19463" name="Text Box 9"/>
          <p:cNvSpPr txBox="1">
            <a:spLocks noChangeArrowheads="1"/>
          </p:cNvSpPr>
          <p:nvPr/>
        </p:nvSpPr>
        <p:spPr bwMode="auto">
          <a:xfrm>
            <a:off x="595313" y="5008563"/>
            <a:ext cx="7886700" cy="1466850"/>
          </a:xfrm>
          <a:prstGeom prst="rect">
            <a:avLst/>
          </a:prstGeom>
          <a:noFill/>
          <a:ln w="9525">
            <a:noFill/>
            <a:miter lim="800000"/>
            <a:headEnd/>
            <a:tailEnd/>
          </a:ln>
          <a:effectLst/>
        </p:spPr>
        <p:txBody>
          <a:bodyPr>
            <a:spAutoFit/>
          </a:bodyPr>
          <a:lstStyle/>
          <a:p>
            <a:pPr algn="l">
              <a:spcAft>
                <a:spcPts val="300"/>
              </a:spcAft>
            </a:pPr>
            <a:r>
              <a:rPr lang="en-GB" altLang="en-US" sz="1600" b="1">
                <a:latin typeface="Arial" charset="0"/>
              </a:rPr>
              <a:t>•  organic molecules have a lot of C-C and C-H bonds within their structure</a:t>
            </a:r>
          </a:p>
          <a:p>
            <a:pPr algn="l">
              <a:spcAft>
                <a:spcPts val="300"/>
              </a:spcAft>
            </a:pPr>
            <a:r>
              <a:rPr lang="en-GB" altLang="en-US" sz="1600" b="1">
                <a:latin typeface="Arial" charset="0"/>
              </a:rPr>
              <a:t>•  spectra obtained will have peaks in the 1400 cm</a:t>
            </a:r>
            <a:r>
              <a:rPr lang="en-GB" altLang="en-US" sz="1600" b="1" baseline="30000">
                <a:latin typeface="Arial" charset="0"/>
              </a:rPr>
              <a:t>-1</a:t>
            </a:r>
            <a:r>
              <a:rPr lang="en-GB" altLang="en-US" sz="1600" b="1">
                <a:latin typeface="Arial" charset="0"/>
              </a:rPr>
              <a:t> to 400 cm</a:t>
            </a:r>
            <a:r>
              <a:rPr lang="en-GB" altLang="en-US" sz="1600" b="1" baseline="30000">
                <a:latin typeface="Arial" charset="0"/>
              </a:rPr>
              <a:t>-1</a:t>
            </a:r>
            <a:r>
              <a:rPr lang="en-GB" altLang="en-US" sz="1600" b="1">
                <a:latin typeface="Arial" charset="0"/>
              </a:rPr>
              <a:t> range</a:t>
            </a:r>
          </a:p>
          <a:p>
            <a:pPr algn="l">
              <a:spcAft>
                <a:spcPts val="300"/>
              </a:spcAft>
            </a:pPr>
            <a:r>
              <a:rPr lang="en-GB" altLang="en-US" sz="1600" b="1">
                <a:latin typeface="Arial" charset="0"/>
              </a:rPr>
              <a:t>•  this is referred to as the </a:t>
            </a:r>
            <a:r>
              <a:rPr lang="en-GB" altLang="en-US" sz="1600" b="1">
                <a:solidFill>
                  <a:srgbClr val="CC3300"/>
                </a:solidFill>
                <a:latin typeface="Arial" charset="0"/>
              </a:rPr>
              <a:t>“fingerprint”</a:t>
            </a:r>
            <a:r>
              <a:rPr lang="en-GB" altLang="en-US" sz="1600" b="1">
                <a:latin typeface="Arial" charset="0"/>
              </a:rPr>
              <a:t> region</a:t>
            </a:r>
          </a:p>
          <a:p>
            <a:pPr algn="l"/>
            <a:r>
              <a:rPr lang="en-GB" altLang="en-US" sz="1600" b="1">
                <a:latin typeface="Arial" charset="0"/>
              </a:rPr>
              <a:t>•  the pattern obtained is characteristic of a particular compound the frequency   </a:t>
            </a:r>
          </a:p>
          <a:p>
            <a:pPr algn="l">
              <a:spcAft>
                <a:spcPts val="300"/>
              </a:spcAft>
            </a:pPr>
            <a:r>
              <a:rPr lang="en-GB" altLang="en-US" sz="1600" b="1">
                <a:latin typeface="Arial" charset="0"/>
              </a:rPr>
              <a:t>   of any absorption is also affected by adjoining atoms or groups.</a:t>
            </a:r>
          </a:p>
        </p:txBody>
      </p:sp>
      <p:pic>
        <p:nvPicPr>
          <p:cNvPr id="19464" name="Picture 13" descr="irgridg"/>
          <p:cNvPicPr>
            <a:picLocks noChangeAspect="1" noChangeArrowheads="1"/>
          </p:cNvPicPr>
          <p:nvPr/>
        </p:nvPicPr>
        <p:blipFill>
          <a:blip r:embed="rId2" cstate="print"/>
          <a:srcRect/>
          <a:stretch>
            <a:fillRect/>
          </a:stretch>
        </p:blipFill>
        <p:spPr bwMode="auto">
          <a:xfrm>
            <a:off x="482600" y="866775"/>
            <a:ext cx="8178800" cy="3925888"/>
          </a:xfrm>
          <a:prstGeom prst="rect">
            <a:avLst/>
          </a:prstGeom>
          <a:noFill/>
          <a:ln w="9525">
            <a:noFill/>
            <a:miter lim="800000"/>
            <a:headEnd/>
            <a:tailEnd/>
          </a:ln>
        </p:spPr>
      </p:pic>
      <p:sp>
        <p:nvSpPr>
          <p:cNvPr id="19465" name="Rectangle 14"/>
          <p:cNvSpPr>
            <a:spLocks noChangeArrowheads="1"/>
          </p:cNvSpPr>
          <p:nvPr/>
        </p:nvSpPr>
        <p:spPr bwMode="auto">
          <a:xfrm>
            <a:off x="1163638" y="1403350"/>
            <a:ext cx="6740525" cy="2673350"/>
          </a:xfrm>
          <a:prstGeom prst="rect">
            <a:avLst/>
          </a:prstGeom>
          <a:solidFill>
            <a:schemeClr val="bg1"/>
          </a:solidFill>
          <a:ln w="9525">
            <a:solidFill>
              <a:schemeClr val="bg1"/>
            </a:solidFill>
            <a:miter lim="800000"/>
            <a:headEnd/>
            <a:tailEnd/>
          </a:ln>
          <a:effectLst/>
        </p:spPr>
        <p:txBody>
          <a:bodyPr wrap="none" anchor="ctr"/>
          <a:lstStyle/>
          <a:p>
            <a:endParaRPr lang="en-US" altLang="en-US"/>
          </a:p>
        </p:txBody>
      </p:sp>
      <p:sp>
        <p:nvSpPr>
          <p:cNvPr id="19466" name="Rectangle 10"/>
          <p:cNvSpPr>
            <a:spLocks noChangeArrowheads="1"/>
          </p:cNvSpPr>
          <p:nvPr/>
        </p:nvSpPr>
        <p:spPr bwMode="auto">
          <a:xfrm>
            <a:off x="4875213" y="1428750"/>
            <a:ext cx="3028950" cy="2673350"/>
          </a:xfrm>
          <a:prstGeom prst="rect">
            <a:avLst/>
          </a:prstGeom>
          <a:solidFill>
            <a:srgbClr val="99CCFF">
              <a:alpha val="50195"/>
            </a:srgbClr>
          </a:solidFill>
          <a:ln w="9525">
            <a:noFill/>
            <a:miter lim="800000"/>
            <a:headEnd/>
            <a:tailEnd/>
          </a:ln>
          <a:effectLst/>
        </p:spPr>
        <p:txBody>
          <a:bodyPr wrap="none" anchor="ctr"/>
          <a:lstStyle/>
          <a:p>
            <a:endParaRPr lang="en-US" altLang="en-US"/>
          </a:p>
        </p:txBody>
      </p:sp>
      <p:pic>
        <p:nvPicPr>
          <p:cNvPr id="19467" name="Picture 16" descr="irestg"/>
          <p:cNvPicPr>
            <a:picLocks noChangeAspect="1" noChangeArrowheads="1"/>
          </p:cNvPicPr>
          <p:nvPr/>
        </p:nvPicPr>
        <p:blipFill>
          <a:blip r:embed="rId3" cstate="print"/>
          <a:srcRect/>
          <a:stretch>
            <a:fillRect/>
          </a:stretch>
        </p:blipFill>
        <p:spPr bwMode="auto">
          <a:xfrm>
            <a:off x="1223963" y="1568450"/>
            <a:ext cx="6499225" cy="2386013"/>
          </a:xfrm>
          <a:prstGeom prst="rect">
            <a:avLst/>
          </a:prstGeom>
          <a:noFill/>
          <a:ln w="9525">
            <a:noFill/>
            <a:miter lim="800000"/>
            <a:headEnd/>
            <a:tailEnd/>
          </a:ln>
        </p:spPr>
      </p:pic>
    </p:spTree>
  </p:cSld>
  <p:clrMapOvr>
    <a:masterClrMapping/>
  </p:clrMapOvr>
  <p:transition advClick="0"/>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4" descr="irgridg"/>
          <p:cNvPicPr>
            <a:picLocks noChangeAspect="1" noChangeArrowheads="1"/>
          </p:cNvPicPr>
          <p:nvPr/>
        </p:nvPicPr>
        <p:blipFill>
          <a:blip r:embed="rId2" cstate="print"/>
          <a:srcRect/>
          <a:stretch>
            <a:fillRect/>
          </a:stretch>
        </p:blipFill>
        <p:spPr bwMode="auto">
          <a:xfrm>
            <a:off x="482600" y="866775"/>
            <a:ext cx="8178800" cy="3925888"/>
          </a:xfrm>
          <a:prstGeom prst="rect">
            <a:avLst/>
          </a:prstGeom>
          <a:noFill/>
          <a:ln w="9525">
            <a:noFill/>
            <a:miter lim="800000"/>
            <a:headEnd/>
            <a:tailEnd/>
          </a:ln>
        </p:spPr>
      </p:pic>
      <p:sp>
        <p:nvSpPr>
          <p:cNvPr id="20483" name="Rectangle 15"/>
          <p:cNvSpPr>
            <a:spLocks noChangeArrowheads="1"/>
          </p:cNvSpPr>
          <p:nvPr/>
        </p:nvSpPr>
        <p:spPr bwMode="auto">
          <a:xfrm>
            <a:off x="1163638" y="1403350"/>
            <a:ext cx="6740525" cy="2673350"/>
          </a:xfrm>
          <a:prstGeom prst="rect">
            <a:avLst/>
          </a:prstGeom>
          <a:solidFill>
            <a:schemeClr val="bg1"/>
          </a:solidFill>
          <a:ln w="9525">
            <a:solidFill>
              <a:schemeClr val="bg1"/>
            </a:solidFill>
            <a:miter lim="800000"/>
            <a:headEnd/>
            <a:tailEnd/>
          </a:ln>
          <a:effectLst/>
        </p:spPr>
        <p:txBody>
          <a:bodyPr wrap="none" anchor="ctr"/>
          <a:lstStyle/>
          <a:p>
            <a:endParaRPr lang="en-US" altLang="en-US"/>
          </a:p>
        </p:txBody>
      </p:sp>
      <p:sp>
        <p:nvSpPr>
          <p:cNvPr id="20484"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20485"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20486"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20487"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20488" name="Text Box 7"/>
          <p:cNvSpPr txBox="1">
            <a:spLocks noChangeArrowheads="1"/>
          </p:cNvSpPr>
          <p:nvPr/>
        </p:nvSpPr>
        <p:spPr bwMode="auto">
          <a:xfrm>
            <a:off x="1447800" y="241300"/>
            <a:ext cx="6248400" cy="396875"/>
          </a:xfrm>
          <a:prstGeom prst="rect">
            <a:avLst/>
          </a:prstGeom>
          <a:noFill/>
          <a:ln w="9525">
            <a:noFill/>
            <a:miter lim="800000"/>
            <a:headEnd/>
            <a:tailEnd/>
          </a:ln>
          <a:effectLst/>
        </p:spPr>
        <p:txBody>
          <a:bodyPr>
            <a:spAutoFit/>
          </a:bodyPr>
          <a:lstStyle/>
          <a:p>
            <a:pPr>
              <a:spcBef>
                <a:spcPct val="50000"/>
              </a:spcBef>
            </a:pPr>
            <a:r>
              <a:rPr lang="en-US" altLang="en-US" sz="2000" b="1">
                <a:solidFill>
                  <a:srgbClr val="000066"/>
                </a:solidFill>
                <a:latin typeface="Arial" charset="0"/>
              </a:rPr>
              <a:t>IR SPECTRUM OF A CARBONYL COMPOUND</a:t>
            </a:r>
          </a:p>
        </p:txBody>
      </p:sp>
      <p:sp>
        <p:nvSpPr>
          <p:cNvPr id="20489" name="Text Box 9"/>
          <p:cNvSpPr txBox="1">
            <a:spLocks noChangeArrowheads="1"/>
          </p:cNvSpPr>
          <p:nvPr/>
        </p:nvSpPr>
        <p:spPr bwMode="auto">
          <a:xfrm>
            <a:off x="595313" y="5008563"/>
            <a:ext cx="8421687" cy="619125"/>
          </a:xfrm>
          <a:prstGeom prst="rect">
            <a:avLst/>
          </a:prstGeom>
          <a:noFill/>
          <a:ln w="9525">
            <a:noFill/>
            <a:miter lim="800000"/>
            <a:headEnd/>
            <a:tailEnd/>
          </a:ln>
          <a:effectLst/>
        </p:spPr>
        <p:txBody>
          <a:bodyPr>
            <a:spAutoFit/>
          </a:bodyPr>
          <a:lstStyle/>
          <a:p>
            <a:pPr algn="l">
              <a:spcAft>
                <a:spcPts val="300"/>
              </a:spcAft>
            </a:pPr>
            <a:r>
              <a:rPr lang="en-GB" altLang="en-US" sz="1600" b="1">
                <a:latin typeface="Arial" charset="0"/>
              </a:rPr>
              <a:t>•  carbonyl compounds show a sharp, strong absorption between 1700 and 1760 cm</a:t>
            </a:r>
            <a:r>
              <a:rPr lang="en-GB" altLang="en-US" sz="1600" b="1" baseline="30000">
                <a:latin typeface="Arial" charset="0"/>
              </a:rPr>
              <a:t>-1</a:t>
            </a:r>
          </a:p>
          <a:p>
            <a:pPr algn="l">
              <a:spcAft>
                <a:spcPts val="300"/>
              </a:spcAft>
            </a:pPr>
            <a:r>
              <a:rPr lang="en-GB" altLang="en-US" sz="1600" b="1">
                <a:latin typeface="Arial" charset="0"/>
              </a:rPr>
              <a:t>•  this is due to the presence of the C=O bond</a:t>
            </a:r>
          </a:p>
        </p:txBody>
      </p:sp>
      <p:sp>
        <p:nvSpPr>
          <p:cNvPr id="20490" name="Rectangle 13"/>
          <p:cNvSpPr>
            <a:spLocks noChangeArrowheads="1"/>
          </p:cNvSpPr>
          <p:nvPr/>
        </p:nvSpPr>
        <p:spPr bwMode="auto">
          <a:xfrm>
            <a:off x="3717925" y="1414463"/>
            <a:ext cx="398463" cy="2674937"/>
          </a:xfrm>
          <a:prstGeom prst="rect">
            <a:avLst/>
          </a:prstGeom>
          <a:solidFill>
            <a:schemeClr val="accent1">
              <a:alpha val="50195"/>
            </a:schemeClr>
          </a:solidFill>
          <a:ln w="9525">
            <a:noFill/>
            <a:miter lim="800000"/>
            <a:headEnd/>
            <a:tailEnd/>
          </a:ln>
          <a:effectLst/>
        </p:spPr>
        <p:txBody>
          <a:bodyPr wrap="none" anchor="ctr"/>
          <a:lstStyle/>
          <a:p>
            <a:endParaRPr lang="en-US" altLang="en-US"/>
          </a:p>
        </p:txBody>
      </p:sp>
      <p:pic>
        <p:nvPicPr>
          <p:cNvPr id="20491" name="Picture 12" descr="ircarbg"/>
          <p:cNvPicPr>
            <a:picLocks noChangeAspect="1" noChangeArrowheads="1"/>
          </p:cNvPicPr>
          <p:nvPr/>
        </p:nvPicPr>
        <p:blipFill>
          <a:blip r:embed="rId3" cstate="print"/>
          <a:srcRect/>
          <a:stretch>
            <a:fillRect/>
          </a:stretch>
        </p:blipFill>
        <p:spPr bwMode="auto">
          <a:xfrm>
            <a:off x="1176338" y="1517650"/>
            <a:ext cx="6453187" cy="2500313"/>
          </a:xfrm>
          <a:prstGeom prst="rect">
            <a:avLst/>
          </a:prstGeom>
          <a:noFill/>
          <a:ln w="9525">
            <a:noFill/>
            <a:miter lim="800000"/>
            <a:headEnd/>
            <a:tailEnd/>
          </a:ln>
        </p:spPr>
      </p:pic>
    </p:spTree>
  </p:cSld>
  <p:clrMapOvr>
    <a:masterClrMapping/>
  </p:clrMapOvr>
  <p:transition advClick="0"/>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5" descr="irgridg"/>
          <p:cNvPicPr>
            <a:picLocks noChangeAspect="1" noChangeArrowheads="1"/>
          </p:cNvPicPr>
          <p:nvPr/>
        </p:nvPicPr>
        <p:blipFill>
          <a:blip r:embed="rId2" cstate="print"/>
          <a:srcRect/>
          <a:stretch>
            <a:fillRect/>
          </a:stretch>
        </p:blipFill>
        <p:spPr bwMode="auto">
          <a:xfrm>
            <a:off x="482600" y="866775"/>
            <a:ext cx="8178800" cy="3925888"/>
          </a:xfrm>
          <a:prstGeom prst="rect">
            <a:avLst/>
          </a:prstGeom>
          <a:noFill/>
          <a:ln w="9525">
            <a:noFill/>
            <a:miter lim="800000"/>
            <a:headEnd/>
            <a:tailEnd/>
          </a:ln>
        </p:spPr>
      </p:pic>
      <p:sp>
        <p:nvSpPr>
          <p:cNvPr id="21507" name="Rectangle 16"/>
          <p:cNvSpPr>
            <a:spLocks noChangeArrowheads="1"/>
          </p:cNvSpPr>
          <p:nvPr/>
        </p:nvSpPr>
        <p:spPr bwMode="auto">
          <a:xfrm>
            <a:off x="1163638" y="1403350"/>
            <a:ext cx="6740525" cy="2673350"/>
          </a:xfrm>
          <a:prstGeom prst="rect">
            <a:avLst/>
          </a:prstGeom>
          <a:solidFill>
            <a:schemeClr val="bg1"/>
          </a:solidFill>
          <a:ln w="9525">
            <a:solidFill>
              <a:schemeClr val="bg1"/>
            </a:solidFill>
            <a:miter lim="800000"/>
            <a:headEnd/>
            <a:tailEnd/>
          </a:ln>
          <a:effectLst/>
        </p:spPr>
        <p:txBody>
          <a:bodyPr wrap="none" anchor="ctr"/>
          <a:lstStyle/>
          <a:p>
            <a:endParaRPr lang="en-US" altLang="en-US"/>
          </a:p>
        </p:txBody>
      </p:sp>
      <p:sp>
        <p:nvSpPr>
          <p:cNvPr id="21508"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21509"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21510"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21511"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21512" name="Text Box 7"/>
          <p:cNvSpPr txBox="1">
            <a:spLocks noChangeArrowheads="1"/>
          </p:cNvSpPr>
          <p:nvPr/>
        </p:nvSpPr>
        <p:spPr bwMode="auto">
          <a:xfrm>
            <a:off x="1447800" y="241300"/>
            <a:ext cx="6248400" cy="396875"/>
          </a:xfrm>
          <a:prstGeom prst="rect">
            <a:avLst/>
          </a:prstGeom>
          <a:noFill/>
          <a:ln w="9525">
            <a:noFill/>
            <a:miter lim="800000"/>
            <a:headEnd/>
            <a:tailEnd/>
          </a:ln>
          <a:effectLst/>
        </p:spPr>
        <p:txBody>
          <a:bodyPr>
            <a:spAutoFit/>
          </a:bodyPr>
          <a:lstStyle/>
          <a:p>
            <a:pPr>
              <a:spcBef>
                <a:spcPct val="50000"/>
              </a:spcBef>
            </a:pPr>
            <a:r>
              <a:rPr lang="en-US" altLang="en-US" sz="2000" b="1">
                <a:solidFill>
                  <a:srgbClr val="000066"/>
                </a:solidFill>
                <a:latin typeface="Arial" charset="0"/>
              </a:rPr>
              <a:t>IR SPECTRUM OF AN ALCOHOL</a:t>
            </a:r>
          </a:p>
        </p:txBody>
      </p:sp>
      <p:sp>
        <p:nvSpPr>
          <p:cNvPr id="21513" name="Rectangle 14"/>
          <p:cNvSpPr>
            <a:spLocks noChangeArrowheads="1"/>
          </p:cNvSpPr>
          <p:nvPr/>
        </p:nvSpPr>
        <p:spPr bwMode="auto">
          <a:xfrm>
            <a:off x="1522413" y="1414463"/>
            <a:ext cx="779462" cy="2649537"/>
          </a:xfrm>
          <a:prstGeom prst="rect">
            <a:avLst/>
          </a:prstGeom>
          <a:solidFill>
            <a:srgbClr val="FFCC00">
              <a:alpha val="50195"/>
            </a:srgbClr>
          </a:solidFill>
          <a:ln w="9525">
            <a:noFill/>
            <a:miter lim="800000"/>
            <a:headEnd/>
            <a:tailEnd/>
          </a:ln>
          <a:effectLst/>
        </p:spPr>
        <p:txBody>
          <a:bodyPr wrap="none" anchor="ctr"/>
          <a:lstStyle/>
          <a:p>
            <a:endParaRPr lang="en-US" altLang="en-US"/>
          </a:p>
        </p:txBody>
      </p:sp>
      <p:pic>
        <p:nvPicPr>
          <p:cNvPr id="21514" name="Picture 12" descr="irohg"/>
          <p:cNvPicPr>
            <a:picLocks noChangeAspect="1" noChangeArrowheads="1"/>
          </p:cNvPicPr>
          <p:nvPr/>
        </p:nvPicPr>
        <p:blipFill>
          <a:blip r:embed="rId3" cstate="print"/>
          <a:srcRect/>
          <a:stretch>
            <a:fillRect/>
          </a:stretch>
        </p:blipFill>
        <p:spPr bwMode="auto">
          <a:xfrm>
            <a:off x="1138238" y="1558925"/>
            <a:ext cx="6557962" cy="2212975"/>
          </a:xfrm>
          <a:prstGeom prst="rect">
            <a:avLst/>
          </a:prstGeom>
          <a:noFill/>
          <a:ln w="9525">
            <a:noFill/>
            <a:miter lim="800000"/>
            <a:headEnd/>
            <a:tailEnd/>
          </a:ln>
        </p:spPr>
      </p:pic>
      <p:sp>
        <p:nvSpPr>
          <p:cNvPr id="21515" name="Text Box 13"/>
          <p:cNvSpPr txBox="1">
            <a:spLocks noChangeArrowheads="1"/>
          </p:cNvSpPr>
          <p:nvPr/>
        </p:nvSpPr>
        <p:spPr bwMode="auto">
          <a:xfrm>
            <a:off x="595313" y="5008563"/>
            <a:ext cx="8421687" cy="619125"/>
          </a:xfrm>
          <a:prstGeom prst="rect">
            <a:avLst/>
          </a:prstGeom>
          <a:noFill/>
          <a:ln w="9525">
            <a:noFill/>
            <a:miter lim="800000"/>
            <a:headEnd/>
            <a:tailEnd/>
          </a:ln>
          <a:effectLst/>
        </p:spPr>
        <p:txBody>
          <a:bodyPr>
            <a:spAutoFit/>
          </a:bodyPr>
          <a:lstStyle/>
          <a:p>
            <a:pPr algn="l">
              <a:spcAft>
                <a:spcPts val="300"/>
              </a:spcAft>
            </a:pPr>
            <a:r>
              <a:rPr lang="en-GB" altLang="en-US" sz="1600" b="1">
                <a:latin typeface="Arial" charset="0"/>
              </a:rPr>
              <a:t>•  alcohols show a broad absorption between 3200 and 3600 cm</a:t>
            </a:r>
            <a:r>
              <a:rPr lang="en-GB" altLang="en-US" sz="1600" b="1" baseline="30000">
                <a:latin typeface="Arial" charset="0"/>
              </a:rPr>
              <a:t>-1</a:t>
            </a:r>
          </a:p>
          <a:p>
            <a:pPr algn="l">
              <a:spcAft>
                <a:spcPts val="300"/>
              </a:spcAft>
            </a:pPr>
            <a:r>
              <a:rPr lang="en-GB" altLang="en-US" sz="1600" b="1">
                <a:latin typeface="Arial" charset="0"/>
              </a:rPr>
              <a:t>•  this is due to the presence of the O-H bond</a:t>
            </a:r>
          </a:p>
        </p:txBody>
      </p:sp>
    </p:spTree>
  </p:cSld>
  <p:clrMapOvr>
    <a:masterClrMapping/>
  </p:clrMapOvr>
  <p:transition advClick="0"/>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irgridg"/>
          <p:cNvPicPr>
            <a:picLocks noChangeAspect="1" noChangeArrowheads="1"/>
          </p:cNvPicPr>
          <p:nvPr/>
        </p:nvPicPr>
        <p:blipFill>
          <a:blip r:embed="rId2" cstate="print"/>
          <a:srcRect/>
          <a:stretch>
            <a:fillRect/>
          </a:stretch>
        </p:blipFill>
        <p:spPr bwMode="auto">
          <a:xfrm>
            <a:off x="482600" y="866775"/>
            <a:ext cx="8178800" cy="3925888"/>
          </a:xfrm>
          <a:prstGeom prst="rect">
            <a:avLst/>
          </a:prstGeom>
          <a:noFill/>
          <a:ln w="9525">
            <a:noFill/>
            <a:miter lim="800000"/>
            <a:headEnd/>
            <a:tailEnd/>
          </a:ln>
        </p:spPr>
      </p:pic>
      <p:sp>
        <p:nvSpPr>
          <p:cNvPr id="22531" name="Rectangle 3"/>
          <p:cNvSpPr>
            <a:spLocks noChangeArrowheads="1"/>
          </p:cNvSpPr>
          <p:nvPr/>
        </p:nvSpPr>
        <p:spPr bwMode="auto">
          <a:xfrm>
            <a:off x="1163638" y="1403350"/>
            <a:ext cx="6740525" cy="2673350"/>
          </a:xfrm>
          <a:prstGeom prst="rect">
            <a:avLst/>
          </a:prstGeom>
          <a:solidFill>
            <a:schemeClr val="bg1"/>
          </a:solidFill>
          <a:ln w="9525">
            <a:solidFill>
              <a:schemeClr val="bg1"/>
            </a:solidFill>
            <a:miter lim="800000"/>
            <a:headEnd/>
            <a:tailEnd/>
          </a:ln>
          <a:effectLst/>
        </p:spPr>
        <p:txBody>
          <a:bodyPr wrap="none" anchor="ctr"/>
          <a:lstStyle/>
          <a:p>
            <a:endParaRPr lang="en-US" altLang="en-US"/>
          </a:p>
        </p:txBody>
      </p:sp>
      <p:sp>
        <p:nvSpPr>
          <p:cNvPr id="22532" name="Line 4"/>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22533" name="AutoShape 5">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22534" name="Line 6"/>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22535" name="AutoShape 7">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22536" name="Text Box 8"/>
          <p:cNvSpPr txBox="1">
            <a:spLocks noChangeArrowheads="1"/>
          </p:cNvSpPr>
          <p:nvPr/>
        </p:nvSpPr>
        <p:spPr bwMode="auto">
          <a:xfrm>
            <a:off x="1447800" y="241300"/>
            <a:ext cx="6248400" cy="396875"/>
          </a:xfrm>
          <a:prstGeom prst="rect">
            <a:avLst/>
          </a:prstGeom>
          <a:noFill/>
          <a:ln w="9525">
            <a:noFill/>
            <a:miter lim="800000"/>
            <a:headEnd/>
            <a:tailEnd/>
          </a:ln>
          <a:effectLst/>
        </p:spPr>
        <p:txBody>
          <a:bodyPr>
            <a:spAutoFit/>
          </a:bodyPr>
          <a:lstStyle/>
          <a:p>
            <a:pPr>
              <a:spcBef>
                <a:spcPct val="50000"/>
              </a:spcBef>
            </a:pPr>
            <a:r>
              <a:rPr lang="en-US" altLang="en-US" sz="2000" b="1">
                <a:solidFill>
                  <a:srgbClr val="000066"/>
                </a:solidFill>
                <a:latin typeface="Arial" charset="0"/>
              </a:rPr>
              <a:t>IR SPECTRUM OF A CARBOXYLIC ACID</a:t>
            </a:r>
          </a:p>
        </p:txBody>
      </p:sp>
      <p:sp>
        <p:nvSpPr>
          <p:cNvPr id="22537" name="Rectangle 9"/>
          <p:cNvSpPr>
            <a:spLocks noChangeArrowheads="1"/>
          </p:cNvSpPr>
          <p:nvPr/>
        </p:nvSpPr>
        <p:spPr bwMode="auto">
          <a:xfrm>
            <a:off x="1357313" y="1427163"/>
            <a:ext cx="779462" cy="2649537"/>
          </a:xfrm>
          <a:prstGeom prst="rect">
            <a:avLst/>
          </a:prstGeom>
          <a:solidFill>
            <a:srgbClr val="FFCC00">
              <a:alpha val="50195"/>
            </a:srgbClr>
          </a:solidFill>
          <a:ln w="9525">
            <a:noFill/>
            <a:miter lim="800000"/>
            <a:headEnd/>
            <a:tailEnd/>
          </a:ln>
          <a:effectLst/>
        </p:spPr>
        <p:txBody>
          <a:bodyPr wrap="none" anchor="ctr"/>
          <a:lstStyle/>
          <a:p>
            <a:endParaRPr lang="en-US" altLang="en-US"/>
          </a:p>
        </p:txBody>
      </p:sp>
      <p:sp>
        <p:nvSpPr>
          <p:cNvPr id="22538" name="Text Box 11"/>
          <p:cNvSpPr txBox="1">
            <a:spLocks noChangeArrowheads="1"/>
          </p:cNvSpPr>
          <p:nvPr/>
        </p:nvSpPr>
        <p:spPr bwMode="auto">
          <a:xfrm>
            <a:off x="595313" y="5008563"/>
            <a:ext cx="8421687" cy="1222375"/>
          </a:xfrm>
          <a:prstGeom prst="rect">
            <a:avLst/>
          </a:prstGeom>
          <a:noFill/>
          <a:ln w="9525">
            <a:noFill/>
            <a:miter lim="800000"/>
            <a:headEnd/>
            <a:tailEnd/>
          </a:ln>
          <a:effectLst/>
        </p:spPr>
        <p:txBody>
          <a:bodyPr>
            <a:spAutoFit/>
          </a:bodyPr>
          <a:lstStyle/>
          <a:p>
            <a:pPr algn="l">
              <a:spcAft>
                <a:spcPts val="300"/>
              </a:spcAft>
            </a:pPr>
            <a:r>
              <a:rPr lang="en-GB" altLang="en-US" sz="1600" b="1">
                <a:latin typeface="Arial" charset="0"/>
              </a:rPr>
              <a:t>•  carboxylic acids show a broad absorption between 3200 and 3600 cm</a:t>
            </a:r>
            <a:r>
              <a:rPr lang="en-GB" altLang="en-US" sz="1600" b="1" baseline="30000">
                <a:latin typeface="Arial" charset="0"/>
              </a:rPr>
              <a:t>-1</a:t>
            </a:r>
          </a:p>
          <a:p>
            <a:pPr algn="l">
              <a:spcAft>
                <a:spcPts val="300"/>
              </a:spcAft>
            </a:pPr>
            <a:r>
              <a:rPr lang="en-GB" altLang="en-US" sz="1600" b="1">
                <a:latin typeface="Arial" charset="0"/>
              </a:rPr>
              <a:t>•  this is due to the presence of the O-H bond</a:t>
            </a:r>
          </a:p>
          <a:p>
            <a:pPr algn="l">
              <a:spcAft>
                <a:spcPts val="300"/>
              </a:spcAft>
            </a:pPr>
            <a:r>
              <a:rPr lang="en-GB" altLang="en-US" sz="1600" b="1">
                <a:latin typeface="Arial" charset="0"/>
              </a:rPr>
              <a:t>•  they also show a strong absorption around 1700 cm</a:t>
            </a:r>
            <a:r>
              <a:rPr lang="en-GB" altLang="en-US" sz="1600" b="1" baseline="30000">
                <a:latin typeface="Arial" charset="0"/>
              </a:rPr>
              <a:t>-1</a:t>
            </a:r>
          </a:p>
          <a:p>
            <a:pPr algn="l">
              <a:spcAft>
                <a:spcPts val="300"/>
              </a:spcAft>
            </a:pPr>
            <a:r>
              <a:rPr lang="en-GB" altLang="en-US" sz="1600" b="1">
                <a:latin typeface="Arial" charset="0"/>
              </a:rPr>
              <a:t>•  this is due to the presence of the C=O bond</a:t>
            </a:r>
          </a:p>
        </p:txBody>
      </p:sp>
      <p:sp>
        <p:nvSpPr>
          <p:cNvPr id="22539" name="Rectangle 12"/>
          <p:cNvSpPr>
            <a:spLocks noChangeArrowheads="1"/>
          </p:cNvSpPr>
          <p:nvPr/>
        </p:nvSpPr>
        <p:spPr bwMode="auto">
          <a:xfrm>
            <a:off x="3756025" y="1414463"/>
            <a:ext cx="398463" cy="2674937"/>
          </a:xfrm>
          <a:prstGeom prst="rect">
            <a:avLst/>
          </a:prstGeom>
          <a:solidFill>
            <a:schemeClr val="accent1">
              <a:alpha val="50195"/>
            </a:schemeClr>
          </a:solidFill>
          <a:ln w="9525">
            <a:noFill/>
            <a:miter lim="800000"/>
            <a:headEnd/>
            <a:tailEnd/>
          </a:ln>
          <a:effectLst/>
        </p:spPr>
        <p:txBody>
          <a:bodyPr wrap="none" anchor="ctr"/>
          <a:lstStyle/>
          <a:p>
            <a:endParaRPr lang="en-US" altLang="en-US"/>
          </a:p>
        </p:txBody>
      </p:sp>
      <p:pic>
        <p:nvPicPr>
          <p:cNvPr id="22540" name="Picture 14" descr="ircoohg"/>
          <p:cNvPicPr>
            <a:picLocks noChangeAspect="1" noChangeArrowheads="1"/>
          </p:cNvPicPr>
          <p:nvPr/>
        </p:nvPicPr>
        <p:blipFill>
          <a:blip r:embed="rId3" cstate="print"/>
          <a:srcRect/>
          <a:stretch>
            <a:fillRect/>
          </a:stretch>
        </p:blipFill>
        <p:spPr bwMode="auto">
          <a:xfrm>
            <a:off x="1163638" y="1587500"/>
            <a:ext cx="6291262" cy="2371725"/>
          </a:xfrm>
          <a:prstGeom prst="rect">
            <a:avLst/>
          </a:prstGeom>
          <a:noFill/>
          <a:ln w="9525">
            <a:noFill/>
            <a:miter lim="800000"/>
            <a:headEnd/>
            <a:tailEnd/>
          </a:ln>
        </p:spPr>
      </p:pic>
    </p:spTree>
  </p:cSld>
  <p:clrMapOvr>
    <a:masterClrMapping/>
  </p:clrMapOvr>
  <p:transition advClick="0"/>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23555"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23556"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23557"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23558" name="Text Box 15"/>
          <p:cNvSpPr txBox="1">
            <a:spLocks noChangeArrowheads="1"/>
          </p:cNvSpPr>
          <p:nvPr/>
        </p:nvSpPr>
        <p:spPr bwMode="auto">
          <a:xfrm>
            <a:off x="1447800" y="241300"/>
            <a:ext cx="6248400" cy="396875"/>
          </a:xfrm>
          <a:prstGeom prst="rect">
            <a:avLst/>
          </a:prstGeom>
          <a:noFill/>
          <a:ln w="9525">
            <a:noFill/>
            <a:miter lim="800000"/>
            <a:headEnd/>
            <a:tailEnd/>
          </a:ln>
          <a:effectLst/>
        </p:spPr>
        <p:txBody>
          <a:bodyPr>
            <a:spAutoFit/>
          </a:bodyPr>
          <a:lstStyle/>
          <a:p>
            <a:pPr>
              <a:spcBef>
                <a:spcPct val="50000"/>
              </a:spcBef>
            </a:pPr>
            <a:r>
              <a:rPr lang="en-US" altLang="en-US" sz="2000" b="1">
                <a:solidFill>
                  <a:srgbClr val="000066"/>
                </a:solidFill>
                <a:latin typeface="Arial" charset="0"/>
              </a:rPr>
              <a:t> IR SPECTRUM OF AN ALDEHYDE or KETONE </a:t>
            </a:r>
          </a:p>
        </p:txBody>
      </p:sp>
      <p:pic>
        <p:nvPicPr>
          <p:cNvPr id="23559" name="Picture 17" descr="irgridg"/>
          <p:cNvPicPr>
            <a:picLocks noChangeAspect="1" noChangeArrowheads="1"/>
          </p:cNvPicPr>
          <p:nvPr/>
        </p:nvPicPr>
        <p:blipFill>
          <a:blip r:embed="rId2" cstate="print"/>
          <a:srcRect/>
          <a:stretch>
            <a:fillRect/>
          </a:stretch>
        </p:blipFill>
        <p:spPr bwMode="auto">
          <a:xfrm>
            <a:off x="482600" y="866775"/>
            <a:ext cx="8178800" cy="3925888"/>
          </a:xfrm>
          <a:prstGeom prst="rect">
            <a:avLst/>
          </a:prstGeom>
          <a:noFill/>
          <a:ln w="9525">
            <a:noFill/>
            <a:miter lim="800000"/>
            <a:headEnd/>
            <a:tailEnd/>
          </a:ln>
        </p:spPr>
      </p:pic>
      <p:sp>
        <p:nvSpPr>
          <p:cNvPr id="23560" name="Rectangle 18"/>
          <p:cNvSpPr>
            <a:spLocks noChangeArrowheads="1"/>
          </p:cNvSpPr>
          <p:nvPr/>
        </p:nvSpPr>
        <p:spPr bwMode="auto">
          <a:xfrm>
            <a:off x="1163638" y="1403350"/>
            <a:ext cx="6740525" cy="2673350"/>
          </a:xfrm>
          <a:prstGeom prst="rect">
            <a:avLst/>
          </a:prstGeom>
          <a:solidFill>
            <a:schemeClr val="bg1"/>
          </a:solidFill>
          <a:ln w="9525">
            <a:solidFill>
              <a:schemeClr val="bg1"/>
            </a:solidFill>
            <a:miter lim="800000"/>
            <a:headEnd/>
            <a:tailEnd/>
          </a:ln>
          <a:effectLst/>
        </p:spPr>
        <p:txBody>
          <a:bodyPr wrap="none" anchor="ctr"/>
          <a:lstStyle/>
          <a:p>
            <a:endParaRPr lang="en-US" altLang="en-US"/>
          </a:p>
        </p:txBody>
      </p:sp>
      <p:sp>
        <p:nvSpPr>
          <p:cNvPr id="23561" name="Rectangle 16"/>
          <p:cNvSpPr>
            <a:spLocks noChangeArrowheads="1"/>
          </p:cNvSpPr>
          <p:nvPr/>
        </p:nvSpPr>
        <p:spPr bwMode="auto">
          <a:xfrm>
            <a:off x="3452813" y="1416050"/>
            <a:ext cx="779462" cy="2673350"/>
          </a:xfrm>
          <a:prstGeom prst="rect">
            <a:avLst/>
          </a:prstGeom>
          <a:solidFill>
            <a:schemeClr val="accent1">
              <a:alpha val="50195"/>
            </a:schemeClr>
          </a:solidFill>
          <a:ln w="9525">
            <a:noFill/>
            <a:miter lim="800000"/>
            <a:headEnd/>
            <a:tailEnd/>
          </a:ln>
          <a:effectLst/>
        </p:spPr>
        <p:txBody>
          <a:bodyPr wrap="none" anchor="ctr"/>
          <a:lstStyle/>
          <a:p>
            <a:endParaRPr lang="en-US" altLang="en-US"/>
          </a:p>
        </p:txBody>
      </p:sp>
      <p:pic>
        <p:nvPicPr>
          <p:cNvPr id="23562" name="Picture 19" descr="irestg"/>
          <p:cNvPicPr>
            <a:picLocks noChangeAspect="1" noChangeArrowheads="1"/>
          </p:cNvPicPr>
          <p:nvPr/>
        </p:nvPicPr>
        <p:blipFill>
          <a:blip r:embed="rId3" cstate="print"/>
          <a:srcRect/>
          <a:stretch>
            <a:fillRect/>
          </a:stretch>
        </p:blipFill>
        <p:spPr bwMode="auto">
          <a:xfrm>
            <a:off x="1223963" y="1568450"/>
            <a:ext cx="6499225" cy="2386013"/>
          </a:xfrm>
          <a:prstGeom prst="rect">
            <a:avLst/>
          </a:prstGeom>
          <a:noFill/>
          <a:ln w="9525">
            <a:noFill/>
            <a:miter lim="800000"/>
            <a:headEnd/>
            <a:tailEnd/>
          </a:ln>
        </p:spPr>
      </p:pic>
      <p:sp>
        <p:nvSpPr>
          <p:cNvPr id="23563" name="Text Box 20"/>
          <p:cNvSpPr txBox="1">
            <a:spLocks noChangeArrowheads="1"/>
          </p:cNvSpPr>
          <p:nvPr/>
        </p:nvSpPr>
        <p:spPr bwMode="auto">
          <a:xfrm>
            <a:off x="595313" y="5008563"/>
            <a:ext cx="8421687" cy="657225"/>
          </a:xfrm>
          <a:prstGeom prst="rect">
            <a:avLst/>
          </a:prstGeom>
          <a:noFill/>
          <a:ln w="9525">
            <a:noFill/>
            <a:miter lim="800000"/>
            <a:headEnd/>
            <a:tailEnd/>
          </a:ln>
          <a:effectLst/>
        </p:spPr>
        <p:txBody>
          <a:bodyPr>
            <a:spAutoFit/>
          </a:bodyPr>
          <a:lstStyle/>
          <a:p>
            <a:pPr algn="l">
              <a:spcAft>
                <a:spcPts val="300"/>
              </a:spcAft>
            </a:pPr>
            <a:r>
              <a:rPr lang="en-GB" altLang="en-US" sz="1600" b="1">
                <a:latin typeface="Arial" charset="0"/>
              </a:rPr>
              <a:t>•  esters show a strong absorption between 1750 cm</a:t>
            </a:r>
            <a:r>
              <a:rPr lang="en-GB" altLang="en-US" sz="1600" b="1" baseline="30000">
                <a:latin typeface="Arial" charset="0"/>
              </a:rPr>
              <a:t>-1</a:t>
            </a:r>
            <a:r>
              <a:rPr lang="en-GB" altLang="en-US" sz="1600" b="1">
                <a:latin typeface="Arial" charset="0"/>
              </a:rPr>
              <a:t> and 1730 cm</a:t>
            </a:r>
            <a:r>
              <a:rPr lang="en-GB" altLang="en-US" sz="1600" b="1" baseline="30000">
                <a:latin typeface="Arial" charset="0"/>
              </a:rPr>
              <a:t>-1</a:t>
            </a:r>
          </a:p>
          <a:p>
            <a:pPr algn="l">
              <a:spcAft>
                <a:spcPts val="300"/>
              </a:spcAft>
            </a:pPr>
            <a:r>
              <a:rPr lang="en-GB" altLang="en-US" sz="1600" b="1">
                <a:latin typeface="Arial" charset="0"/>
              </a:rPr>
              <a:t>•  this is due to the presence of the C=O bond</a:t>
            </a:r>
          </a:p>
        </p:txBody>
      </p:sp>
    </p:spTree>
  </p:cSld>
  <p:clrMapOvr>
    <a:masterClrMapping/>
  </p:clrMapOvr>
  <p:transition advClick="0"/>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Text Box 2"/>
          <p:cNvSpPr txBox="1">
            <a:spLocks noChangeArrowheads="1"/>
          </p:cNvSpPr>
          <p:nvPr/>
        </p:nvSpPr>
        <p:spPr bwMode="auto">
          <a:xfrm>
            <a:off x="1452563" y="254000"/>
            <a:ext cx="624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ltLang="en-US" b="1">
                <a:solidFill>
                  <a:srgbClr val="000066"/>
                </a:solidFill>
                <a:effectLst>
                  <a:outerShdw blurRad="38100" dist="38100" dir="2700000" algn="tl">
                    <a:srgbClr val="000000"/>
                  </a:outerShdw>
                </a:effectLst>
                <a:latin typeface="Arial" pitchFamily="34" charset="0"/>
              </a:rPr>
              <a:t>WHAT IS IT!</a:t>
            </a:r>
            <a:endParaRPr lang="en-US" altLang="en-US" b="1">
              <a:solidFill>
                <a:srgbClr val="FF66FF"/>
              </a:solidFill>
              <a:effectLst>
                <a:outerShdw blurRad="38100" dist="38100" dir="2700000" algn="tl">
                  <a:srgbClr val="000000"/>
                </a:outerShdw>
              </a:effectLst>
              <a:latin typeface="Tahoma" pitchFamily="34" charset="0"/>
            </a:endParaRPr>
          </a:p>
        </p:txBody>
      </p:sp>
      <p:pic>
        <p:nvPicPr>
          <p:cNvPr id="24579" name="Picture 5" descr="1r1g"/>
          <p:cNvPicPr>
            <a:picLocks noChangeAspect="1" noChangeArrowheads="1"/>
          </p:cNvPicPr>
          <p:nvPr/>
        </p:nvPicPr>
        <p:blipFill>
          <a:blip r:embed="rId2" cstate="print"/>
          <a:srcRect/>
          <a:stretch>
            <a:fillRect/>
          </a:stretch>
        </p:blipFill>
        <p:spPr bwMode="auto">
          <a:xfrm>
            <a:off x="1084263" y="1766888"/>
            <a:ext cx="2449512" cy="1438275"/>
          </a:xfrm>
          <a:prstGeom prst="rect">
            <a:avLst/>
          </a:prstGeom>
          <a:noFill/>
          <a:ln w="9525">
            <a:noFill/>
            <a:miter lim="800000"/>
            <a:headEnd/>
            <a:tailEnd/>
          </a:ln>
        </p:spPr>
      </p:pic>
      <p:pic>
        <p:nvPicPr>
          <p:cNvPr id="24580" name="Picture 6" descr="1r2g"/>
          <p:cNvPicPr>
            <a:picLocks noChangeAspect="1" noChangeArrowheads="1"/>
          </p:cNvPicPr>
          <p:nvPr/>
        </p:nvPicPr>
        <p:blipFill>
          <a:blip r:embed="rId3" cstate="print"/>
          <a:srcRect/>
          <a:stretch>
            <a:fillRect/>
          </a:stretch>
        </p:blipFill>
        <p:spPr bwMode="auto">
          <a:xfrm>
            <a:off x="1084263" y="5053013"/>
            <a:ext cx="2449512" cy="1438275"/>
          </a:xfrm>
          <a:prstGeom prst="rect">
            <a:avLst/>
          </a:prstGeom>
          <a:noFill/>
          <a:ln w="9525">
            <a:noFill/>
            <a:miter lim="800000"/>
            <a:headEnd/>
            <a:tailEnd/>
          </a:ln>
        </p:spPr>
      </p:pic>
      <p:pic>
        <p:nvPicPr>
          <p:cNvPr id="24581" name="Picture 7" descr="1r3g"/>
          <p:cNvPicPr>
            <a:picLocks noChangeAspect="1" noChangeArrowheads="1"/>
          </p:cNvPicPr>
          <p:nvPr/>
        </p:nvPicPr>
        <p:blipFill>
          <a:blip r:embed="rId4" cstate="print"/>
          <a:srcRect/>
          <a:stretch>
            <a:fillRect/>
          </a:stretch>
        </p:blipFill>
        <p:spPr bwMode="auto">
          <a:xfrm>
            <a:off x="1084263" y="3444875"/>
            <a:ext cx="2438400" cy="1431925"/>
          </a:xfrm>
          <a:prstGeom prst="rect">
            <a:avLst/>
          </a:prstGeom>
          <a:noFill/>
          <a:ln w="9525">
            <a:noFill/>
            <a:miter lim="800000"/>
            <a:headEnd/>
            <a:tailEnd/>
          </a:ln>
        </p:spPr>
      </p:pic>
      <p:sp>
        <p:nvSpPr>
          <p:cNvPr id="24582" name="Text Box 9"/>
          <p:cNvSpPr txBox="1">
            <a:spLocks noChangeArrowheads="1"/>
          </p:cNvSpPr>
          <p:nvPr/>
        </p:nvSpPr>
        <p:spPr bwMode="auto">
          <a:xfrm>
            <a:off x="3935413" y="2306638"/>
            <a:ext cx="1636712" cy="374650"/>
          </a:xfrm>
          <a:prstGeom prst="rect">
            <a:avLst/>
          </a:prstGeom>
          <a:noFill/>
          <a:ln w="9525">
            <a:noFill/>
            <a:miter lim="800000"/>
            <a:headEnd/>
            <a:tailEnd/>
          </a:ln>
          <a:effectLst/>
        </p:spPr>
        <p:txBody>
          <a:bodyPr>
            <a:spAutoFit/>
          </a:bodyPr>
          <a:lstStyle/>
          <a:p>
            <a:pPr algn="l">
              <a:spcAft>
                <a:spcPts val="300"/>
              </a:spcAft>
            </a:pPr>
            <a:r>
              <a:rPr lang="en-GB" altLang="en-US" sz="1600" b="1">
                <a:latin typeface="Arial" charset="0"/>
              </a:rPr>
              <a:t>O-H STRETCH</a:t>
            </a:r>
          </a:p>
        </p:txBody>
      </p:sp>
      <p:sp>
        <p:nvSpPr>
          <p:cNvPr id="24583" name="Text Box 11"/>
          <p:cNvSpPr txBox="1">
            <a:spLocks noChangeArrowheads="1"/>
          </p:cNvSpPr>
          <p:nvPr/>
        </p:nvSpPr>
        <p:spPr bwMode="auto">
          <a:xfrm>
            <a:off x="3935413" y="3895725"/>
            <a:ext cx="1636712" cy="374650"/>
          </a:xfrm>
          <a:prstGeom prst="rect">
            <a:avLst/>
          </a:prstGeom>
          <a:noFill/>
          <a:ln w="9525">
            <a:noFill/>
            <a:miter lim="800000"/>
            <a:headEnd/>
            <a:tailEnd/>
          </a:ln>
          <a:effectLst/>
        </p:spPr>
        <p:txBody>
          <a:bodyPr>
            <a:spAutoFit/>
          </a:bodyPr>
          <a:lstStyle/>
          <a:p>
            <a:pPr algn="l">
              <a:spcAft>
                <a:spcPts val="300"/>
              </a:spcAft>
            </a:pPr>
            <a:r>
              <a:rPr lang="en-GB" altLang="en-US" sz="1600" b="1">
                <a:latin typeface="Arial" charset="0"/>
              </a:rPr>
              <a:t>C=O STRETCH</a:t>
            </a:r>
          </a:p>
        </p:txBody>
      </p:sp>
      <p:grpSp>
        <p:nvGrpSpPr>
          <p:cNvPr id="2" name="Group 17"/>
          <p:cNvGrpSpPr>
            <a:grpSpLocks/>
          </p:cNvGrpSpPr>
          <p:nvPr/>
        </p:nvGrpSpPr>
        <p:grpSpPr bwMode="auto">
          <a:xfrm>
            <a:off x="3935413" y="5172075"/>
            <a:ext cx="1636712" cy="1216025"/>
            <a:chOff x="2479" y="3082"/>
            <a:chExt cx="1031" cy="766"/>
          </a:xfrm>
        </p:grpSpPr>
        <p:sp>
          <p:nvSpPr>
            <p:cNvPr id="24593" name="Text Box 10"/>
            <p:cNvSpPr txBox="1">
              <a:spLocks noChangeArrowheads="1"/>
            </p:cNvSpPr>
            <p:nvPr/>
          </p:nvSpPr>
          <p:spPr bwMode="auto">
            <a:xfrm>
              <a:off x="2479" y="3082"/>
              <a:ext cx="1031" cy="236"/>
            </a:xfrm>
            <a:prstGeom prst="rect">
              <a:avLst/>
            </a:prstGeom>
            <a:noFill/>
            <a:ln w="9525">
              <a:noFill/>
              <a:miter lim="800000"/>
              <a:headEnd/>
              <a:tailEnd/>
            </a:ln>
            <a:effectLst/>
          </p:spPr>
          <p:txBody>
            <a:bodyPr>
              <a:spAutoFit/>
            </a:bodyPr>
            <a:lstStyle/>
            <a:p>
              <a:pPr algn="l">
                <a:spcAft>
                  <a:spcPts val="300"/>
                </a:spcAft>
              </a:pPr>
              <a:r>
                <a:rPr lang="en-GB" altLang="en-US" sz="1600" b="1">
                  <a:latin typeface="Arial" charset="0"/>
                </a:rPr>
                <a:t>O-H STRETCH</a:t>
              </a:r>
            </a:p>
          </p:txBody>
        </p:sp>
        <p:sp>
          <p:nvSpPr>
            <p:cNvPr id="24594" name="Text Box 12"/>
            <p:cNvSpPr txBox="1">
              <a:spLocks noChangeArrowheads="1"/>
            </p:cNvSpPr>
            <p:nvPr/>
          </p:nvSpPr>
          <p:spPr bwMode="auto">
            <a:xfrm>
              <a:off x="2479" y="3612"/>
              <a:ext cx="1031" cy="236"/>
            </a:xfrm>
            <a:prstGeom prst="rect">
              <a:avLst/>
            </a:prstGeom>
            <a:noFill/>
            <a:ln w="9525">
              <a:noFill/>
              <a:miter lim="800000"/>
              <a:headEnd/>
              <a:tailEnd/>
            </a:ln>
            <a:effectLst/>
          </p:spPr>
          <p:txBody>
            <a:bodyPr>
              <a:spAutoFit/>
            </a:bodyPr>
            <a:lstStyle/>
            <a:p>
              <a:pPr algn="l">
                <a:spcAft>
                  <a:spcPts val="300"/>
                </a:spcAft>
              </a:pPr>
              <a:r>
                <a:rPr lang="en-GB" altLang="en-US" sz="1600" b="1">
                  <a:latin typeface="Arial" charset="0"/>
                </a:rPr>
                <a:t>C=O STRETCH</a:t>
              </a:r>
            </a:p>
          </p:txBody>
        </p:sp>
        <p:sp>
          <p:nvSpPr>
            <p:cNvPr id="24595" name="Text Box 13"/>
            <p:cNvSpPr txBox="1">
              <a:spLocks noChangeArrowheads="1"/>
            </p:cNvSpPr>
            <p:nvPr/>
          </p:nvSpPr>
          <p:spPr bwMode="auto">
            <a:xfrm>
              <a:off x="2695" y="3348"/>
              <a:ext cx="551" cy="236"/>
            </a:xfrm>
            <a:prstGeom prst="rect">
              <a:avLst/>
            </a:prstGeom>
            <a:noFill/>
            <a:ln w="9525">
              <a:noFill/>
              <a:miter lim="800000"/>
              <a:headEnd/>
              <a:tailEnd/>
            </a:ln>
            <a:effectLst/>
          </p:spPr>
          <p:txBody>
            <a:bodyPr>
              <a:spAutoFit/>
            </a:bodyPr>
            <a:lstStyle/>
            <a:p>
              <a:pPr>
                <a:spcAft>
                  <a:spcPts val="300"/>
                </a:spcAft>
              </a:pPr>
              <a:r>
                <a:rPr lang="en-GB" altLang="en-US" sz="1600" b="1">
                  <a:latin typeface="Arial" charset="0"/>
                </a:rPr>
                <a:t>AND</a:t>
              </a:r>
            </a:p>
          </p:txBody>
        </p:sp>
      </p:grpSp>
      <p:sp>
        <p:nvSpPr>
          <p:cNvPr id="24585" name="Text Box 14"/>
          <p:cNvSpPr txBox="1">
            <a:spLocks noChangeArrowheads="1"/>
          </p:cNvSpPr>
          <p:nvPr/>
        </p:nvSpPr>
        <p:spPr bwMode="auto">
          <a:xfrm>
            <a:off x="6265863" y="2247900"/>
            <a:ext cx="1960562" cy="495300"/>
          </a:xfrm>
          <a:prstGeom prst="rect">
            <a:avLst/>
          </a:prstGeom>
          <a:noFill/>
          <a:ln w="9525">
            <a:noFill/>
            <a:miter lim="800000"/>
            <a:headEnd/>
            <a:tailEnd/>
          </a:ln>
          <a:effectLst/>
        </p:spPr>
        <p:txBody>
          <a:bodyPr>
            <a:spAutoFit/>
          </a:bodyPr>
          <a:lstStyle/>
          <a:p>
            <a:pPr>
              <a:spcAft>
                <a:spcPts val="300"/>
              </a:spcAft>
            </a:pPr>
            <a:r>
              <a:rPr lang="en-GB" altLang="en-US" b="1">
                <a:solidFill>
                  <a:srgbClr val="CC3300"/>
                </a:solidFill>
                <a:latin typeface="Arial" charset="0"/>
              </a:rPr>
              <a:t>ALCOHOL</a:t>
            </a:r>
            <a:endParaRPr lang="en-GB" altLang="en-US" sz="1600" b="1">
              <a:latin typeface="Arial" charset="0"/>
            </a:endParaRPr>
          </a:p>
        </p:txBody>
      </p:sp>
      <p:sp>
        <p:nvSpPr>
          <p:cNvPr id="24586" name="Text Box 15"/>
          <p:cNvSpPr txBox="1">
            <a:spLocks noChangeArrowheads="1"/>
          </p:cNvSpPr>
          <p:nvPr/>
        </p:nvSpPr>
        <p:spPr bwMode="auto">
          <a:xfrm>
            <a:off x="6265863" y="3832225"/>
            <a:ext cx="1960562" cy="869950"/>
          </a:xfrm>
          <a:prstGeom prst="rect">
            <a:avLst/>
          </a:prstGeom>
          <a:noFill/>
          <a:ln w="9525">
            <a:noFill/>
            <a:miter lim="800000"/>
            <a:headEnd/>
            <a:tailEnd/>
          </a:ln>
          <a:effectLst/>
        </p:spPr>
        <p:txBody>
          <a:bodyPr>
            <a:spAutoFit/>
          </a:bodyPr>
          <a:lstStyle/>
          <a:p>
            <a:pPr>
              <a:spcAft>
                <a:spcPts val="300"/>
              </a:spcAft>
            </a:pPr>
            <a:r>
              <a:rPr lang="en-GB" altLang="en-US" b="1">
                <a:solidFill>
                  <a:srgbClr val="CC3300"/>
                </a:solidFill>
                <a:latin typeface="Arial" charset="0"/>
              </a:rPr>
              <a:t>ALDEHYDE</a:t>
            </a:r>
          </a:p>
          <a:p>
            <a:pPr>
              <a:spcAft>
                <a:spcPts val="300"/>
              </a:spcAft>
            </a:pPr>
            <a:r>
              <a:rPr lang="en-GB" altLang="en-US" sz="1600" b="1">
                <a:solidFill>
                  <a:srgbClr val="CC3300"/>
                </a:solidFill>
                <a:latin typeface="Arial" charset="0"/>
              </a:rPr>
              <a:t>Or </a:t>
            </a:r>
            <a:r>
              <a:rPr lang="en-GB" altLang="en-US" b="1">
                <a:solidFill>
                  <a:srgbClr val="CC3300"/>
                </a:solidFill>
                <a:latin typeface="Arial" charset="0"/>
              </a:rPr>
              <a:t>KETONE</a:t>
            </a:r>
            <a:endParaRPr lang="en-GB" altLang="en-US" b="1">
              <a:latin typeface="Arial" charset="0"/>
            </a:endParaRPr>
          </a:p>
        </p:txBody>
      </p:sp>
      <p:sp>
        <p:nvSpPr>
          <p:cNvPr id="24587" name="Text Box 16"/>
          <p:cNvSpPr txBox="1">
            <a:spLocks noChangeArrowheads="1"/>
          </p:cNvSpPr>
          <p:nvPr/>
        </p:nvSpPr>
        <p:spPr bwMode="auto">
          <a:xfrm>
            <a:off x="5810250" y="5359400"/>
            <a:ext cx="2921000" cy="860425"/>
          </a:xfrm>
          <a:prstGeom prst="rect">
            <a:avLst/>
          </a:prstGeom>
          <a:noFill/>
          <a:ln w="9525">
            <a:noFill/>
            <a:miter lim="800000"/>
            <a:headEnd/>
            <a:tailEnd/>
          </a:ln>
          <a:effectLst/>
        </p:spPr>
        <p:txBody>
          <a:bodyPr>
            <a:spAutoFit/>
          </a:bodyPr>
          <a:lstStyle/>
          <a:p>
            <a:pPr>
              <a:spcAft>
                <a:spcPts val="300"/>
              </a:spcAft>
            </a:pPr>
            <a:r>
              <a:rPr lang="en-GB" altLang="en-US" b="1">
                <a:solidFill>
                  <a:srgbClr val="CC3300"/>
                </a:solidFill>
                <a:latin typeface="Arial" charset="0"/>
              </a:rPr>
              <a:t>CARBOXYLIC ACID</a:t>
            </a:r>
            <a:endParaRPr lang="en-GB" altLang="en-US" sz="1600" b="1">
              <a:latin typeface="Arial" charset="0"/>
            </a:endParaRPr>
          </a:p>
        </p:txBody>
      </p:sp>
      <p:sp>
        <p:nvSpPr>
          <p:cNvPr id="24588" name="Text Box 18"/>
          <p:cNvSpPr txBox="1">
            <a:spLocks noChangeArrowheads="1"/>
          </p:cNvSpPr>
          <p:nvPr/>
        </p:nvSpPr>
        <p:spPr bwMode="auto">
          <a:xfrm>
            <a:off x="1617663" y="917575"/>
            <a:ext cx="5994400" cy="619125"/>
          </a:xfrm>
          <a:prstGeom prst="rect">
            <a:avLst/>
          </a:prstGeom>
          <a:noFill/>
          <a:ln w="9525">
            <a:noFill/>
            <a:miter lim="800000"/>
            <a:headEnd/>
            <a:tailEnd/>
          </a:ln>
          <a:effectLst/>
        </p:spPr>
        <p:txBody>
          <a:bodyPr>
            <a:spAutoFit/>
          </a:bodyPr>
          <a:lstStyle/>
          <a:p>
            <a:pPr algn="l">
              <a:spcAft>
                <a:spcPts val="300"/>
              </a:spcAft>
            </a:pPr>
            <a:r>
              <a:rPr lang="en-GB" altLang="en-US" sz="1600" b="1">
                <a:latin typeface="Arial" charset="0"/>
              </a:rPr>
              <a:t>One can tell the difference between alcohols, aldehydes and carboxylic acids by comparison of their spectra.</a:t>
            </a:r>
          </a:p>
        </p:txBody>
      </p:sp>
      <p:sp>
        <p:nvSpPr>
          <p:cNvPr id="24589" name="AutoShape 4">
            <a:hlinkClick r:id="" action="ppaction://hlinkshowjump?jump=nextslide" highlightClick="1"/>
          </p:cNvPr>
          <p:cNvSpPr>
            <a:spLocks noChangeArrowheads="1"/>
          </p:cNvSpPr>
          <p:nvPr/>
        </p:nvSpPr>
        <p:spPr bwMode="auto">
          <a:xfrm>
            <a:off x="8520113" y="6246813"/>
            <a:ext cx="457200" cy="393700"/>
          </a:xfrm>
          <a:prstGeom prst="actionButtonBlank">
            <a:avLst/>
          </a:prstGeom>
          <a:noFill/>
          <a:ln w="9525">
            <a:noFill/>
            <a:miter lim="800000"/>
            <a:headEnd/>
            <a:tailEnd/>
          </a:ln>
          <a:effectLst/>
        </p:spPr>
        <p:txBody>
          <a:bodyPr wrap="none" anchor="ctr"/>
          <a:lstStyle/>
          <a:p>
            <a:endParaRPr lang="en-US" altLang="en-US"/>
          </a:p>
        </p:txBody>
      </p:sp>
      <p:sp>
        <p:nvSpPr>
          <p:cNvPr id="24590" name="Right Arrow 1">
            <a:hlinkClick r:id="rId5" action="ppaction://hlinksldjump"/>
          </p:cNvPr>
          <p:cNvSpPr>
            <a:spLocks noChangeArrowheads="1"/>
          </p:cNvSpPr>
          <p:nvPr/>
        </p:nvSpPr>
        <p:spPr bwMode="auto">
          <a:xfrm>
            <a:off x="8632825" y="6491288"/>
            <a:ext cx="395288" cy="268287"/>
          </a:xfrm>
          <a:prstGeom prst="rightArrow">
            <a:avLst>
              <a:gd name="adj1" fmla="val 50000"/>
              <a:gd name="adj2" fmla="val 100108"/>
            </a:avLst>
          </a:prstGeom>
          <a:solidFill>
            <a:schemeClr val="tx1"/>
          </a:solidFill>
          <a:ln w="9525" algn="ctr">
            <a:solidFill>
              <a:schemeClr val="tx1"/>
            </a:solidFill>
            <a:round/>
            <a:headEnd/>
            <a:tailEnd/>
          </a:ln>
        </p:spPr>
        <p:txBody>
          <a:bodyPr wrap="none" anchor="ctr"/>
          <a:lstStyle/>
          <a:p>
            <a:endParaRPr lang="en-US" altLang="en-US"/>
          </a:p>
        </p:txBody>
      </p:sp>
      <p:sp>
        <p:nvSpPr>
          <p:cNvPr id="24591" name="AutoShape 4">
            <a:hlinkClick r:id="" action="ppaction://hlinkshowjump?jump=nextslide" highlightClick="1"/>
          </p:cNvPr>
          <p:cNvSpPr>
            <a:spLocks noChangeArrowheads="1"/>
          </p:cNvSpPr>
          <p:nvPr/>
        </p:nvSpPr>
        <p:spPr bwMode="auto">
          <a:xfrm>
            <a:off x="109538" y="6348413"/>
            <a:ext cx="457200" cy="393700"/>
          </a:xfrm>
          <a:prstGeom prst="actionButtonBlank">
            <a:avLst/>
          </a:prstGeom>
          <a:noFill/>
          <a:ln w="9525">
            <a:noFill/>
            <a:miter lim="800000"/>
            <a:headEnd/>
            <a:tailEnd/>
          </a:ln>
          <a:effectLst/>
        </p:spPr>
        <p:txBody>
          <a:bodyPr wrap="none" anchor="ctr"/>
          <a:lstStyle/>
          <a:p>
            <a:endParaRPr lang="en-US" altLang="en-US"/>
          </a:p>
        </p:txBody>
      </p:sp>
      <p:sp>
        <p:nvSpPr>
          <p:cNvPr id="24592" name="Left Arrow 2">
            <a:hlinkClick r:id="rId6" action="ppaction://hlinksldjump"/>
          </p:cNvPr>
          <p:cNvSpPr>
            <a:spLocks noChangeArrowheads="1"/>
          </p:cNvSpPr>
          <p:nvPr/>
        </p:nvSpPr>
        <p:spPr bwMode="auto">
          <a:xfrm>
            <a:off x="144463" y="6443663"/>
            <a:ext cx="422275" cy="320675"/>
          </a:xfrm>
          <a:prstGeom prst="leftArrow">
            <a:avLst>
              <a:gd name="adj1" fmla="val 50000"/>
              <a:gd name="adj2" fmla="val 89855"/>
            </a:avLst>
          </a:prstGeom>
          <a:solidFill>
            <a:schemeClr val="tx1"/>
          </a:solidFill>
          <a:ln w="9525" algn="ctr">
            <a:solidFill>
              <a:schemeClr val="tx1"/>
            </a:solidFill>
            <a:round/>
            <a:headEnd/>
            <a:tailEnd/>
          </a:ln>
        </p:spPr>
        <p:txBody>
          <a:bodyPr wrap="none" anchor="ctr"/>
          <a:lstStyle/>
          <a:p>
            <a:endParaRPr lang="en-US" altLang="en-US"/>
          </a:p>
        </p:txBody>
      </p:sp>
    </p:spTree>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B519F37F-2EA1-43A4-8CDB-062857B89579}" type="slidenum">
              <a:rPr lang="en-US"/>
              <a:pPr/>
              <a:t>4</a:t>
            </a:fld>
            <a:endParaRPr lang="en-US"/>
          </a:p>
        </p:txBody>
      </p:sp>
      <p:sp>
        <p:nvSpPr>
          <p:cNvPr id="8194" name="Rectangle 2"/>
          <p:cNvSpPr>
            <a:spLocks noChangeArrowheads="1"/>
          </p:cNvSpPr>
          <p:nvPr/>
        </p:nvSpPr>
        <p:spPr bwMode="auto">
          <a:xfrm>
            <a:off x="228600" y="304800"/>
            <a:ext cx="8763000" cy="1200329"/>
          </a:xfrm>
          <a:prstGeom prst="rect">
            <a:avLst/>
          </a:prstGeom>
          <a:noFill/>
          <a:ln w="9525">
            <a:noFill/>
            <a:miter lim="800000"/>
            <a:headEnd/>
            <a:tailEnd/>
          </a:ln>
        </p:spPr>
        <p:txBody>
          <a:bodyPr wrap="square">
            <a:spAutoFit/>
          </a:bodyPr>
          <a:lstStyle/>
          <a:p>
            <a:pPr algn="ctr"/>
            <a:r>
              <a:rPr lang="en-US" b="1" dirty="0" smtClean="0"/>
              <a:t>Principles </a:t>
            </a:r>
            <a:r>
              <a:rPr lang="en-US" b="1" dirty="0"/>
              <a:t>of molecular </a:t>
            </a:r>
            <a:r>
              <a:rPr lang="en-US" b="1" dirty="0" smtClean="0"/>
              <a:t>spectroscopy</a:t>
            </a:r>
          </a:p>
          <a:p>
            <a:pPr algn="ctr"/>
            <a:r>
              <a:rPr lang="en-US" b="1" dirty="0" smtClean="0"/>
              <a:t>Quantized </a:t>
            </a:r>
            <a:r>
              <a:rPr lang="en-US" b="1" dirty="0"/>
              <a:t>Energy Levels</a:t>
            </a:r>
          </a:p>
          <a:p>
            <a:pPr algn="ctr"/>
            <a:endParaRPr lang="en-US" b="1" dirty="0"/>
          </a:p>
          <a:p>
            <a:pPr algn="ctr"/>
            <a:r>
              <a:rPr lang="en-US" b="1" dirty="0"/>
              <a:t>	molecules have discrete energy levels </a:t>
            </a:r>
            <a:r>
              <a:rPr lang="en-US" b="1" dirty="0" smtClean="0"/>
              <a:t>(</a:t>
            </a:r>
            <a:r>
              <a:rPr lang="en-US" b="1" dirty="0"/>
              <a:t>no continuum between levels)</a:t>
            </a:r>
          </a:p>
        </p:txBody>
      </p:sp>
      <p:pic>
        <p:nvPicPr>
          <p:cNvPr id="8197" name="Picture 5" descr="Fig 13-2"/>
          <p:cNvPicPr>
            <a:picLocks noChangeAspect="1" noChangeArrowheads="1"/>
          </p:cNvPicPr>
          <p:nvPr/>
        </p:nvPicPr>
        <p:blipFill>
          <a:blip r:embed="rId3" cstate="print"/>
          <a:srcRect/>
          <a:stretch>
            <a:fillRect/>
          </a:stretch>
        </p:blipFill>
        <p:spPr bwMode="auto">
          <a:xfrm>
            <a:off x="3200400" y="2362200"/>
            <a:ext cx="2038350" cy="2289175"/>
          </a:xfrm>
          <a:prstGeom prst="rect">
            <a:avLst/>
          </a:prstGeom>
          <a:noFill/>
        </p:spPr>
      </p:pic>
      <p:sp>
        <p:nvSpPr>
          <p:cNvPr id="8198" name="Rectangle 6"/>
          <p:cNvSpPr>
            <a:spLocks noChangeArrowheads="1"/>
          </p:cNvSpPr>
          <p:nvPr/>
        </p:nvSpPr>
        <p:spPr bwMode="auto">
          <a:xfrm>
            <a:off x="304800" y="4724400"/>
            <a:ext cx="8624888" cy="1373188"/>
          </a:xfrm>
          <a:prstGeom prst="rect">
            <a:avLst/>
          </a:prstGeom>
          <a:noFill/>
          <a:ln w="9525">
            <a:noFill/>
            <a:miter lim="800000"/>
            <a:headEnd/>
            <a:tailEnd/>
          </a:ln>
        </p:spPr>
        <p:txBody>
          <a:bodyPr wrap="none">
            <a:spAutoFit/>
          </a:bodyPr>
          <a:lstStyle/>
          <a:p>
            <a:r>
              <a:rPr lang="en-US" sz="2800" b="0" dirty="0"/>
              <a:t>A molecule absorbs electromagnetic radiation when </a:t>
            </a:r>
          </a:p>
          <a:p>
            <a:r>
              <a:rPr lang="en-US" sz="2800" b="0" dirty="0"/>
              <a:t>the energy of photon corresponds to the difference in </a:t>
            </a:r>
            <a:br>
              <a:rPr lang="en-US" sz="2800" b="0" dirty="0"/>
            </a:br>
            <a:r>
              <a:rPr lang="en-US" sz="2800" b="0" dirty="0"/>
              <a:t>energy between two states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Line 2"/>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25603" name="AutoShape 3">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25604" name="Line 4"/>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25605" name="AutoShape 5">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pic>
        <p:nvPicPr>
          <p:cNvPr id="25606" name="Picture 7" descr="irgridg"/>
          <p:cNvPicPr>
            <a:picLocks noChangeAspect="1" noChangeArrowheads="1"/>
          </p:cNvPicPr>
          <p:nvPr/>
        </p:nvPicPr>
        <p:blipFill>
          <a:blip r:embed="rId2" cstate="print"/>
          <a:srcRect/>
          <a:stretch>
            <a:fillRect/>
          </a:stretch>
        </p:blipFill>
        <p:spPr bwMode="auto">
          <a:xfrm>
            <a:off x="482600" y="1069975"/>
            <a:ext cx="8178800" cy="3925888"/>
          </a:xfrm>
          <a:prstGeom prst="rect">
            <a:avLst/>
          </a:prstGeom>
          <a:noFill/>
          <a:ln w="9525">
            <a:noFill/>
            <a:miter lim="800000"/>
            <a:headEnd/>
            <a:tailEnd/>
          </a:ln>
        </p:spPr>
      </p:pic>
      <p:sp>
        <p:nvSpPr>
          <p:cNvPr id="25607" name="Rectangle 8"/>
          <p:cNvSpPr>
            <a:spLocks noChangeArrowheads="1"/>
          </p:cNvSpPr>
          <p:nvPr/>
        </p:nvSpPr>
        <p:spPr bwMode="auto">
          <a:xfrm>
            <a:off x="1163638" y="1606550"/>
            <a:ext cx="6740525" cy="2673350"/>
          </a:xfrm>
          <a:prstGeom prst="rect">
            <a:avLst/>
          </a:prstGeom>
          <a:solidFill>
            <a:schemeClr val="bg1"/>
          </a:solidFill>
          <a:ln w="9525">
            <a:solidFill>
              <a:schemeClr val="bg1"/>
            </a:solidFill>
            <a:miter lim="800000"/>
            <a:headEnd/>
            <a:tailEnd/>
          </a:ln>
          <a:effectLst/>
        </p:spPr>
        <p:txBody>
          <a:bodyPr wrap="none" anchor="ctr"/>
          <a:lstStyle/>
          <a:p>
            <a:endParaRPr lang="en-US" altLang="en-US"/>
          </a:p>
        </p:txBody>
      </p:sp>
      <p:sp>
        <p:nvSpPr>
          <p:cNvPr id="25608" name="Line 13"/>
          <p:cNvSpPr>
            <a:spLocks noChangeShapeType="1"/>
          </p:cNvSpPr>
          <p:nvPr/>
        </p:nvSpPr>
        <p:spPr bwMode="auto">
          <a:xfrm>
            <a:off x="3803650" y="2838450"/>
            <a:ext cx="368300" cy="0"/>
          </a:xfrm>
          <a:prstGeom prst="line">
            <a:avLst/>
          </a:prstGeom>
          <a:noFill/>
          <a:ln w="76200">
            <a:solidFill>
              <a:srgbClr val="CC3300"/>
            </a:solidFill>
            <a:round/>
            <a:headEnd/>
            <a:tailEnd/>
          </a:ln>
          <a:effectLst/>
        </p:spPr>
        <p:txBody>
          <a:bodyPr wrap="none" anchor="ctr"/>
          <a:lstStyle/>
          <a:p>
            <a:endParaRPr lang="en-US"/>
          </a:p>
        </p:txBody>
      </p:sp>
      <p:sp>
        <p:nvSpPr>
          <p:cNvPr id="25609" name="Line 14"/>
          <p:cNvSpPr>
            <a:spLocks noChangeShapeType="1"/>
          </p:cNvSpPr>
          <p:nvPr/>
        </p:nvSpPr>
        <p:spPr bwMode="auto">
          <a:xfrm>
            <a:off x="1492250" y="2838450"/>
            <a:ext cx="584200" cy="0"/>
          </a:xfrm>
          <a:prstGeom prst="line">
            <a:avLst/>
          </a:prstGeom>
          <a:noFill/>
          <a:ln w="76200">
            <a:solidFill>
              <a:srgbClr val="CC3300"/>
            </a:solidFill>
            <a:round/>
            <a:headEnd/>
            <a:tailEnd/>
          </a:ln>
          <a:effectLst/>
        </p:spPr>
        <p:txBody>
          <a:bodyPr wrap="none" anchor="ctr"/>
          <a:lstStyle/>
          <a:p>
            <a:endParaRPr lang="en-US"/>
          </a:p>
        </p:txBody>
      </p:sp>
      <p:sp>
        <p:nvSpPr>
          <p:cNvPr id="25610" name="Line 15"/>
          <p:cNvSpPr>
            <a:spLocks noChangeShapeType="1"/>
          </p:cNvSpPr>
          <p:nvPr/>
        </p:nvSpPr>
        <p:spPr bwMode="auto">
          <a:xfrm>
            <a:off x="5461000" y="2838450"/>
            <a:ext cx="773113" cy="0"/>
          </a:xfrm>
          <a:prstGeom prst="line">
            <a:avLst/>
          </a:prstGeom>
          <a:noFill/>
          <a:ln w="76200">
            <a:solidFill>
              <a:srgbClr val="CC3300"/>
            </a:solidFill>
            <a:round/>
            <a:headEnd/>
            <a:tailEnd/>
          </a:ln>
          <a:effectLst/>
        </p:spPr>
        <p:txBody>
          <a:bodyPr wrap="none" anchor="ctr"/>
          <a:lstStyle/>
          <a:p>
            <a:endParaRPr lang="en-US"/>
          </a:p>
        </p:txBody>
      </p:sp>
      <p:sp>
        <p:nvSpPr>
          <p:cNvPr id="25611" name="Line 16"/>
          <p:cNvSpPr>
            <a:spLocks noChangeShapeType="1"/>
          </p:cNvSpPr>
          <p:nvPr/>
        </p:nvSpPr>
        <p:spPr bwMode="auto">
          <a:xfrm>
            <a:off x="1803400" y="2089150"/>
            <a:ext cx="184150" cy="0"/>
          </a:xfrm>
          <a:prstGeom prst="line">
            <a:avLst/>
          </a:prstGeom>
          <a:noFill/>
          <a:ln w="76200">
            <a:solidFill>
              <a:srgbClr val="CC3300"/>
            </a:solidFill>
            <a:round/>
            <a:headEnd/>
            <a:tailEnd/>
          </a:ln>
          <a:effectLst/>
        </p:spPr>
        <p:txBody>
          <a:bodyPr wrap="none" anchor="ctr"/>
          <a:lstStyle/>
          <a:p>
            <a:endParaRPr lang="en-US"/>
          </a:p>
        </p:txBody>
      </p:sp>
      <p:sp>
        <p:nvSpPr>
          <p:cNvPr id="25612" name="Line 17"/>
          <p:cNvSpPr>
            <a:spLocks noChangeShapeType="1"/>
          </p:cNvSpPr>
          <p:nvPr/>
        </p:nvSpPr>
        <p:spPr bwMode="auto">
          <a:xfrm>
            <a:off x="2657475" y="2089150"/>
            <a:ext cx="107950" cy="0"/>
          </a:xfrm>
          <a:prstGeom prst="line">
            <a:avLst/>
          </a:prstGeom>
          <a:noFill/>
          <a:ln w="76200">
            <a:solidFill>
              <a:srgbClr val="CC3300"/>
            </a:solidFill>
            <a:round/>
            <a:headEnd/>
            <a:tailEnd/>
          </a:ln>
          <a:effectLst/>
        </p:spPr>
        <p:txBody>
          <a:bodyPr wrap="none" anchor="ctr"/>
          <a:lstStyle/>
          <a:p>
            <a:endParaRPr lang="en-US"/>
          </a:p>
        </p:txBody>
      </p:sp>
      <p:sp>
        <p:nvSpPr>
          <p:cNvPr id="25613" name="Line 18"/>
          <p:cNvSpPr>
            <a:spLocks noChangeShapeType="1"/>
          </p:cNvSpPr>
          <p:nvPr/>
        </p:nvSpPr>
        <p:spPr bwMode="auto">
          <a:xfrm>
            <a:off x="4838700" y="3359150"/>
            <a:ext cx="114300" cy="0"/>
          </a:xfrm>
          <a:prstGeom prst="line">
            <a:avLst/>
          </a:prstGeom>
          <a:noFill/>
          <a:ln w="76200">
            <a:solidFill>
              <a:srgbClr val="CC3300"/>
            </a:solidFill>
            <a:round/>
            <a:headEnd/>
            <a:tailEnd/>
          </a:ln>
          <a:effectLst/>
        </p:spPr>
        <p:txBody>
          <a:bodyPr wrap="none" anchor="ctr"/>
          <a:lstStyle/>
          <a:p>
            <a:endParaRPr lang="en-US"/>
          </a:p>
        </p:txBody>
      </p:sp>
      <p:sp>
        <p:nvSpPr>
          <p:cNvPr id="25614" name="Line 19"/>
          <p:cNvSpPr>
            <a:spLocks noChangeShapeType="1"/>
          </p:cNvSpPr>
          <p:nvPr/>
        </p:nvSpPr>
        <p:spPr bwMode="auto">
          <a:xfrm>
            <a:off x="4616450" y="3359150"/>
            <a:ext cx="114300" cy="0"/>
          </a:xfrm>
          <a:prstGeom prst="line">
            <a:avLst/>
          </a:prstGeom>
          <a:noFill/>
          <a:ln w="76200">
            <a:solidFill>
              <a:srgbClr val="CC3300"/>
            </a:solidFill>
            <a:round/>
            <a:headEnd/>
            <a:tailEnd/>
          </a:ln>
          <a:effectLst/>
        </p:spPr>
        <p:txBody>
          <a:bodyPr wrap="none" anchor="ctr"/>
          <a:lstStyle/>
          <a:p>
            <a:endParaRPr lang="en-US"/>
          </a:p>
        </p:txBody>
      </p:sp>
      <p:sp>
        <p:nvSpPr>
          <p:cNvPr id="25615" name="Line 21"/>
          <p:cNvSpPr>
            <a:spLocks noChangeShapeType="1"/>
          </p:cNvSpPr>
          <p:nvPr/>
        </p:nvSpPr>
        <p:spPr bwMode="auto">
          <a:xfrm>
            <a:off x="7231063" y="2089150"/>
            <a:ext cx="454025" cy="0"/>
          </a:xfrm>
          <a:prstGeom prst="line">
            <a:avLst/>
          </a:prstGeom>
          <a:noFill/>
          <a:ln w="76200">
            <a:solidFill>
              <a:srgbClr val="CC3300"/>
            </a:solidFill>
            <a:round/>
            <a:headEnd/>
            <a:tailEnd/>
          </a:ln>
          <a:effectLst/>
        </p:spPr>
        <p:txBody>
          <a:bodyPr wrap="none" anchor="ctr"/>
          <a:lstStyle/>
          <a:p>
            <a:endParaRPr lang="en-US"/>
          </a:p>
        </p:txBody>
      </p:sp>
      <p:sp>
        <p:nvSpPr>
          <p:cNvPr id="25616" name="Line 22"/>
          <p:cNvSpPr>
            <a:spLocks noChangeShapeType="1"/>
          </p:cNvSpPr>
          <p:nvPr/>
        </p:nvSpPr>
        <p:spPr bwMode="auto">
          <a:xfrm>
            <a:off x="5884863" y="3924300"/>
            <a:ext cx="1346200" cy="0"/>
          </a:xfrm>
          <a:prstGeom prst="line">
            <a:avLst/>
          </a:prstGeom>
          <a:noFill/>
          <a:ln w="76200">
            <a:solidFill>
              <a:srgbClr val="CC3300"/>
            </a:solidFill>
            <a:round/>
            <a:headEnd/>
            <a:tailEnd/>
          </a:ln>
          <a:effectLst/>
        </p:spPr>
        <p:txBody>
          <a:bodyPr wrap="none" anchor="ctr"/>
          <a:lstStyle/>
          <a:p>
            <a:endParaRPr lang="en-US"/>
          </a:p>
        </p:txBody>
      </p:sp>
      <p:sp>
        <p:nvSpPr>
          <p:cNvPr id="25617" name="Text Box 23"/>
          <p:cNvSpPr txBox="1">
            <a:spLocks noChangeArrowheads="1"/>
          </p:cNvSpPr>
          <p:nvPr/>
        </p:nvSpPr>
        <p:spPr bwMode="auto">
          <a:xfrm>
            <a:off x="1492250" y="2544763"/>
            <a:ext cx="576263" cy="274637"/>
          </a:xfrm>
          <a:prstGeom prst="rect">
            <a:avLst/>
          </a:prstGeom>
          <a:noFill/>
          <a:ln w="9525">
            <a:noFill/>
            <a:miter lim="800000"/>
            <a:headEnd/>
            <a:tailEnd/>
          </a:ln>
          <a:effectLst/>
        </p:spPr>
        <p:txBody>
          <a:bodyPr>
            <a:spAutoFit/>
          </a:bodyPr>
          <a:lstStyle/>
          <a:p>
            <a:r>
              <a:rPr lang="en-GB" altLang="en-US" sz="1200" b="1">
                <a:solidFill>
                  <a:srgbClr val="000066"/>
                </a:solidFill>
                <a:latin typeface="Arial" charset="0"/>
              </a:rPr>
              <a:t>O-H</a:t>
            </a:r>
            <a:endParaRPr lang="en-GB" altLang="en-US" sz="1400" b="1">
              <a:latin typeface="Arial" charset="0"/>
            </a:endParaRPr>
          </a:p>
        </p:txBody>
      </p:sp>
      <p:sp>
        <p:nvSpPr>
          <p:cNvPr id="25618" name="Text Box 24"/>
          <p:cNvSpPr txBox="1">
            <a:spLocks noChangeArrowheads="1"/>
          </p:cNvSpPr>
          <p:nvPr/>
        </p:nvSpPr>
        <p:spPr bwMode="auto">
          <a:xfrm>
            <a:off x="3706813" y="2544763"/>
            <a:ext cx="576262" cy="274637"/>
          </a:xfrm>
          <a:prstGeom prst="rect">
            <a:avLst/>
          </a:prstGeom>
          <a:noFill/>
          <a:ln w="9525">
            <a:noFill/>
            <a:miter lim="800000"/>
            <a:headEnd/>
            <a:tailEnd/>
          </a:ln>
          <a:effectLst/>
        </p:spPr>
        <p:txBody>
          <a:bodyPr>
            <a:spAutoFit/>
          </a:bodyPr>
          <a:lstStyle/>
          <a:p>
            <a:r>
              <a:rPr lang="en-GB" altLang="en-US" sz="1200" b="1">
                <a:solidFill>
                  <a:srgbClr val="000066"/>
                </a:solidFill>
                <a:latin typeface="Arial" charset="0"/>
              </a:rPr>
              <a:t>C=O</a:t>
            </a:r>
            <a:endParaRPr lang="en-GB" altLang="en-US" sz="1400" b="1">
              <a:latin typeface="Arial" charset="0"/>
            </a:endParaRPr>
          </a:p>
        </p:txBody>
      </p:sp>
      <p:sp>
        <p:nvSpPr>
          <p:cNvPr id="25619" name="Text Box 26"/>
          <p:cNvSpPr txBox="1">
            <a:spLocks noChangeArrowheads="1"/>
          </p:cNvSpPr>
          <p:nvPr/>
        </p:nvSpPr>
        <p:spPr bwMode="auto">
          <a:xfrm>
            <a:off x="5551488" y="2544763"/>
            <a:ext cx="576262" cy="274637"/>
          </a:xfrm>
          <a:prstGeom prst="rect">
            <a:avLst/>
          </a:prstGeom>
          <a:noFill/>
          <a:ln w="9525">
            <a:noFill/>
            <a:miter lim="800000"/>
            <a:headEnd/>
            <a:tailEnd/>
          </a:ln>
          <a:effectLst/>
        </p:spPr>
        <p:txBody>
          <a:bodyPr>
            <a:spAutoFit/>
          </a:bodyPr>
          <a:lstStyle/>
          <a:p>
            <a:r>
              <a:rPr lang="en-GB" altLang="en-US" sz="1200" b="1">
                <a:solidFill>
                  <a:srgbClr val="000066"/>
                </a:solidFill>
                <a:latin typeface="Arial" charset="0"/>
              </a:rPr>
              <a:t>C-O</a:t>
            </a:r>
            <a:endParaRPr lang="en-GB" altLang="en-US" sz="1400" b="1">
              <a:latin typeface="Arial" charset="0"/>
            </a:endParaRPr>
          </a:p>
        </p:txBody>
      </p:sp>
      <p:sp>
        <p:nvSpPr>
          <p:cNvPr id="25620" name="Text Box 27"/>
          <p:cNvSpPr txBox="1">
            <a:spLocks noChangeArrowheads="1"/>
          </p:cNvSpPr>
          <p:nvPr/>
        </p:nvSpPr>
        <p:spPr bwMode="auto">
          <a:xfrm>
            <a:off x="1614488" y="1763713"/>
            <a:ext cx="576262" cy="274637"/>
          </a:xfrm>
          <a:prstGeom prst="rect">
            <a:avLst/>
          </a:prstGeom>
          <a:noFill/>
          <a:ln w="9525">
            <a:noFill/>
            <a:miter lim="800000"/>
            <a:headEnd/>
            <a:tailEnd/>
          </a:ln>
          <a:effectLst/>
        </p:spPr>
        <p:txBody>
          <a:bodyPr>
            <a:spAutoFit/>
          </a:bodyPr>
          <a:lstStyle/>
          <a:p>
            <a:r>
              <a:rPr lang="en-GB" altLang="en-US" sz="1200" b="1">
                <a:solidFill>
                  <a:srgbClr val="000066"/>
                </a:solidFill>
                <a:latin typeface="Arial" charset="0"/>
              </a:rPr>
              <a:t>N-H</a:t>
            </a:r>
            <a:endParaRPr lang="en-GB" altLang="en-US" sz="1400" b="1">
              <a:latin typeface="Arial" charset="0"/>
            </a:endParaRPr>
          </a:p>
        </p:txBody>
      </p:sp>
      <p:sp>
        <p:nvSpPr>
          <p:cNvPr id="25621" name="Text Box 28"/>
          <p:cNvSpPr txBox="1">
            <a:spLocks noChangeArrowheads="1"/>
          </p:cNvSpPr>
          <p:nvPr/>
        </p:nvSpPr>
        <p:spPr bwMode="auto">
          <a:xfrm>
            <a:off x="4083050" y="3059113"/>
            <a:ext cx="1390650" cy="274637"/>
          </a:xfrm>
          <a:prstGeom prst="rect">
            <a:avLst/>
          </a:prstGeom>
          <a:noFill/>
          <a:ln w="9525">
            <a:noFill/>
            <a:miter lim="800000"/>
            <a:headEnd/>
            <a:tailEnd/>
          </a:ln>
          <a:effectLst/>
        </p:spPr>
        <p:txBody>
          <a:bodyPr>
            <a:spAutoFit/>
          </a:bodyPr>
          <a:lstStyle/>
          <a:p>
            <a:r>
              <a:rPr lang="en-GB" altLang="en-US" sz="1200" b="1">
                <a:solidFill>
                  <a:srgbClr val="000066"/>
                </a:solidFill>
                <a:latin typeface="Arial" charset="0"/>
              </a:rPr>
              <a:t>Aromatic C-C</a:t>
            </a:r>
            <a:endParaRPr lang="en-GB" altLang="en-US" sz="1400" b="1">
              <a:latin typeface="Arial" charset="0"/>
            </a:endParaRPr>
          </a:p>
        </p:txBody>
      </p:sp>
      <p:sp>
        <p:nvSpPr>
          <p:cNvPr id="25622" name="Line 29"/>
          <p:cNvSpPr>
            <a:spLocks noChangeShapeType="1"/>
          </p:cNvSpPr>
          <p:nvPr/>
        </p:nvSpPr>
        <p:spPr bwMode="auto">
          <a:xfrm>
            <a:off x="2144713" y="3359150"/>
            <a:ext cx="512762" cy="0"/>
          </a:xfrm>
          <a:prstGeom prst="line">
            <a:avLst/>
          </a:prstGeom>
          <a:noFill/>
          <a:ln w="76200">
            <a:solidFill>
              <a:srgbClr val="CC3300"/>
            </a:solidFill>
            <a:round/>
            <a:headEnd/>
            <a:tailEnd/>
          </a:ln>
          <a:effectLst/>
        </p:spPr>
        <p:txBody>
          <a:bodyPr wrap="none" anchor="ctr"/>
          <a:lstStyle/>
          <a:p>
            <a:endParaRPr lang="en-US"/>
          </a:p>
        </p:txBody>
      </p:sp>
      <p:sp>
        <p:nvSpPr>
          <p:cNvPr id="25623" name="Text Box 30"/>
          <p:cNvSpPr txBox="1">
            <a:spLocks noChangeArrowheads="1"/>
          </p:cNvSpPr>
          <p:nvPr/>
        </p:nvSpPr>
        <p:spPr bwMode="auto">
          <a:xfrm>
            <a:off x="1765300" y="3059113"/>
            <a:ext cx="1390650" cy="274637"/>
          </a:xfrm>
          <a:prstGeom prst="rect">
            <a:avLst/>
          </a:prstGeom>
          <a:noFill/>
          <a:ln w="9525">
            <a:noFill/>
            <a:miter lim="800000"/>
            <a:headEnd/>
            <a:tailEnd/>
          </a:ln>
          <a:effectLst/>
        </p:spPr>
        <p:txBody>
          <a:bodyPr>
            <a:spAutoFit/>
          </a:bodyPr>
          <a:lstStyle/>
          <a:p>
            <a:r>
              <a:rPr lang="en-GB" altLang="en-US" sz="1200" b="1">
                <a:solidFill>
                  <a:srgbClr val="000066"/>
                </a:solidFill>
                <a:latin typeface="Arial" charset="0"/>
              </a:rPr>
              <a:t>C-H</a:t>
            </a:r>
            <a:endParaRPr lang="en-GB" altLang="en-US" sz="1400" b="1">
              <a:latin typeface="Arial" charset="0"/>
            </a:endParaRPr>
          </a:p>
        </p:txBody>
      </p:sp>
      <p:sp>
        <p:nvSpPr>
          <p:cNvPr id="25624" name="Line 31"/>
          <p:cNvSpPr>
            <a:spLocks noChangeShapeType="1"/>
          </p:cNvSpPr>
          <p:nvPr/>
        </p:nvSpPr>
        <p:spPr bwMode="auto">
          <a:xfrm>
            <a:off x="4130675" y="3924300"/>
            <a:ext cx="307975" cy="0"/>
          </a:xfrm>
          <a:prstGeom prst="line">
            <a:avLst/>
          </a:prstGeom>
          <a:noFill/>
          <a:ln w="76200">
            <a:solidFill>
              <a:srgbClr val="CC3300"/>
            </a:solidFill>
            <a:round/>
            <a:headEnd/>
            <a:tailEnd/>
          </a:ln>
          <a:effectLst/>
        </p:spPr>
        <p:txBody>
          <a:bodyPr wrap="none" anchor="ctr"/>
          <a:lstStyle/>
          <a:p>
            <a:endParaRPr lang="en-US"/>
          </a:p>
        </p:txBody>
      </p:sp>
      <p:sp>
        <p:nvSpPr>
          <p:cNvPr id="25625" name="Text Box 32"/>
          <p:cNvSpPr txBox="1">
            <a:spLocks noChangeArrowheads="1"/>
          </p:cNvSpPr>
          <p:nvPr/>
        </p:nvSpPr>
        <p:spPr bwMode="auto">
          <a:xfrm>
            <a:off x="4024313" y="3584575"/>
            <a:ext cx="576262" cy="274638"/>
          </a:xfrm>
          <a:prstGeom prst="rect">
            <a:avLst/>
          </a:prstGeom>
          <a:noFill/>
          <a:ln w="9525">
            <a:noFill/>
            <a:miter lim="800000"/>
            <a:headEnd/>
            <a:tailEnd/>
          </a:ln>
          <a:effectLst/>
        </p:spPr>
        <p:txBody>
          <a:bodyPr>
            <a:spAutoFit/>
          </a:bodyPr>
          <a:lstStyle/>
          <a:p>
            <a:r>
              <a:rPr lang="en-GB" altLang="en-US" sz="1200" b="1">
                <a:solidFill>
                  <a:srgbClr val="000066"/>
                </a:solidFill>
                <a:latin typeface="Arial" charset="0"/>
              </a:rPr>
              <a:t>C=C</a:t>
            </a:r>
            <a:endParaRPr lang="en-GB" altLang="en-US" sz="1400" b="1">
              <a:latin typeface="Arial" charset="0"/>
            </a:endParaRPr>
          </a:p>
        </p:txBody>
      </p:sp>
      <p:sp>
        <p:nvSpPr>
          <p:cNvPr id="25626" name="Text Box 33"/>
          <p:cNvSpPr txBox="1">
            <a:spLocks noChangeArrowheads="1"/>
          </p:cNvSpPr>
          <p:nvPr/>
        </p:nvSpPr>
        <p:spPr bwMode="auto">
          <a:xfrm>
            <a:off x="5884863" y="3584575"/>
            <a:ext cx="1346200" cy="274638"/>
          </a:xfrm>
          <a:prstGeom prst="rect">
            <a:avLst/>
          </a:prstGeom>
          <a:noFill/>
          <a:ln w="9525">
            <a:noFill/>
            <a:miter lim="800000"/>
            <a:headEnd/>
            <a:tailEnd/>
          </a:ln>
          <a:effectLst/>
        </p:spPr>
        <p:txBody>
          <a:bodyPr>
            <a:spAutoFit/>
          </a:bodyPr>
          <a:lstStyle/>
          <a:p>
            <a:r>
              <a:rPr lang="en-GB" altLang="en-US" sz="1200" b="1">
                <a:solidFill>
                  <a:srgbClr val="000066"/>
                </a:solidFill>
                <a:latin typeface="Arial" charset="0"/>
              </a:rPr>
              <a:t>C-C alkanes</a:t>
            </a:r>
            <a:endParaRPr lang="en-GB" altLang="en-US" sz="1400" b="1">
              <a:latin typeface="Arial" charset="0"/>
            </a:endParaRPr>
          </a:p>
        </p:txBody>
      </p:sp>
      <p:sp>
        <p:nvSpPr>
          <p:cNvPr id="25627" name="Text Box 34"/>
          <p:cNvSpPr txBox="1">
            <a:spLocks noChangeArrowheads="1"/>
          </p:cNvSpPr>
          <p:nvPr/>
        </p:nvSpPr>
        <p:spPr bwMode="auto">
          <a:xfrm>
            <a:off x="2444750" y="1763713"/>
            <a:ext cx="576263" cy="274637"/>
          </a:xfrm>
          <a:prstGeom prst="rect">
            <a:avLst/>
          </a:prstGeom>
          <a:noFill/>
          <a:ln w="9525">
            <a:noFill/>
            <a:miter lim="800000"/>
            <a:headEnd/>
            <a:tailEnd/>
          </a:ln>
          <a:effectLst/>
        </p:spPr>
        <p:txBody>
          <a:bodyPr>
            <a:spAutoFit/>
          </a:bodyPr>
          <a:lstStyle/>
          <a:p>
            <a:r>
              <a:rPr lang="en-GB" altLang="en-US" sz="1200" b="1">
                <a:solidFill>
                  <a:srgbClr val="000066"/>
                </a:solidFill>
                <a:latin typeface="Arial" charset="0"/>
              </a:rPr>
              <a:t>C</a:t>
            </a:r>
            <a:r>
              <a:rPr lang="en-GB" altLang="en-US" sz="1200" b="1">
                <a:solidFill>
                  <a:srgbClr val="000066"/>
                </a:solidFill>
                <a:latin typeface="Arial" charset="0"/>
                <a:sym typeface="Symbol" pitchFamily="18" charset="2"/>
              </a:rPr>
              <a:t></a:t>
            </a:r>
            <a:r>
              <a:rPr lang="en-GB" altLang="en-US" sz="1200" b="1">
                <a:solidFill>
                  <a:srgbClr val="000066"/>
                </a:solidFill>
                <a:latin typeface="Arial" charset="0"/>
              </a:rPr>
              <a:t>N</a:t>
            </a:r>
            <a:endParaRPr lang="en-GB" altLang="en-US" sz="1400" b="1">
              <a:latin typeface="Arial" charset="0"/>
            </a:endParaRPr>
          </a:p>
        </p:txBody>
      </p:sp>
      <p:sp>
        <p:nvSpPr>
          <p:cNvPr id="25628" name="Text Box 35"/>
          <p:cNvSpPr txBox="1">
            <a:spLocks noChangeArrowheads="1"/>
          </p:cNvSpPr>
          <p:nvPr/>
        </p:nvSpPr>
        <p:spPr bwMode="auto">
          <a:xfrm>
            <a:off x="7172325" y="1782763"/>
            <a:ext cx="576263" cy="274637"/>
          </a:xfrm>
          <a:prstGeom prst="rect">
            <a:avLst/>
          </a:prstGeom>
          <a:noFill/>
          <a:ln w="9525">
            <a:noFill/>
            <a:miter lim="800000"/>
            <a:headEnd/>
            <a:tailEnd/>
          </a:ln>
          <a:effectLst/>
        </p:spPr>
        <p:txBody>
          <a:bodyPr>
            <a:spAutoFit/>
          </a:bodyPr>
          <a:lstStyle/>
          <a:p>
            <a:r>
              <a:rPr lang="en-GB" altLang="en-US" sz="1200" b="1">
                <a:solidFill>
                  <a:srgbClr val="000066"/>
                </a:solidFill>
                <a:latin typeface="Arial" charset="0"/>
              </a:rPr>
              <a:t>C-Cl</a:t>
            </a:r>
            <a:endParaRPr lang="en-GB" altLang="en-US" sz="1400" b="1">
              <a:latin typeface="Arial" charset="0"/>
            </a:endParaRPr>
          </a:p>
        </p:txBody>
      </p:sp>
      <p:sp>
        <p:nvSpPr>
          <p:cNvPr id="25629" name="Text Box 36"/>
          <p:cNvSpPr txBox="1">
            <a:spLocks noChangeArrowheads="1"/>
          </p:cNvSpPr>
          <p:nvPr/>
        </p:nvSpPr>
        <p:spPr bwMode="auto">
          <a:xfrm>
            <a:off x="1447800" y="241300"/>
            <a:ext cx="6248400" cy="396875"/>
          </a:xfrm>
          <a:prstGeom prst="rect">
            <a:avLst/>
          </a:prstGeom>
          <a:noFill/>
          <a:ln w="9525">
            <a:noFill/>
            <a:miter lim="800000"/>
            <a:headEnd/>
            <a:tailEnd/>
          </a:ln>
          <a:effectLst/>
        </p:spPr>
        <p:txBody>
          <a:bodyPr>
            <a:spAutoFit/>
          </a:bodyPr>
          <a:lstStyle/>
          <a:p>
            <a:pPr>
              <a:spcBef>
                <a:spcPct val="50000"/>
              </a:spcBef>
            </a:pPr>
            <a:r>
              <a:rPr lang="en-US" altLang="en-US" sz="2000" b="1">
                <a:solidFill>
                  <a:srgbClr val="000066"/>
                </a:solidFill>
                <a:latin typeface="Arial" charset="0"/>
              </a:rPr>
              <a:t>CHARACTERISTIC FREQUENCIES</a:t>
            </a:r>
          </a:p>
        </p:txBody>
      </p:sp>
    </p:spTree>
  </p:cSld>
  <p:clrMapOvr>
    <a:masterClrMapping/>
  </p:clrMapOvr>
  <p:transition advClick="0"/>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1103313" y="763588"/>
            <a:ext cx="7342187" cy="5400675"/>
          </a:xfrm>
          <a:prstGeom prst="rect">
            <a:avLst/>
          </a:prstGeom>
          <a:noFill/>
          <a:ln w="9525">
            <a:noFill/>
            <a:miter lim="800000"/>
            <a:headEnd/>
            <a:tailEnd/>
          </a:ln>
          <a:effectLst/>
        </p:spPr>
        <p:txBody>
          <a:bodyPr>
            <a:spAutoFit/>
          </a:bodyPr>
          <a:lstStyle/>
          <a:p>
            <a:pPr algn="l">
              <a:spcBef>
                <a:spcPct val="50000"/>
              </a:spcBef>
              <a:spcAft>
                <a:spcPct val="35000"/>
              </a:spcAft>
            </a:pPr>
            <a:r>
              <a:rPr lang="en-GB" altLang="en-US" sz="1500" b="1">
                <a:solidFill>
                  <a:srgbClr val="663300"/>
                </a:solidFill>
                <a:latin typeface="Arial" charset="0"/>
              </a:rPr>
              <a:t>Bond	Class of compound		Range / cm</a:t>
            </a:r>
            <a:r>
              <a:rPr lang="en-GB" altLang="en-US" sz="1500" b="1" baseline="30000">
                <a:solidFill>
                  <a:srgbClr val="663300"/>
                </a:solidFill>
                <a:latin typeface="Arial" charset="0"/>
              </a:rPr>
              <a:t>-1</a:t>
            </a:r>
            <a:r>
              <a:rPr lang="en-GB" altLang="en-US" sz="1500" b="1">
                <a:solidFill>
                  <a:srgbClr val="663300"/>
                </a:solidFill>
                <a:latin typeface="Arial" charset="0"/>
              </a:rPr>
              <a:t>	Intensity</a:t>
            </a:r>
          </a:p>
          <a:p>
            <a:pPr algn="l">
              <a:spcAft>
                <a:spcPts val="200"/>
              </a:spcAft>
            </a:pPr>
            <a:r>
              <a:rPr lang="en-GB" altLang="en-US" sz="1400" b="1">
                <a:latin typeface="Arial" charset="0"/>
              </a:rPr>
              <a:t>C-H	Alkane			2965 - 2850	strong</a:t>
            </a:r>
          </a:p>
          <a:p>
            <a:pPr algn="l">
              <a:spcAft>
                <a:spcPts val="200"/>
              </a:spcAft>
            </a:pPr>
            <a:r>
              <a:rPr lang="en-GB" altLang="en-US" sz="1400" b="1">
                <a:latin typeface="Arial" charset="0"/>
              </a:rPr>
              <a:t>C-C	Alkane			1200 - 700		weak</a:t>
            </a:r>
          </a:p>
          <a:p>
            <a:pPr algn="l">
              <a:spcAft>
                <a:spcPts val="200"/>
              </a:spcAft>
            </a:pPr>
            <a:r>
              <a:rPr lang="en-GB" altLang="en-US" sz="1400" b="1">
                <a:latin typeface="Arial" charset="0"/>
              </a:rPr>
              <a:t>C=C	Alkene			1680 - 1620	variable</a:t>
            </a:r>
          </a:p>
          <a:p>
            <a:pPr algn="l">
              <a:spcAft>
                <a:spcPts val="200"/>
              </a:spcAft>
            </a:pPr>
            <a:endParaRPr lang="en-GB" altLang="en-US" sz="1400" b="1">
              <a:latin typeface="Arial" charset="0"/>
            </a:endParaRPr>
          </a:p>
          <a:p>
            <a:pPr algn="l">
              <a:spcAft>
                <a:spcPts val="200"/>
              </a:spcAft>
            </a:pPr>
            <a:r>
              <a:rPr lang="en-GB" altLang="en-US" sz="1400" b="1">
                <a:solidFill>
                  <a:srgbClr val="CC3300"/>
                </a:solidFill>
                <a:latin typeface="Arial" charset="0"/>
              </a:rPr>
              <a:t>C=O	Ketone			1725 - 1705	strong</a:t>
            </a:r>
          </a:p>
          <a:p>
            <a:pPr lvl="2" algn="l">
              <a:spcAft>
                <a:spcPts val="200"/>
              </a:spcAft>
            </a:pPr>
            <a:r>
              <a:rPr lang="en-GB" altLang="en-US" sz="1400" b="1">
                <a:solidFill>
                  <a:srgbClr val="CC3300"/>
                </a:solidFill>
                <a:latin typeface="Arial" charset="0"/>
              </a:rPr>
              <a:t>Aldehyde			1740 - 1720	strong</a:t>
            </a:r>
          </a:p>
          <a:p>
            <a:pPr algn="l">
              <a:spcAft>
                <a:spcPts val="200"/>
              </a:spcAft>
            </a:pPr>
            <a:r>
              <a:rPr lang="en-GB" altLang="en-US" sz="1400" b="1">
                <a:solidFill>
                  <a:srgbClr val="CC3300"/>
                </a:solidFill>
                <a:latin typeface="Arial" charset="0"/>
              </a:rPr>
              <a:t>	Carboxylic acid		1725 - 1700	strong</a:t>
            </a:r>
          </a:p>
          <a:p>
            <a:pPr algn="l">
              <a:spcAft>
                <a:spcPts val="200"/>
              </a:spcAft>
            </a:pPr>
            <a:r>
              <a:rPr lang="en-GB" altLang="en-US" sz="1400" b="1">
                <a:solidFill>
                  <a:srgbClr val="CC3300"/>
                </a:solidFill>
                <a:latin typeface="Arial" charset="0"/>
              </a:rPr>
              <a:t>	Ester			1750 - 1730	strong</a:t>
            </a:r>
            <a:endParaRPr lang="en-GB" altLang="en-US" sz="1400" b="1">
              <a:solidFill>
                <a:srgbClr val="663300"/>
              </a:solidFill>
              <a:latin typeface="Arial" charset="0"/>
            </a:endParaRPr>
          </a:p>
          <a:p>
            <a:pPr algn="l">
              <a:spcAft>
                <a:spcPts val="200"/>
              </a:spcAft>
            </a:pPr>
            <a:r>
              <a:rPr lang="en-GB" altLang="en-US" sz="1400" b="1">
                <a:latin typeface="Arial" charset="0"/>
              </a:rPr>
              <a:t>	Amide			1700 - 1630	strong</a:t>
            </a:r>
          </a:p>
          <a:p>
            <a:pPr algn="l">
              <a:spcAft>
                <a:spcPts val="200"/>
              </a:spcAft>
            </a:pPr>
            <a:r>
              <a:rPr lang="en-GB" altLang="en-US" sz="1400" b="1">
                <a:latin typeface="Arial" charset="0"/>
              </a:rPr>
              <a:t>C-O	Alcohol, ester, acid, ether	1300 - 1000	strong</a:t>
            </a:r>
          </a:p>
          <a:p>
            <a:pPr algn="l">
              <a:spcAft>
                <a:spcPts val="200"/>
              </a:spcAft>
            </a:pPr>
            <a:endParaRPr lang="en-GB" altLang="en-US" sz="1400" b="1">
              <a:latin typeface="Arial" charset="0"/>
            </a:endParaRPr>
          </a:p>
          <a:p>
            <a:pPr algn="l">
              <a:spcAft>
                <a:spcPts val="200"/>
              </a:spcAft>
            </a:pPr>
            <a:r>
              <a:rPr lang="en-GB" altLang="en-US" sz="1400" b="1">
                <a:solidFill>
                  <a:srgbClr val="CC3300"/>
                </a:solidFill>
                <a:latin typeface="Arial" charset="0"/>
              </a:rPr>
              <a:t>O-H	Alcohol (monomer)		3650 - 3590	variable, sharp</a:t>
            </a:r>
          </a:p>
          <a:p>
            <a:pPr algn="l">
              <a:spcAft>
                <a:spcPts val="200"/>
              </a:spcAft>
            </a:pPr>
            <a:r>
              <a:rPr lang="en-GB" altLang="en-US" sz="1400" b="1">
                <a:solidFill>
                  <a:srgbClr val="CC3300"/>
                </a:solidFill>
                <a:latin typeface="Arial" charset="0"/>
              </a:rPr>
              <a:t>	Alcohol (H-bonded)		3420 - 3200	strong, broad</a:t>
            </a:r>
          </a:p>
          <a:p>
            <a:pPr algn="l">
              <a:spcAft>
                <a:spcPts val="200"/>
              </a:spcAft>
            </a:pPr>
            <a:r>
              <a:rPr lang="en-GB" altLang="en-US" sz="1400" b="1">
                <a:solidFill>
                  <a:srgbClr val="CC3300"/>
                </a:solidFill>
                <a:latin typeface="Arial" charset="0"/>
              </a:rPr>
              <a:t>	Carboxylic acid (H-bonded)	3300 - 3250	variable, broad</a:t>
            </a:r>
            <a:endParaRPr lang="en-GB" altLang="en-US" sz="1400" b="1">
              <a:latin typeface="Arial" charset="0"/>
            </a:endParaRPr>
          </a:p>
          <a:p>
            <a:pPr algn="l">
              <a:spcAft>
                <a:spcPts val="200"/>
              </a:spcAft>
            </a:pPr>
            <a:endParaRPr lang="en-GB" altLang="en-US" sz="1400" b="1">
              <a:latin typeface="Arial" charset="0"/>
            </a:endParaRPr>
          </a:p>
          <a:p>
            <a:pPr algn="l">
              <a:spcAft>
                <a:spcPts val="200"/>
              </a:spcAft>
            </a:pPr>
            <a:r>
              <a:rPr lang="en-GB" altLang="en-US" sz="1400" b="1">
                <a:latin typeface="Arial" charset="0"/>
              </a:rPr>
              <a:t>N-H	Amine, Amide		3500 (approx)	medium</a:t>
            </a:r>
          </a:p>
          <a:p>
            <a:pPr algn="l">
              <a:spcAft>
                <a:spcPts val="200"/>
              </a:spcAft>
            </a:pPr>
            <a:r>
              <a:rPr lang="en-GB" altLang="en-US" sz="1400" b="1">
                <a:latin typeface="Arial" charset="0"/>
              </a:rPr>
              <a:t>C</a:t>
            </a:r>
            <a:r>
              <a:rPr lang="en-GB" altLang="en-US" sz="1400" b="1">
                <a:latin typeface="Arial" charset="0"/>
                <a:sym typeface="Symbol" pitchFamily="18" charset="2"/>
              </a:rPr>
              <a:t></a:t>
            </a:r>
            <a:r>
              <a:rPr lang="en-GB" altLang="en-US" sz="1400" b="1">
                <a:latin typeface="Arial" charset="0"/>
              </a:rPr>
              <a:t>N	Nitrile 			2260 - 2240	medium</a:t>
            </a:r>
          </a:p>
          <a:p>
            <a:pPr algn="l">
              <a:spcAft>
                <a:spcPts val="200"/>
              </a:spcAft>
            </a:pPr>
            <a:endParaRPr lang="en-GB" altLang="en-US" sz="1400" b="1">
              <a:latin typeface="Arial" charset="0"/>
            </a:endParaRPr>
          </a:p>
          <a:p>
            <a:pPr algn="l">
              <a:spcAft>
                <a:spcPts val="200"/>
              </a:spcAft>
            </a:pPr>
            <a:r>
              <a:rPr lang="en-GB" altLang="en-US" sz="1400" b="1">
                <a:latin typeface="Arial" charset="0"/>
              </a:rPr>
              <a:t>C-X	Chloride			800 - 600		strong</a:t>
            </a:r>
          </a:p>
          <a:p>
            <a:pPr algn="l">
              <a:spcAft>
                <a:spcPts val="200"/>
              </a:spcAft>
            </a:pPr>
            <a:r>
              <a:rPr lang="en-GB" altLang="en-US" sz="1400" b="1">
                <a:latin typeface="Arial" charset="0"/>
              </a:rPr>
              <a:t>	Bromide			600 - 500		strong</a:t>
            </a:r>
          </a:p>
          <a:p>
            <a:pPr algn="l">
              <a:spcAft>
                <a:spcPts val="200"/>
              </a:spcAft>
            </a:pPr>
            <a:r>
              <a:rPr lang="en-GB" altLang="en-US" sz="1400" b="1">
                <a:latin typeface="Arial" charset="0"/>
              </a:rPr>
              <a:t>	Iodide			500 (approx)	strong</a:t>
            </a:r>
          </a:p>
        </p:txBody>
      </p:sp>
      <p:sp>
        <p:nvSpPr>
          <p:cNvPr id="26627"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26628" name="AutoShape 4">
            <a:hlinkClick r:id="" action="ppaction://hlinkshowjump?jump=nextslide" highlightClick="1"/>
          </p:cNvPr>
          <p:cNvSpPr>
            <a:spLocks noChangeArrowheads="1"/>
          </p:cNvSpPr>
          <p:nvPr/>
        </p:nvSpPr>
        <p:spPr bwMode="auto">
          <a:xfrm>
            <a:off x="8661400" y="64008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26629"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26630"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26631" name="Text Box 7"/>
          <p:cNvSpPr txBox="1">
            <a:spLocks noChangeArrowheads="1"/>
          </p:cNvSpPr>
          <p:nvPr/>
        </p:nvSpPr>
        <p:spPr bwMode="auto">
          <a:xfrm>
            <a:off x="458788" y="241300"/>
            <a:ext cx="8251825" cy="366713"/>
          </a:xfrm>
          <a:prstGeom prst="rect">
            <a:avLst/>
          </a:prstGeom>
          <a:noFill/>
          <a:ln w="9525">
            <a:noFill/>
            <a:miter lim="800000"/>
            <a:headEnd/>
            <a:tailEnd/>
          </a:ln>
          <a:effectLst/>
        </p:spPr>
        <p:txBody>
          <a:bodyPr>
            <a:spAutoFit/>
          </a:bodyPr>
          <a:lstStyle/>
          <a:p>
            <a:pPr>
              <a:spcBef>
                <a:spcPct val="50000"/>
              </a:spcBef>
            </a:pPr>
            <a:r>
              <a:rPr lang="en-GB" altLang="en-US" sz="1800" b="1">
                <a:solidFill>
                  <a:srgbClr val="000066"/>
                </a:solidFill>
                <a:latin typeface="Arial" charset="0"/>
              </a:rPr>
              <a:t>CHARACTERISTIC ABSORPTION FREQUENCIES</a:t>
            </a:r>
            <a:endParaRPr lang="en-US" altLang="en-US" sz="1800" b="1">
              <a:solidFill>
                <a:srgbClr val="000066"/>
              </a:solidFill>
              <a:latin typeface="Arial" charset="0"/>
            </a:endParaRPr>
          </a:p>
        </p:txBody>
      </p:sp>
      <p:sp>
        <p:nvSpPr>
          <p:cNvPr id="26632" name="Line 8"/>
          <p:cNvSpPr>
            <a:spLocks noChangeShapeType="1"/>
          </p:cNvSpPr>
          <p:nvPr/>
        </p:nvSpPr>
        <p:spPr bwMode="auto">
          <a:xfrm>
            <a:off x="1166813" y="1076325"/>
            <a:ext cx="6543675" cy="0"/>
          </a:xfrm>
          <a:prstGeom prst="line">
            <a:avLst/>
          </a:prstGeom>
          <a:noFill/>
          <a:ln w="19050">
            <a:solidFill>
              <a:schemeClr val="tx1"/>
            </a:solidFill>
            <a:round/>
            <a:headEnd/>
            <a:tailEnd/>
          </a:ln>
          <a:effectLst/>
        </p:spPr>
        <p:txBody>
          <a:bodyPr wrap="none" anchor="ctr"/>
          <a:lstStyle/>
          <a:p>
            <a:endParaRPr lang="en-US"/>
          </a:p>
        </p:txBody>
      </p:sp>
    </p:spTree>
  </p:cSld>
  <p:clrMapOvr>
    <a:masterClrMapping/>
  </p:clrMapOvr>
  <p:transition advClick="0"/>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610600" cy="2862322"/>
          </a:xfrm>
          <a:prstGeom prst="rect">
            <a:avLst/>
          </a:prstGeom>
          <a:noFill/>
        </p:spPr>
        <p:txBody>
          <a:bodyPr wrap="square" rtlCol="0">
            <a:spAutoFit/>
          </a:bodyPr>
          <a:lstStyle/>
          <a:p>
            <a:pPr algn="just"/>
            <a:r>
              <a:rPr lang="en-US" sz="2000" dirty="0" smtClean="0">
                <a:latin typeface="Arial" pitchFamily="34" charset="0"/>
                <a:cs typeface="Arial" pitchFamily="34" charset="0"/>
              </a:rPr>
              <a:t> </a:t>
            </a:r>
            <a:r>
              <a:rPr lang="en-US" sz="2000" b="1" dirty="0" smtClean="0">
                <a:latin typeface="Arial" pitchFamily="34" charset="0"/>
                <a:cs typeface="Arial" pitchFamily="34" charset="0"/>
              </a:rPr>
              <a:t> When the frequency of the radiation matches the frequency of a particular vibration, energy is transferred to the molecule, </a:t>
            </a:r>
            <a:r>
              <a:rPr lang="en-US" sz="2000" dirty="0" smtClean="0">
                <a:latin typeface="Arial" pitchFamily="34" charset="0"/>
                <a:cs typeface="Arial" pitchFamily="34" charset="0"/>
              </a:rPr>
              <a:t>increasing the amplitude of the vibration. One observes the transfer of energy</a:t>
            </a:r>
            <a:r>
              <a:rPr lang="en-US" sz="2000" b="1" dirty="0" smtClean="0">
                <a:latin typeface="Arial" pitchFamily="34" charset="0"/>
                <a:cs typeface="Arial" pitchFamily="34" charset="0"/>
              </a:rPr>
              <a:t> because light equal in energy to the molecular vibration </a:t>
            </a:r>
            <a:r>
              <a:rPr lang="en-US" sz="2000" dirty="0" smtClean="0">
                <a:latin typeface="Arial" pitchFamily="34" charset="0"/>
                <a:cs typeface="Arial" pitchFamily="34" charset="0"/>
              </a:rPr>
              <a:t>is absorbed from the beam of incident infrared light.</a:t>
            </a:r>
          </a:p>
          <a:p>
            <a:pPr algn="just"/>
            <a:r>
              <a:rPr lang="en-US" sz="2000" b="1" dirty="0" smtClean="0">
                <a:latin typeface="Arial" pitchFamily="34" charset="0"/>
                <a:cs typeface="Arial" pitchFamily="34" charset="0"/>
              </a:rPr>
              <a:t>     </a:t>
            </a:r>
            <a:r>
              <a:rPr lang="en-US" sz="2000" dirty="0" smtClean="0">
                <a:latin typeface="Arial" pitchFamily="34" charset="0"/>
                <a:cs typeface="Arial" pitchFamily="34" charset="0"/>
              </a:rPr>
              <a:t>The important point is that the energy involved in a vibration is inversely related to the masses of the atoms involved, that is, the heavier the atoms involved, the lower the energy, What are the relating between </a:t>
            </a:r>
            <a:r>
              <a:rPr lang="en-US" sz="2000" b="1" dirty="0" smtClean="0">
                <a:latin typeface="Arial" pitchFamily="34" charset="0"/>
                <a:cs typeface="Arial" pitchFamily="34" charset="0"/>
              </a:rPr>
              <a:t>ʋ, ύ and </a:t>
            </a:r>
            <a:r>
              <a:rPr lang="en-US" sz="2000" b="1" dirty="0" smtClean="0">
                <a:latin typeface="Arial" pitchFamily="34" charset="0"/>
                <a:cs typeface="Arial" pitchFamily="34" charset="0"/>
                <a:sym typeface="Symbol"/>
              </a:rPr>
              <a:t></a:t>
            </a:r>
            <a:r>
              <a:rPr lang="en-US" sz="2000" b="1" dirty="0" smtClean="0">
                <a:latin typeface="Arial" pitchFamily="34" charset="0"/>
                <a:cs typeface="Arial" pitchFamily="34" charset="0"/>
              </a:rPr>
              <a:t> with mass of atom? (H.W.)</a:t>
            </a:r>
            <a:endParaRPr lang="en-US" sz="2000" dirty="0" smtClean="0">
              <a:latin typeface="Arial" pitchFamily="34" charset="0"/>
              <a:cs typeface="Arial" pitchFamily="34" charset="0"/>
            </a:endParaRPr>
          </a:p>
        </p:txBody>
      </p:sp>
      <p:sp>
        <p:nvSpPr>
          <p:cNvPr id="4" name="TextBox 3"/>
          <p:cNvSpPr txBox="1"/>
          <p:nvPr/>
        </p:nvSpPr>
        <p:spPr>
          <a:xfrm>
            <a:off x="304800" y="3581400"/>
            <a:ext cx="8686800" cy="400110"/>
          </a:xfrm>
          <a:prstGeom prst="rect">
            <a:avLst/>
          </a:prstGeom>
          <a:noFill/>
        </p:spPr>
        <p:txBody>
          <a:bodyPr wrap="square" rtlCol="0">
            <a:spAutoFit/>
          </a:bodyPr>
          <a:lstStyle/>
          <a:p>
            <a:pPr algn="just"/>
            <a:r>
              <a:rPr lang="en-US" sz="2000" b="1" dirty="0" smtClean="0">
                <a:latin typeface="Arial" pitchFamily="34" charset="0"/>
                <a:cs typeface="Arial" pitchFamily="34" charset="0"/>
              </a:rPr>
              <a:t> Determination of IR Spectrum of a Solid Pharmaceutical Substance: </a:t>
            </a:r>
            <a:endParaRPr lang="en-US" sz="2000" dirty="0" smtClean="0">
              <a:latin typeface="Arial" pitchFamily="34" charset="0"/>
              <a:cs typeface="Arial" pitchFamily="34" charset="0"/>
            </a:endParaRPr>
          </a:p>
        </p:txBody>
      </p:sp>
      <p:sp>
        <p:nvSpPr>
          <p:cNvPr id="1026" name="Rectangle 2"/>
          <p:cNvSpPr>
            <a:spLocks noChangeArrowheads="1"/>
          </p:cNvSpPr>
          <p:nvPr/>
        </p:nvSpPr>
        <p:spPr bwMode="auto">
          <a:xfrm>
            <a:off x="152400" y="3833098"/>
            <a:ext cx="8839200" cy="261610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US" sz="2000" b="1" i="0" u="none" strike="noStrike" cap="none" normalizeH="0" baseline="0" dirty="0" smtClean="0">
                <a:ln>
                  <a:noFill/>
                </a:ln>
                <a:solidFill>
                  <a:srgbClr val="000000"/>
                </a:solidFill>
                <a:effectLst/>
                <a:latin typeface="Arial" pitchFamily="34" charset="0"/>
                <a:ea typeface="Calibri" pitchFamily="34" charset="0"/>
                <a:cs typeface="Arial" pitchFamily="34" charset="0"/>
              </a:rPr>
              <a:t>(</a:t>
            </a:r>
            <a:r>
              <a:rPr kumimoji="0" lang="en-US" sz="2000" b="1" i="1" u="none" strike="noStrike" cap="none" normalizeH="0" baseline="0" dirty="0" smtClean="0">
                <a:ln>
                  <a:noFill/>
                </a:ln>
                <a:solidFill>
                  <a:srgbClr val="000000"/>
                </a:solidFill>
                <a:effectLst/>
                <a:latin typeface="Arial" pitchFamily="34" charset="0"/>
                <a:ea typeface="Calibri" pitchFamily="34" charset="0"/>
                <a:cs typeface="Arial" pitchFamily="34" charset="0"/>
              </a:rPr>
              <a:t>a</a:t>
            </a:r>
            <a:r>
              <a:rPr kumimoji="0" lang="en-US" sz="2000" b="1" i="0" u="none" strike="noStrike" cap="none" normalizeH="0" baseline="0" dirty="0" smtClean="0">
                <a:ln>
                  <a:noFill/>
                </a:ln>
                <a:solidFill>
                  <a:srgbClr val="000000"/>
                </a:solidFill>
                <a:effectLst/>
                <a:latin typeface="Arial" pitchFamily="34" charset="0"/>
                <a:ea typeface="Calibri" pitchFamily="34" charset="0"/>
                <a:cs typeface="Arial" pitchFamily="34" charset="0"/>
              </a:rPr>
              <a:t>). Mull Technique:</a:t>
            </a:r>
            <a:endParaRPr lang="en-US" sz="2400" b="1" dirty="0" smtClean="0">
              <a:latin typeface="Arial" pitchFamily="34" charset="0"/>
              <a:cs typeface="Arial" pitchFamily="34" charset="0"/>
            </a:endParaRPr>
          </a:p>
          <a:p>
            <a:pPr lvl="0" algn="just" fontAlgn="base">
              <a:spcBef>
                <a:spcPct val="0"/>
              </a:spcBef>
              <a:spcAft>
                <a:spcPct val="0"/>
              </a:spcAft>
            </a:pPr>
            <a:r>
              <a:rPr kumimoji="0" lang="en-US" b="1" i="0" u="none" strike="noStrike" cap="none" normalizeH="0" baseline="0" dirty="0" smtClean="0">
                <a:ln>
                  <a:noFill/>
                </a:ln>
                <a:solidFill>
                  <a:srgbClr val="000000"/>
                </a:solidFill>
                <a:effectLst/>
                <a:latin typeface="Arial" pitchFamily="34" charset="0"/>
                <a:ea typeface="Calibri" pitchFamily="34" charset="0"/>
                <a:cs typeface="Arial" pitchFamily="34" charset="0"/>
              </a:rPr>
              <a:t>1. </a:t>
            </a:r>
            <a:r>
              <a:rPr lang="en-US" b="1" dirty="0" smtClean="0">
                <a:latin typeface="Arial" pitchFamily="34" charset="0"/>
                <a:cs typeface="Arial" pitchFamily="34" charset="0"/>
              </a:rPr>
              <a:t>Take about 15-20 mg of sample in a previously cleaned small agate mortar and powder it thoroughly (about 200 mesh).</a:t>
            </a:r>
          </a:p>
          <a:p>
            <a:pPr lvl="0" algn="just" fontAlgn="base">
              <a:spcBef>
                <a:spcPct val="0"/>
              </a:spcBef>
              <a:spcAft>
                <a:spcPct val="0"/>
              </a:spcAft>
            </a:pPr>
            <a:r>
              <a:rPr kumimoji="0" lang="en-US" b="1" i="0" u="none" strike="noStrike" cap="none" normalizeH="0" baseline="0" dirty="0" smtClean="0">
                <a:ln>
                  <a:noFill/>
                </a:ln>
                <a:solidFill>
                  <a:srgbClr val="000000"/>
                </a:solidFill>
                <a:effectLst/>
                <a:latin typeface="Arial" pitchFamily="34" charset="0"/>
                <a:ea typeface="Calibri" pitchFamily="34" charset="0"/>
                <a:cs typeface="Arial" pitchFamily="34" charset="0"/>
              </a:rPr>
              <a:t>2. </a:t>
            </a:r>
            <a:r>
              <a:rPr lang="en-US" b="1" dirty="0" smtClean="0">
                <a:latin typeface="Arial" pitchFamily="34" charset="0"/>
                <a:cs typeface="Arial" pitchFamily="34" charset="0"/>
              </a:rPr>
              <a:t>Add to it 2 drops of purified paraffin (</a:t>
            </a:r>
            <a:r>
              <a:rPr lang="en-US" b="1" dirty="0" err="1" smtClean="0">
                <a:latin typeface="Arial" pitchFamily="34" charset="0"/>
                <a:cs typeface="Arial" pitchFamily="34" charset="0"/>
              </a:rPr>
              <a:t>Nujol</a:t>
            </a:r>
            <a:r>
              <a:rPr lang="en-US" b="1" dirty="0" smtClean="0">
                <a:latin typeface="Arial" pitchFamily="34" charset="0"/>
                <a:cs typeface="Arial" pitchFamily="34" charset="0"/>
              </a:rPr>
              <a:t>–a hydrocarbon liquid, or </a:t>
            </a:r>
            <a:r>
              <a:rPr lang="en-US" b="1" dirty="0" err="1" smtClean="0">
                <a:latin typeface="Arial" pitchFamily="34" charset="0"/>
                <a:cs typeface="Arial" pitchFamily="34" charset="0"/>
              </a:rPr>
              <a:t>Flourolube</a:t>
            </a:r>
            <a:r>
              <a:rPr lang="en-US" b="1" dirty="0" smtClean="0">
                <a:latin typeface="Arial" pitchFamily="34" charset="0"/>
                <a:cs typeface="Arial" pitchFamily="34" charset="0"/>
              </a:rPr>
              <a:t> 1370-4000 cm</a:t>
            </a:r>
            <a:r>
              <a:rPr lang="en-US" b="1" baseline="30000" dirty="0" smtClean="0">
                <a:latin typeface="Arial" pitchFamily="34" charset="0"/>
                <a:cs typeface="Arial" pitchFamily="34" charset="0"/>
              </a:rPr>
              <a:t>-1</a:t>
            </a:r>
            <a:r>
              <a:rPr lang="en-US" b="1" dirty="0" smtClean="0">
                <a:latin typeface="Arial" pitchFamily="34" charset="0"/>
                <a:cs typeface="Arial" pitchFamily="34" charset="0"/>
              </a:rPr>
              <a:t>) or any liquid and continue the </a:t>
            </a:r>
            <a:r>
              <a:rPr lang="en-US" b="1" dirty="0" err="1" smtClean="0">
                <a:latin typeface="Arial" pitchFamily="34" charset="0"/>
                <a:cs typeface="Arial" pitchFamily="34" charset="0"/>
              </a:rPr>
              <a:t>trituration</a:t>
            </a:r>
            <a:r>
              <a:rPr lang="en-US" b="1" dirty="0" smtClean="0">
                <a:latin typeface="Arial" pitchFamily="34" charset="0"/>
                <a:cs typeface="Arial" pitchFamily="34" charset="0"/>
              </a:rPr>
              <a:t> until a very smooth paste of uniform consistency is achieved.</a:t>
            </a:r>
          </a:p>
          <a:p>
            <a:pPr lvl="0" algn="just" fontAlgn="base">
              <a:spcBef>
                <a:spcPct val="0"/>
              </a:spcBef>
              <a:spcAft>
                <a:spcPct val="0"/>
              </a:spcAft>
            </a:pPr>
            <a:r>
              <a:rPr lang="en-US" b="1" dirty="0" smtClean="0">
                <a:latin typeface="Arial" pitchFamily="34" charset="0"/>
                <a:cs typeface="Arial" pitchFamily="34" charset="0"/>
              </a:rPr>
              <a:t>3. Transfer the slurry to a sodium chloride plate, placing it carefully into the cavity made by the spacer, consequently, place the other plate of NaCl on top and thus assemble the cell.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8980" y="457200"/>
            <a:ext cx="3157220" cy="2514600"/>
          </a:xfrm>
          <a:prstGeom prst="rect">
            <a:avLst/>
          </a:prstGeom>
          <a:noFill/>
          <a:ln>
            <a:noFill/>
          </a:ln>
        </p:spPr>
      </p:pic>
      <p:pic>
        <p:nvPicPr>
          <p:cNvPr id="3" name="Picture 2"/>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0" y="609600"/>
            <a:ext cx="3581400" cy="2590800"/>
          </a:xfrm>
          <a:prstGeom prst="rect">
            <a:avLst/>
          </a:prstGeom>
          <a:noFill/>
          <a:ln>
            <a:noFill/>
          </a:ln>
        </p:spPr>
      </p:pic>
      <p:sp>
        <p:nvSpPr>
          <p:cNvPr id="4" name="TextBox 3"/>
          <p:cNvSpPr txBox="1"/>
          <p:nvPr/>
        </p:nvSpPr>
        <p:spPr>
          <a:xfrm>
            <a:off x="152400" y="3276600"/>
            <a:ext cx="8839200" cy="2308324"/>
          </a:xfrm>
          <a:prstGeom prst="rect">
            <a:avLst/>
          </a:prstGeom>
          <a:noFill/>
        </p:spPr>
        <p:txBody>
          <a:bodyPr wrap="square" rtlCol="0">
            <a:spAutoFit/>
          </a:bodyPr>
          <a:lstStyle/>
          <a:p>
            <a:pPr algn="just"/>
            <a:r>
              <a:rPr lang="en-US" dirty="0" smtClean="0">
                <a:latin typeface="Arial" pitchFamily="34" charset="0"/>
                <a:cs typeface="Arial" pitchFamily="34" charset="0"/>
              </a:rPr>
              <a:t> </a:t>
            </a:r>
            <a:r>
              <a:rPr lang="en-US" b="1" dirty="0" smtClean="0">
                <a:latin typeface="Arial" pitchFamily="34" charset="0"/>
                <a:cs typeface="Arial" pitchFamily="34" charset="0"/>
              </a:rPr>
              <a:t> Salient Features:</a:t>
            </a:r>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1. Particle size of the sample has got to be reduced below 200 mesh or 3 µm so as </a:t>
            </a:r>
            <a:r>
              <a:rPr lang="en-US" b="1" dirty="0" smtClean="0">
                <a:latin typeface="Arial" pitchFamily="34" charset="0"/>
                <a:cs typeface="Arial" pitchFamily="34" charset="0"/>
              </a:rPr>
              <a:t>to avoid scattering of radiation thereby causing poor absorption spectrum.</a:t>
            </a:r>
          </a:p>
          <a:p>
            <a:pPr algn="just"/>
            <a:r>
              <a:rPr lang="en-US" dirty="0" smtClean="0">
                <a:latin typeface="Arial" pitchFamily="34" charset="0"/>
                <a:cs typeface="Arial" pitchFamily="34" charset="0"/>
              </a:rPr>
              <a:t>2. Hydrogen bonding and crystal forces usually influence the trace obtained.</a:t>
            </a:r>
          </a:p>
          <a:p>
            <a:pPr algn="just"/>
            <a:r>
              <a:rPr lang="en-US" dirty="0" smtClean="0">
                <a:latin typeface="Arial" pitchFamily="34" charset="0"/>
                <a:cs typeface="Arial" pitchFamily="34" charset="0"/>
              </a:rPr>
              <a:t>3.Paraffin itself gives rise to strong band either at 1460-1380 cm</a:t>
            </a:r>
            <a:r>
              <a:rPr lang="en-US" baseline="30000" dirty="0" smtClean="0">
                <a:latin typeface="Arial" pitchFamily="34" charset="0"/>
                <a:cs typeface="Arial" pitchFamily="34" charset="0"/>
              </a:rPr>
              <a:t>–1</a:t>
            </a:r>
            <a:r>
              <a:rPr lang="en-US" dirty="0" smtClean="0">
                <a:latin typeface="Arial" pitchFamily="34" charset="0"/>
                <a:cs typeface="Arial" pitchFamily="34" charset="0"/>
              </a:rPr>
              <a:t> or at 2820-2850 cm</a:t>
            </a:r>
            <a:r>
              <a:rPr lang="en-US" baseline="30000" dirty="0" smtClean="0">
                <a:latin typeface="Arial" pitchFamily="34" charset="0"/>
                <a:cs typeface="Arial" pitchFamily="34" charset="0"/>
              </a:rPr>
              <a:t>–1</a:t>
            </a:r>
            <a:r>
              <a:rPr lang="en-US" dirty="0" smtClean="0">
                <a:latin typeface="Arial" pitchFamily="34" charset="0"/>
                <a:cs typeface="Arial" pitchFamily="34" charset="0"/>
              </a:rPr>
              <a:t>.</a:t>
            </a:r>
          </a:p>
          <a:p>
            <a:pPr algn="just"/>
            <a:r>
              <a:rPr lang="en-US" dirty="0" smtClean="0">
                <a:latin typeface="Arial" pitchFamily="34" charset="0"/>
                <a:cs typeface="Arial" pitchFamily="34" charset="0"/>
              </a:rPr>
              <a:t>Clean the salt plates with CCl</a:t>
            </a:r>
            <a:r>
              <a:rPr lang="en-US" baseline="-25000" dirty="0" smtClean="0">
                <a:latin typeface="Arial" pitchFamily="34" charset="0"/>
                <a:cs typeface="Arial" pitchFamily="34" charset="0"/>
              </a:rPr>
              <a:t>4</a:t>
            </a:r>
            <a:r>
              <a:rPr lang="en-US" dirty="0" smtClean="0">
                <a:latin typeface="Arial" pitchFamily="34" charset="0"/>
                <a:cs typeface="Arial" pitchFamily="34" charset="0"/>
              </a:rPr>
              <a:t> moistened paper towel and dry them with lint-free paper towels after use.</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610600" cy="6186309"/>
          </a:xfrm>
          <a:prstGeom prst="rect">
            <a:avLst/>
          </a:prstGeom>
          <a:noFill/>
        </p:spPr>
        <p:txBody>
          <a:bodyPr wrap="square" rtlCol="0">
            <a:spAutoFit/>
          </a:bodyPr>
          <a:lstStyle/>
          <a:p>
            <a:pPr algn="just"/>
            <a:r>
              <a:rPr lang="en-US" b="1" dirty="0" smtClean="0">
                <a:latin typeface="Arial" pitchFamily="34" charset="0"/>
                <a:cs typeface="Arial" pitchFamily="34" charset="0"/>
              </a:rPr>
              <a:t>(</a:t>
            </a:r>
            <a:r>
              <a:rPr lang="en-US" b="1" i="1" dirty="0" smtClean="0">
                <a:latin typeface="Arial" pitchFamily="34" charset="0"/>
                <a:cs typeface="Arial" pitchFamily="34" charset="0"/>
              </a:rPr>
              <a:t>b</a:t>
            </a:r>
            <a:r>
              <a:rPr lang="en-US" b="1" dirty="0" smtClean="0">
                <a:latin typeface="Arial" pitchFamily="34" charset="0"/>
                <a:cs typeface="Arial" pitchFamily="34" charset="0"/>
              </a:rPr>
              <a:t>).Potassium Bromide Disc Technique:- </a:t>
            </a:r>
            <a:endParaRPr lang="en-US" dirty="0" smtClean="0">
              <a:latin typeface="Arial" pitchFamily="34" charset="0"/>
              <a:cs typeface="Arial" pitchFamily="34" charset="0"/>
            </a:endParaRPr>
          </a:p>
          <a:p>
            <a:pPr algn="just"/>
            <a:r>
              <a:rPr lang="en-US" b="1" dirty="0" smtClean="0">
                <a:latin typeface="Arial" pitchFamily="34" charset="0"/>
                <a:cs typeface="Arial" pitchFamily="34" charset="0"/>
              </a:rPr>
              <a:t>   </a:t>
            </a:r>
            <a:r>
              <a:rPr lang="en-US" dirty="0" smtClean="0">
                <a:latin typeface="Arial" pitchFamily="34" charset="0"/>
                <a:cs typeface="Arial" pitchFamily="34" charset="0"/>
              </a:rPr>
              <a:t>For a disc of diameter (1-1.3 cm), take 100 mg of spectroscopic grade KBr in a previously cleaned agate pestle and mortar and grind it thoroughly with </a:t>
            </a:r>
            <a:r>
              <a:rPr lang="en-US" b="1" dirty="0" smtClean="0">
                <a:latin typeface="Arial" pitchFamily="34" charset="0"/>
                <a:cs typeface="Arial" pitchFamily="34" charset="0"/>
              </a:rPr>
              <a:t>(0.05-0.5mg)</a:t>
            </a:r>
            <a:r>
              <a:rPr lang="en-US" dirty="0" smtClean="0">
                <a:latin typeface="Arial" pitchFamily="34" charset="0"/>
                <a:cs typeface="Arial" pitchFamily="34" charset="0"/>
              </a:rPr>
              <a:t> of the sample, now carefully place the sample mixture into the pressing chamber of the mould in such a manner that it is held between the polished surfaces of the bottom and top pressing dies, finally, enhance the pressing force to 100,000 lb/in</a:t>
            </a:r>
            <a:r>
              <a:rPr lang="en-US" baseline="30000" dirty="0" smtClean="0">
                <a:latin typeface="Arial" pitchFamily="34" charset="0"/>
                <a:cs typeface="Arial" pitchFamily="34" charset="0"/>
              </a:rPr>
              <a:t>2</a:t>
            </a:r>
            <a:r>
              <a:rPr lang="en-US" dirty="0" smtClean="0">
                <a:latin typeface="Arial" pitchFamily="34" charset="0"/>
                <a:cs typeface="Arial" pitchFamily="34" charset="0"/>
              </a:rPr>
              <a:t> or 10-12 tons/in</a:t>
            </a:r>
            <a:r>
              <a:rPr lang="en-US" baseline="30000" dirty="0" smtClean="0">
                <a:latin typeface="Arial" pitchFamily="34" charset="0"/>
                <a:cs typeface="Arial" pitchFamily="34" charset="0"/>
              </a:rPr>
              <a:t>2</a:t>
            </a:r>
            <a:r>
              <a:rPr lang="en-US" dirty="0" smtClean="0">
                <a:latin typeface="Arial" pitchFamily="34" charset="0"/>
                <a:cs typeface="Arial" pitchFamily="34" charset="0"/>
              </a:rPr>
              <a:t> for a period of 1 minutes, carefully, release the pressure and dismantle the dies, now, remove the disc from the mould and keep it in position onto the sample holder.</a:t>
            </a:r>
          </a:p>
          <a:p>
            <a:pPr algn="just"/>
            <a:endParaRPr lang="en-US" dirty="0" smtClean="0">
              <a:latin typeface="Arial" pitchFamily="34" charset="0"/>
              <a:cs typeface="Arial" pitchFamily="34" charset="0"/>
            </a:endParaRPr>
          </a:p>
          <a:p>
            <a:r>
              <a:rPr lang="en-US" b="1" dirty="0" smtClean="0"/>
              <a:t> </a:t>
            </a:r>
            <a:r>
              <a:rPr lang="en-US" b="1" dirty="0" smtClean="0">
                <a:latin typeface="Arial" pitchFamily="34" charset="0"/>
                <a:cs typeface="Arial" pitchFamily="34" charset="0"/>
              </a:rPr>
              <a:t>Salient Features:</a:t>
            </a:r>
            <a:endParaRPr lang="en-US" dirty="0" smtClean="0">
              <a:latin typeface="Arial" pitchFamily="34" charset="0"/>
              <a:cs typeface="Arial" pitchFamily="34" charset="0"/>
            </a:endParaRPr>
          </a:p>
          <a:p>
            <a:pPr algn="just"/>
            <a:r>
              <a:rPr lang="en-US" dirty="0" smtClean="0"/>
              <a:t>1. </a:t>
            </a:r>
            <a:r>
              <a:rPr lang="en-US" dirty="0" smtClean="0">
                <a:latin typeface="Arial" pitchFamily="34" charset="0"/>
                <a:cs typeface="Arial" pitchFamily="34" charset="0"/>
              </a:rPr>
              <a:t>There exists a possibility of interaction between vibrations of the sample and the potassium bromide lattice.</a:t>
            </a:r>
          </a:p>
          <a:p>
            <a:pPr algn="just"/>
            <a:r>
              <a:rPr lang="en-US" dirty="0" smtClean="0">
                <a:latin typeface="Arial" pitchFamily="34" charset="0"/>
                <a:cs typeface="Arial" pitchFamily="34" charset="0"/>
              </a:rPr>
              <a:t>2. It is considered to be the most suitable method for other screening of very minute quantities of substances being eluted from the columns in Gas Liquid Chromatography (GLC), in actual practice, about 300 mg of the spectroscopic grade KBr is placed in a short column immediately after the detector. </a:t>
            </a:r>
          </a:p>
          <a:p>
            <a:pPr algn="just"/>
            <a:r>
              <a:rPr lang="en-US" dirty="0" smtClean="0">
                <a:latin typeface="Arial" pitchFamily="34" charset="0"/>
                <a:cs typeface="Arial" pitchFamily="34" charset="0"/>
              </a:rPr>
              <a:t>    Consequently, the solid is powdered, pressed into a disc in the normal procedure and ultimately the absorption spectrum of the trapped substance is studied.</a:t>
            </a:r>
          </a:p>
          <a:p>
            <a:pPr algn="just"/>
            <a:r>
              <a:rPr lang="en-US" dirty="0" smtClean="0">
                <a:latin typeface="Arial" pitchFamily="34" charset="0"/>
                <a:cs typeface="Arial" pitchFamily="34" charset="0"/>
              </a:rPr>
              <a:t>3. It enjoys the advantage of producing spectra absolutely free from any solvent peaks (unlike Mull Technique) and hence it is employed extensively in routine analysis.</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609600"/>
            <a:ext cx="8229600" cy="3970318"/>
          </a:xfrm>
          <a:prstGeom prst="rect">
            <a:avLst/>
          </a:prstGeom>
          <a:noFill/>
        </p:spPr>
        <p:txBody>
          <a:bodyPr wrap="square" rtlCol="0">
            <a:spAutoFit/>
          </a:bodyPr>
          <a:lstStyle/>
          <a:p>
            <a:r>
              <a:rPr lang="en-US" b="1" dirty="0" smtClean="0">
                <a:latin typeface="Arial" pitchFamily="34" charset="0"/>
                <a:cs typeface="Arial" pitchFamily="34" charset="0"/>
              </a:rPr>
              <a:t>Internal Standard for KBr-Disc Technique: </a:t>
            </a:r>
            <a:endParaRPr lang="en-US" dirty="0" smtClean="0">
              <a:latin typeface="Arial" pitchFamily="34" charset="0"/>
              <a:cs typeface="Arial" pitchFamily="34" charset="0"/>
            </a:endParaRPr>
          </a:p>
          <a:p>
            <a:pPr algn="just"/>
            <a:r>
              <a:rPr lang="en-US" b="1" dirty="0" smtClean="0">
                <a:latin typeface="Arial" pitchFamily="34" charset="0"/>
                <a:cs typeface="Arial" pitchFamily="34" charset="0"/>
              </a:rPr>
              <a:t>         </a:t>
            </a:r>
            <a:r>
              <a:rPr lang="en-US" dirty="0" smtClean="0">
                <a:latin typeface="Arial" pitchFamily="34" charset="0"/>
                <a:cs typeface="Arial" pitchFamily="34" charset="0"/>
              </a:rPr>
              <a:t>In quantitative analysis it is essential to examine absolutely uniform discs of identical weights, to achieve this, </a:t>
            </a:r>
            <a:r>
              <a:rPr lang="en-US" b="1" dirty="0" smtClean="0">
                <a:latin typeface="Arial" pitchFamily="34" charset="0"/>
                <a:cs typeface="Arial" pitchFamily="34" charset="0"/>
              </a:rPr>
              <a:t>known weights of both KBr and analyte </a:t>
            </a:r>
            <a:r>
              <a:rPr lang="en-US" dirty="0" smtClean="0">
                <a:latin typeface="Arial" pitchFamily="34" charset="0"/>
                <a:cs typeface="Arial" pitchFamily="34" charset="0"/>
              </a:rPr>
              <a:t>are required in the preparation of the KBr-disc and finally from the absorption data a calibration-curve may be obtained, in this process, it is a </a:t>
            </a:r>
            <a:r>
              <a:rPr lang="en-US" b="1" dirty="0" smtClean="0">
                <a:latin typeface="Arial" pitchFamily="34" charset="0"/>
                <a:cs typeface="Arial" pitchFamily="34" charset="0"/>
              </a:rPr>
              <a:t>must to weigh the discs and also to measure their thickness at different points</a:t>
            </a:r>
          </a:p>
          <a:p>
            <a:r>
              <a:rPr lang="en-US" b="1" dirty="0" smtClean="0">
                <a:latin typeface="Arial" pitchFamily="34" charset="0"/>
                <a:cs typeface="Arial" pitchFamily="34" charset="0"/>
              </a:rPr>
              <a:t> </a:t>
            </a:r>
          </a:p>
          <a:p>
            <a:r>
              <a:rPr lang="en-US" b="1" dirty="0" smtClean="0">
                <a:latin typeface="Arial" pitchFamily="34" charset="0"/>
                <a:cs typeface="Arial" pitchFamily="34" charset="0"/>
              </a:rPr>
              <a:t>Calibration of Infrared Spectroscopy:-</a:t>
            </a:r>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      The wavelength (or wavenumber) scale calibration of infrared spectroscopy is usually carried out with the aid of a strip of </a:t>
            </a:r>
            <a:r>
              <a:rPr lang="en-US" b="1" dirty="0" smtClean="0">
                <a:latin typeface="Arial" pitchFamily="34" charset="0"/>
                <a:cs typeface="Arial" pitchFamily="34" charset="0"/>
              </a:rPr>
              <a:t>polystyrene film</a:t>
            </a:r>
            <a:r>
              <a:rPr lang="en-US" dirty="0" smtClean="0">
                <a:latin typeface="Arial" pitchFamily="34" charset="0"/>
                <a:cs typeface="Arial" pitchFamily="34" charset="0"/>
              </a:rPr>
              <a:t> fixed on a frame; it consists of several sharp absorption bands, the wavelengths of which are known accurately and precisely.</a:t>
            </a:r>
          </a:p>
          <a:p>
            <a:pPr algn="just"/>
            <a:r>
              <a:rPr lang="en-US" dirty="0" smtClean="0">
                <a:latin typeface="Arial" pitchFamily="34" charset="0"/>
                <a:cs typeface="Arial" pitchFamily="34" charset="0"/>
              </a:rPr>
              <a:t>    </a:t>
            </a:r>
            <a:r>
              <a:rPr lang="en-US" b="1" dirty="0" smtClean="0">
                <a:latin typeface="Arial" pitchFamily="34" charset="0"/>
                <a:cs typeface="Arial" pitchFamily="34" charset="0"/>
              </a:rPr>
              <a:t>Basically, all IR-spectroscopes need to be calibrated periodically as per the specific instructions so as to ascertain their accuracy and precision</a:t>
            </a:r>
            <a:r>
              <a:rPr lang="en-US" dirty="0" smtClean="0">
                <a:latin typeface="Arial" pitchFamily="34" charset="0"/>
                <a:cs typeface="Arial" pitchFamily="34" charset="0"/>
              </a:rPr>
              <a:t>.</a:t>
            </a:r>
          </a:p>
        </p:txBody>
      </p:sp>
      <p:sp>
        <p:nvSpPr>
          <p:cNvPr id="3" name="TextBox 2"/>
          <p:cNvSpPr txBox="1"/>
          <p:nvPr/>
        </p:nvSpPr>
        <p:spPr>
          <a:xfrm>
            <a:off x="914400" y="5029200"/>
            <a:ext cx="7467600" cy="369332"/>
          </a:xfrm>
          <a:prstGeom prst="rect">
            <a:avLst/>
          </a:prstGeom>
          <a:noFill/>
        </p:spPr>
        <p:txBody>
          <a:bodyPr wrap="square" rtlCol="0">
            <a:spAutoFit/>
          </a:bodyPr>
          <a:lstStyle/>
          <a:p>
            <a:r>
              <a:rPr lang="en-US" b="1" u="sng" dirty="0" smtClean="0">
                <a:hlinkClick r:id="rId2"/>
              </a:rPr>
              <a:t>http://www.chem.ucla.edu/~webspectra</a:t>
            </a:r>
            <a:r>
              <a:rPr lang="en-US" b="1" u="sng" smtClean="0">
                <a:hlinkClick r:id="rId2"/>
              </a:rPr>
              <a:t>/#Problems</a:t>
            </a:r>
            <a:endParaRPr lang="en-US"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81000"/>
            <a:ext cx="8382000" cy="4801314"/>
          </a:xfrm>
          <a:prstGeom prst="rect">
            <a:avLst/>
          </a:prstGeom>
          <a:noFill/>
        </p:spPr>
        <p:txBody>
          <a:bodyPr wrap="square" rtlCol="0">
            <a:spAutoFit/>
          </a:bodyPr>
          <a:lstStyle/>
          <a:p>
            <a:pPr algn="ctr"/>
            <a:r>
              <a:rPr lang="en-US" b="1" dirty="0" smtClean="0">
                <a:latin typeface="Arial" pitchFamily="34" charset="0"/>
                <a:cs typeface="Arial" pitchFamily="34" charset="0"/>
              </a:rPr>
              <a:t>Titration of the ascorbic acid (vitamin C) in tablets </a:t>
            </a:r>
            <a:endParaRPr lang="en-US" dirty="0" smtClean="0">
              <a:latin typeface="Arial" pitchFamily="34" charset="0"/>
              <a:cs typeface="Arial" pitchFamily="34" charset="0"/>
            </a:endParaRPr>
          </a:p>
          <a:p>
            <a:pPr algn="ctr"/>
            <a:r>
              <a:rPr lang="en-US" b="1" dirty="0" smtClean="0">
                <a:latin typeface="Arial" pitchFamily="34" charset="0"/>
                <a:cs typeface="Arial" pitchFamily="34" charset="0"/>
              </a:rPr>
              <a:t>By pH meter used first and 2</a:t>
            </a:r>
            <a:r>
              <a:rPr lang="en-US" b="1" baseline="30000" dirty="0" smtClean="0">
                <a:latin typeface="Arial" pitchFamily="34" charset="0"/>
                <a:cs typeface="Arial" pitchFamily="34" charset="0"/>
              </a:rPr>
              <a:t>nd</a:t>
            </a:r>
            <a:r>
              <a:rPr lang="en-US" b="1" dirty="0" smtClean="0">
                <a:latin typeface="Arial" pitchFamily="34" charset="0"/>
                <a:cs typeface="Arial" pitchFamily="34" charset="0"/>
              </a:rPr>
              <a:t> derivatives   </a:t>
            </a:r>
            <a:endParaRPr lang="en-US" dirty="0" smtClean="0">
              <a:latin typeface="Arial" pitchFamily="34" charset="0"/>
              <a:cs typeface="Arial" pitchFamily="34" charset="0"/>
            </a:endParaRPr>
          </a:p>
          <a:p>
            <a:r>
              <a:rPr lang="en-US" b="1" dirty="0" smtClean="0">
                <a:latin typeface="Arial" pitchFamily="34" charset="0"/>
                <a:cs typeface="Arial" pitchFamily="34" charset="0"/>
              </a:rPr>
              <a:t>Outcomes:-</a:t>
            </a:r>
            <a:endParaRPr lang="en-US" dirty="0" smtClean="0">
              <a:latin typeface="Arial" pitchFamily="34" charset="0"/>
              <a:cs typeface="Arial" pitchFamily="34" charset="0"/>
            </a:endParaRPr>
          </a:p>
          <a:p>
            <a:r>
              <a:rPr lang="en-US" dirty="0" smtClean="0">
                <a:latin typeface="Arial" pitchFamily="34" charset="0"/>
                <a:cs typeface="Arial" pitchFamily="34" charset="0"/>
              </a:rPr>
              <a:t>After completing this experiment, the student should be able to: </a:t>
            </a:r>
          </a:p>
          <a:p>
            <a:pPr lvl="0"/>
            <a:r>
              <a:rPr lang="en-US" dirty="0" smtClean="0">
                <a:latin typeface="Arial" pitchFamily="34" charset="0"/>
                <a:cs typeface="Arial" pitchFamily="34" charset="0"/>
              </a:rPr>
              <a:t>1. </a:t>
            </a:r>
            <a:r>
              <a:rPr lang="pl-PL" dirty="0" smtClean="0">
                <a:latin typeface="Arial" pitchFamily="34" charset="0"/>
                <a:cs typeface="Arial" pitchFamily="34" charset="0"/>
              </a:rPr>
              <a:t>Calibration of pH meter.</a:t>
            </a:r>
            <a:endParaRPr lang="en-US" dirty="0" smtClean="0">
              <a:latin typeface="Arial" pitchFamily="34" charset="0"/>
              <a:cs typeface="Arial" pitchFamily="34" charset="0"/>
            </a:endParaRPr>
          </a:p>
          <a:p>
            <a:pPr lvl="0"/>
            <a:r>
              <a:rPr lang="en-US" dirty="0" smtClean="0">
                <a:latin typeface="Arial" pitchFamily="34" charset="0"/>
                <a:cs typeface="Arial" pitchFamily="34" charset="0"/>
              </a:rPr>
              <a:t>2. </a:t>
            </a:r>
            <a:r>
              <a:rPr lang="pl-PL" dirty="0" smtClean="0">
                <a:latin typeface="Arial" pitchFamily="34" charset="0"/>
                <a:cs typeface="Arial" pitchFamily="34" charset="0"/>
              </a:rPr>
              <a:t>Calculation of first and </a:t>
            </a:r>
            <a:r>
              <a:rPr lang="pl-PL" b="1" dirty="0" smtClean="0">
                <a:latin typeface="Arial" pitchFamily="34" charset="0"/>
                <a:cs typeface="Arial" pitchFamily="34" charset="0"/>
              </a:rPr>
              <a:t>2</a:t>
            </a:r>
            <a:r>
              <a:rPr lang="pl-PL" b="1" baseline="30000" dirty="0" smtClean="0">
                <a:latin typeface="Arial" pitchFamily="34" charset="0"/>
                <a:cs typeface="Arial" pitchFamily="34" charset="0"/>
              </a:rPr>
              <a:t>nd</a:t>
            </a:r>
            <a:r>
              <a:rPr lang="pl-PL" b="1" dirty="0" smtClean="0">
                <a:latin typeface="Arial" pitchFamily="34" charset="0"/>
                <a:cs typeface="Arial" pitchFamily="34" charset="0"/>
              </a:rPr>
              <a:t> </a:t>
            </a:r>
            <a:r>
              <a:rPr lang="pl-PL" dirty="0" smtClean="0">
                <a:latin typeface="Arial" pitchFamily="34" charset="0"/>
                <a:cs typeface="Arial" pitchFamily="34" charset="0"/>
              </a:rPr>
              <a:t>derivatives.</a:t>
            </a:r>
            <a:endParaRPr lang="en-US" dirty="0" smtClean="0">
              <a:latin typeface="Arial" pitchFamily="34" charset="0"/>
              <a:cs typeface="Arial" pitchFamily="34" charset="0"/>
            </a:endParaRPr>
          </a:p>
          <a:p>
            <a:pPr lvl="0"/>
            <a:r>
              <a:rPr lang="en-US" dirty="0" smtClean="0">
                <a:latin typeface="Arial" pitchFamily="34" charset="0"/>
                <a:cs typeface="Arial" pitchFamily="34" charset="0"/>
              </a:rPr>
              <a:t>3. </a:t>
            </a:r>
            <a:r>
              <a:rPr lang="pl-PL" dirty="0" smtClean="0">
                <a:latin typeface="Arial" pitchFamily="34" charset="0"/>
                <a:cs typeface="Arial" pitchFamily="34" charset="0"/>
              </a:rPr>
              <a:t>Calculate the K</a:t>
            </a:r>
            <a:r>
              <a:rPr lang="pl-PL" baseline="-25000" dirty="0" smtClean="0">
                <a:latin typeface="Arial" pitchFamily="34" charset="0"/>
                <a:cs typeface="Arial" pitchFamily="34" charset="0"/>
              </a:rPr>
              <a:t>a</a:t>
            </a:r>
            <a:r>
              <a:rPr lang="pl-PL" dirty="0" smtClean="0">
                <a:latin typeface="Arial" pitchFamily="34" charset="0"/>
                <a:cs typeface="Arial" pitchFamily="34" charset="0"/>
              </a:rPr>
              <a:t> of weak acid. </a:t>
            </a:r>
            <a:r>
              <a:rPr lang="pl-PL" b="1" dirty="0" smtClean="0">
                <a:latin typeface="Arial" pitchFamily="34" charset="0"/>
                <a:cs typeface="Arial" pitchFamily="34" charset="0"/>
              </a:rPr>
              <a:t>  </a:t>
            </a:r>
            <a:endParaRPr lang="en-US" dirty="0" smtClean="0">
              <a:latin typeface="Arial" pitchFamily="34" charset="0"/>
              <a:cs typeface="Arial" pitchFamily="34" charset="0"/>
            </a:endParaRPr>
          </a:p>
          <a:p>
            <a:r>
              <a:rPr lang="en-US" b="1" dirty="0" smtClean="0">
                <a:latin typeface="Arial" pitchFamily="34" charset="0"/>
                <a:cs typeface="Arial" pitchFamily="34" charset="0"/>
              </a:rPr>
              <a:t>Introduction:</a:t>
            </a:r>
            <a:endParaRPr lang="en-US" dirty="0" smtClean="0"/>
          </a:p>
          <a:p>
            <a:pPr algn="just"/>
            <a:r>
              <a:rPr lang="en-US" dirty="0" smtClean="0">
                <a:latin typeface="Arial" pitchFamily="34" charset="0"/>
                <a:cs typeface="Arial" pitchFamily="34" charset="0"/>
              </a:rPr>
              <a:t>Vitamin C tablets contain ascorbic acid as the active ingredient; however, it is mixed with such fillers as starch which however does not obscure the endpoint. Ascorbic acid has two steps of hydrolysis (hydrogen ion), (pK</a:t>
            </a:r>
            <a:r>
              <a:rPr lang="en-US" baseline="-25000" dirty="0" smtClean="0">
                <a:latin typeface="Arial" pitchFamily="34" charset="0"/>
                <a:cs typeface="Arial" pitchFamily="34" charset="0"/>
              </a:rPr>
              <a:t>a1</a:t>
            </a:r>
            <a:r>
              <a:rPr lang="en-US" dirty="0" smtClean="0">
                <a:latin typeface="Arial" pitchFamily="34" charset="0"/>
                <a:cs typeface="Arial" pitchFamily="34" charset="0"/>
              </a:rPr>
              <a:t>=4.10, pK</a:t>
            </a:r>
            <a:r>
              <a:rPr lang="en-US" baseline="-25000" dirty="0" smtClean="0">
                <a:latin typeface="Arial" pitchFamily="34" charset="0"/>
                <a:cs typeface="Arial" pitchFamily="34" charset="0"/>
              </a:rPr>
              <a:t>a2</a:t>
            </a:r>
            <a:r>
              <a:rPr lang="en-US" dirty="0" smtClean="0">
                <a:latin typeface="Arial" pitchFamily="34" charset="0"/>
                <a:cs typeface="Arial" pitchFamily="34" charset="0"/>
              </a:rPr>
              <a:t>=11.8). Since the second one comes off only at a pH of 10 or 11 the reaction of ascorbic acid with sodium hydroxide will produce the acid salt, sodium hydrogen ascorbate, and not the normal salt:</a:t>
            </a:r>
          </a:p>
          <a:p>
            <a:pPr algn="ctr"/>
            <a:r>
              <a:rPr lang="en-US" b="1" dirty="0" smtClean="0">
                <a:latin typeface="Arial" pitchFamily="34" charset="0"/>
                <a:cs typeface="Arial" pitchFamily="34" charset="0"/>
              </a:rPr>
              <a:t>HC</a:t>
            </a:r>
            <a:r>
              <a:rPr lang="en-US" b="1" baseline="-25000" dirty="0" smtClean="0">
                <a:latin typeface="Arial" pitchFamily="34" charset="0"/>
                <a:cs typeface="Arial" pitchFamily="34" charset="0"/>
              </a:rPr>
              <a:t>6</a:t>
            </a:r>
            <a:r>
              <a:rPr lang="en-US" b="1" dirty="0" smtClean="0">
                <a:latin typeface="Arial" pitchFamily="34" charset="0"/>
                <a:cs typeface="Arial" pitchFamily="34" charset="0"/>
              </a:rPr>
              <a:t>H</a:t>
            </a:r>
            <a:r>
              <a:rPr lang="en-US" b="1" baseline="-25000" dirty="0" smtClean="0">
                <a:latin typeface="Arial" pitchFamily="34" charset="0"/>
                <a:cs typeface="Arial" pitchFamily="34" charset="0"/>
              </a:rPr>
              <a:t>7</a:t>
            </a:r>
            <a:r>
              <a:rPr lang="en-US" b="1" dirty="0" smtClean="0">
                <a:latin typeface="Arial" pitchFamily="34" charset="0"/>
                <a:cs typeface="Arial" pitchFamily="34" charset="0"/>
              </a:rPr>
              <a:t>O</a:t>
            </a:r>
            <a:r>
              <a:rPr lang="en-US" b="1" baseline="-25000" dirty="0" smtClean="0">
                <a:latin typeface="Arial" pitchFamily="34" charset="0"/>
                <a:cs typeface="Arial" pitchFamily="34" charset="0"/>
              </a:rPr>
              <a:t>6 </a:t>
            </a:r>
            <a:r>
              <a:rPr lang="en-US" b="1" dirty="0" smtClean="0">
                <a:latin typeface="Arial" pitchFamily="34" charset="0"/>
                <a:cs typeface="Arial" pitchFamily="34" charset="0"/>
              </a:rPr>
              <a:t>(aq.) + NaOH(aq.) </a:t>
            </a:r>
            <a:r>
              <a:rPr lang="en-US" b="1" dirty="0" smtClean="0">
                <a:latin typeface="Arial" pitchFamily="34" charset="0"/>
                <a:cs typeface="Arial" pitchFamily="34" charset="0"/>
                <a:sym typeface="Wingdings" pitchFamily="2" charset="2"/>
              </a:rPr>
              <a:t></a:t>
            </a:r>
            <a:r>
              <a:rPr lang="en-US" b="1" dirty="0" smtClean="0">
                <a:latin typeface="Arial" pitchFamily="34" charset="0"/>
                <a:cs typeface="Arial" pitchFamily="34" charset="0"/>
              </a:rPr>
              <a:t> NaC</a:t>
            </a:r>
            <a:r>
              <a:rPr lang="en-US" b="1" baseline="-25000" dirty="0" smtClean="0">
                <a:latin typeface="Arial" pitchFamily="34" charset="0"/>
                <a:cs typeface="Arial" pitchFamily="34" charset="0"/>
              </a:rPr>
              <a:t>6</a:t>
            </a:r>
            <a:r>
              <a:rPr lang="en-US" b="1" dirty="0" smtClean="0">
                <a:latin typeface="Arial" pitchFamily="34" charset="0"/>
                <a:cs typeface="Arial" pitchFamily="34" charset="0"/>
              </a:rPr>
              <a:t>H</a:t>
            </a:r>
            <a:r>
              <a:rPr lang="en-US" b="1" baseline="-25000" dirty="0" smtClean="0">
                <a:latin typeface="Arial" pitchFamily="34" charset="0"/>
                <a:cs typeface="Arial" pitchFamily="34" charset="0"/>
              </a:rPr>
              <a:t>7</a:t>
            </a:r>
            <a:r>
              <a:rPr lang="en-US" b="1" dirty="0" smtClean="0">
                <a:latin typeface="Arial" pitchFamily="34" charset="0"/>
                <a:cs typeface="Arial" pitchFamily="34" charset="0"/>
              </a:rPr>
              <a:t>O</a:t>
            </a:r>
            <a:r>
              <a:rPr lang="en-US" b="1" baseline="-25000" dirty="0" smtClean="0">
                <a:latin typeface="Arial" pitchFamily="34" charset="0"/>
                <a:cs typeface="Arial" pitchFamily="34" charset="0"/>
              </a:rPr>
              <a:t>6</a:t>
            </a:r>
            <a:r>
              <a:rPr lang="en-US" b="1" dirty="0" smtClean="0">
                <a:latin typeface="Arial" pitchFamily="34" charset="0"/>
                <a:cs typeface="Arial" pitchFamily="34" charset="0"/>
              </a:rPr>
              <a:t>(aq.) + H</a:t>
            </a:r>
            <a:r>
              <a:rPr lang="en-US" b="1" baseline="-25000" dirty="0" smtClean="0">
                <a:latin typeface="Arial" pitchFamily="34" charset="0"/>
                <a:cs typeface="Arial" pitchFamily="34" charset="0"/>
              </a:rPr>
              <a:t>2</a:t>
            </a:r>
            <a:r>
              <a:rPr lang="en-US" b="1" dirty="0" smtClean="0">
                <a:latin typeface="Arial" pitchFamily="34" charset="0"/>
                <a:cs typeface="Arial" pitchFamily="34" charset="0"/>
              </a:rPr>
              <a:t>O(l)</a:t>
            </a:r>
          </a:p>
          <a:p>
            <a:pPr algn="just"/>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pic>
        <p:nvPicPr>
          <p:cNvPr id="3" name="Picture 2"/>
          <p:cNvPicPr/>
          <p:nvPr/>
        </p:nvPicPr>
        <p:blipFill>
          <a:blip r:embed="rId2" cstate="print"/>
          <a:srcRect/>
          <a:stretch>
            <a:fillRect/>
          </a:stretch>
        </p:blipFill>
        <p:spPr bwMode="auto">
          <a:xfrm>
            <a:off x="2514600" y="4800600"/>
            <a:ext cx="3810000" cy="175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Wykres 1"/>
          <p:cNvGraphicFramePr/>
          <p:nvPr/>
        </p:nvGraphicFramePr>
        <p:xfrm>
          <a:off x="1219200" y="914400"/>
          <a:ext cx="6934200" cy="4343399"/>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066800" y="5421868"/>
            <a:ext cx="7543800" cy="369332"/>
          </a:xfrm>
          <a:prstGeom prst="rect">
            <a:avLst/>
          </a:prstGeom>
          <a:noFill/>
        </p:spPr>
        <p:txBody>
          <a:bodyPr wrap="square" rtlCol="0">
            <a:spAutoFit/>
          </a:bodyPr>
          <a:lstStyle/>
          <a:p>
            <a:r>
              <a:rPr lang="en-US" b="1" dirty="0" smtClean="0">
                <a:latin typeface="Arial" pitchFamily="34" charset="0"/>
                <a:cs typeface="Arial" pitchFamily="34" charset="0"/>
              </a:rPr>
              <a:t>Titration curve of 0.1 M ascorbic acid using 0.1 M NaOH as titrant</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4391" name="Picture 7"/>
          <p:cNvPicPr>
            <a:picLocks noChangeAspect="1" noChangeArrowheads="1"/>
          </p:cNvPicPr>
          <p:nvPr/>
        </p:nvPicPr>
        <p:blipFill>
          <a:blip r:embed="rId2" cstate="print"/>
          <a:srcRect/>
          <a:stretch>
            <a:fillRect/>
          </a:stretch>
        </p:blipFill>
        <p:spPr bwMode="auto">
          <a:xfrm>
            <a:off x="4619625" y="1219200"/>
            <a:ext cx="4371975" cy="5334000"/>
          </a:xfrm>
          <a:prstGeom prst="rect">
            <a:avLst/>
          </a:prstGeom>
          <a:noFill/>
          <a:ln w="9525">
            <a:noFill/>
            <a:miter lim="800000"/>
            <a:headEnd/>
            <a:tailEnd/>
          </a:ln>
          <a:effectLst/>
        </p:spPr>
      </p:pic>
      <p:sp>
        <p:nvSpPr>
          <p:cNvPr id="144388" name="Rectangle 4"/>
          <p:cNvSpPr>
            <a:spLocks noGrp="1" noChangeArrowheads="1"/>
          </p:cNvSpPr>
          <p:nvPr>
            <p:ph type="title"/>
          </p:nvPr>
        </p:nvSpPr>
        <p:spPr/>
        <p:txBody>
          <a:bodyPr/>
          <a:lstStyle/>
          <a:p>
            <a:r>
              <a:rPr lang="en-US" sz="3200" b="1" dirty="0" smtClean="0">
                <a:solidFill>
                  <a:schemeClr val="tx1"/>
                </a:solidFill>
              </a:rPr>
              <a:t>pH </a:t>
            </a:r>
            <a:r>
              <a:rPr lang="en-US" sz="3200" b="1" dirty="0">
                <a:solidFill>
                  <a:schemeClr val="tx1"/>
                </a:solidFill>
              </a:rPr>
              <a:t>measurements with a Glass electrode</a:t>
            </a:r>
            <a:r>
              <a:rPr lang="en-US" sz="3200" b="1" dirty="0">
                <a:solidFill>
                  <a:schemeClr val="accent2"/>
                </a:solidFill>
              </a:rPr>
              <a:t> </a:t>
            </a:r>
          </a:p>
        </p:txBody>
      </p:sp>
      <p:sp>
        <p:nvSpPr>
          <p:cNvPr id="144389" name="Rectangle 5"/>
          <p:cNvSpPr>
            <a:spLocks noGrp="1" noChangeArrowheads="1"/>
          </p:cNvSpPr>
          <p:nvPr>
            <p:ph type="body" sz="half" idx="1"/>
          </p:nvPr>
        </p:nvSpPr>
        <p:spPr>
          <a:xfrm>
            <a:off x="76200" y="1295400"/>
            <a:ext cx="4572000" cy="5257800"/>
          </a:xfrm>
        </p:spPr>
        <p:txBody>
          <a:bodyPr>
            <a:noAutofit/>
          </a:bodyPr>
          <a:lstStyle/>
          <a:p>
            <a:pPr algn="just">
              <a:lnSpc>
                <a:spcPct val="80000"/>
              </a:lnSpc>
            </a:pPr>
            <a:r>
              <a:rPr lang="en-US" sz="2400" dirty="0"/>
              <a:t>The </a:t>
            </a:r>
            <a:r>
              <a:rPr lang="en-US" sz="2400" b="1" dirty="0"/>
              <a:t>glass electrode</a:t>
            </a:r>
            <a:r>
              <a:rPr lang="en-US" sz="2400" dirty="0"/>
              <a:t> used to measure </a:t>
            </a:r>
            <a:r>
              <a:rPr lang="en-US" sz="2400" b="1" dirty="0"/>
              <a:t>pH</a:t>
            </a:r>
            <a:r>
              <a:rPr lang="en-US" sz="2400" dirty="0"/>
              <a:t> is the most common </a:t>
            </a:r>
            <a:r>
              <a:rPr lang="en-US" sz="2400" i="1" dirty="0"/>
              <a:t>ion-selective electrode.</a:t>
            </a:r>
            <a:r>
              <a:rPr lang="en-US" sz="2400" dirty="0">
                <a:solidFill>
                  <a:schemeClr val="accent2"/>
                </a:solidFill>
              </a:rPr>
              <a:t> </a:t>
            </a:r>
          </a:p>
          <a:p>
            <a:pPr algn="just">
              <a:lnSpc>
                <a:spcPct val="80000"/>
              </a:lnSpc>
            </a:pPr>
            <a:r>
              <a:rPr lang="en-US" sz="2400" dirty="0"/>
              <a:t>A typical pH </a:t>
            </a:r>
            <a:r>
              <a:rPr lang="en-US" sz="2400" b="1" dirty="0"/>
              <a:t>combination electrode,</a:t>
            </a:r>
            <a:r>
              <a:rPr lang="en-US" sz="2400" dirty="0"/>
              <a:t> incorporating both glass and reference electrodes in one body</a:t>
            </a:r>
            <a:r>
              <a:rPr lang="en-US" sz="2400" dirty="0" smtClean="0"/>
              <a:t>.</a:t>
            </a:r>
            <a:endParaRPr lang="en-US" sz="2400" dirty="0"/>
          </a:p>
          <a:p>
            <a:pPr algn="just">
              <a:lnSpc>
                <a:spcPct val="80000"/>
              </a:lnSpc>
            </a:pPr>
            <a:r>
              <a:rPr lang="en-US" sz="2400" dirty="0"/>
              <a:t>Glass combination electrode with a </a:t>
            </a:r>
            <a:r>
              <a:rPr lang="en-US" sz="2400" dirty="0" smtClean="0">
                <a:solidFill>
                  <a:srgbClr val="FF0000"/>
                </a:solidFill>
              </a:rPr>
              <a:t>silver-silver chloride</a:t>
            </a:r>
            <a:r>
              <a:rPr lang="en-US" sz="2400" dirty="0" smtClean="0"/>
              <a:t> </a:t>
            </a:r>
            <a:r>
              <a:rPr lang="en-US" sz="2400" dirty="0"/>
              <a:t>reference electrode. The glass electrode is immersed in a solution of unknown pH so that the porous plug on the lower right is below the surface of the liquid. The two silver electrodes measure the voltage across the glass membrane.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6436" name="Picture 4"/>
          <p:cNvPicPr>
            <a:picLocks noChangeAspect="1" noChangeArrowheads="1"/>
          </p:cNvPicPr>
          <p:nvPr/>
        </p:nvPicPr>
        <p:blipFill>
          <a:blip r:embed="rId2" cstate="print"/>
          <a:srcRect/>
          <a:stretch>
            <a:fillRect/>
          </a:stretch>
        </p:blipFill>
        <p:spPr bwMode="auto">
          <a:xfrm>
            <a:off x="609600" y="762000"/>
            <a:ext cx="7953375" cy="2014538"/>
          </a:xfrm>
          <a:prstGeom prst="rect">
            <a:avLst/>
          </a:prstGeom>
          <a:noFill/>
          <a:ln w="9525">
            <a:noFill/>
            <a:miter lim="800000"/>
            <a:headEnd/>
            <a:tailEnd/>
          </a:ln>
          <a:effectLst/>
        </p:spPr>
      </p:pic>
      <p:sp>
        <p:nvSpPr>
          <p:cNvPr id="146438" name="Rectangle 6"/>
          <p:cNvSpPr>
            <a:spLocks noGrp="1" noChangeArrowheads="1"/>
          </p:cNvSpPr>
          <p:nvPr>
            <p:ph type="body" idx="1"/>
          </p:nvPr>
        </p:nvSpPr>
        <p:spPr>
          <a:xfrm>
            <a:off x="457200" y="2971800"/>
            <a:ext cx="8229600" cy="3154363"/>
          </a:xfrm>
        </p:spPr>
        <p:txBody>
          <a:bodyPr>
            <a:normAutofit/>
          </a:bodyPr>
          <a:lstStyle/>
          <a:p>
            <a:pPr algn="just">
              <a:lnSpc>
                <a:spcPct val="80000"/>
              </a:lnSpc>
            </a:pPr>
            <a:r>
              <a:rPr lang="en-US" sz="2400" dirty="0"/>
              <a:t>The potential difference between inner and outer silver-silver chloride electrodes depends on the chloride concentration in each electrode compartment and on the potential difference across the glass membrane. </a:t>
            </a:r>
          </a:p>
          <a:p>
            <a:pPr algn="just">
              <a:lnSpc>
                <a:spcPct val="80000"/>
              </a:lnSpc>
            </a:pPr>
            <a:r>
              <a:rPr lang="en-US" sz="2400" dirty="0"/>
              <a:t>Because [Cl</a:t>
            </a:r>
            <a:r>
              <a:rPr lang="en-US" sz="2400" baseline="30000" dirty="0"/>
              <a:t>−</a:t>
            </a:r>
            <a:r>
              <a:rPr lang="en-US" sz="2400" dirty="0"/>
              <a:t>] is fixed in each compartment and because [H</a:t>
            </a:r>
            <a:r>
              <a:rPr lang="en-US" sz="2400" baseline="30000" dirty="0"/>
              <a:t>+</a:t>
            </a:r>
            <a:r>
              <a:rPr lang="en-US" sz="2400" dirty="0"/>
              <a:t>] is fixed on the inside of the glass membrane, the only variable is the pH of analyte solution outside the glass membrane. </a:t>
            </a:r>
          </a:p>
          <a:p>
            <a:pPr algn="just">
              <a:lnSpc>
                <a:spcPct val="80000"/>
              </a:lnSpc>
            </a:pPr>
            <a:r>
              <a:rPr lang="en-US" sz="2400" i="1" dirty="0"/>
              <a:t>The voltage of the ideal pH electrode changes by 59.16 mV for every pH-unit change of analyte activity at 25°C</a:t>
            </a:r>
            <a:r>
              <a:rPr lang="en-US" sz="2400" dirty="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3"/>
          <p:cNvSpPr>
            <a:spLocks noGrp="1"/>
          </p:cNvSpPr>
          <p:nvPr>
            <p:ph type="sldNum" sz="quarter" idx="12"/>
          </p:nvPr>
        </p:nvSpPr>
        <p:spPr/>
        <p:txBody>
          <a:bodyPr/>
          <a:lstStyle/>
          <a:p>
            <a:fld id="{0D7BB88A-A011-45C3-A9E9-18388F26933D}" type="slidenum">
              <a:rPr lang="en-US"/>
              <a:pPr/>
              <a:t>5</a:t>
            </a:fld>
            <a:endParaRPr lang="en-US"/>
          </a:p>
        </p:txBody>
      </p:sp>
      <p:sp>
        <p:nvSpPr>
          <p:cNvPr id="7178" name="Text Box 10"/>
          <p:cNvSpPr txBox="1">
            <a:spLocks noChangeArrowheads="1"/>
          </p:cNvSpPr>
          <p:nvPr/>
        </p:nvSpPr>
        <p:spPr bwMode="auto">
          <a:xfrm>
            <a:off x="457200" y="2209800"/>
            <a:ext cx="8458200" cy="2308324"/>
          </a:xfrm>
          <a:prstGeom prst="rect">
            <a:avLst/>
          </a:prstGeom>
          <a:noFill/>
          <a:ln w="9525">
            <a:noFill/>
            <a:miter lim="800000"/>
            <a:headEnd/>
            <a:tailEnd/>
          </a:ln>
          <a:effectLst/>
        </p:spPr>
        <p:txBody>
          <a:bodyPr wrap="square">
            <a:spAutoFit/>
          </a:bodyPr>
          <a:lstStyle/>
          <a:p>
            <a:r>
              <a:rPr lang="en-US" b="1" dirty="0">
                <a:latin typeface="Times" pitchFamily="48" charset="0"/>
              </a:rPr>
              <a:t>UV-Vis: valance electron transitions </a:t>
            </a:r>
          </a:p>
          <a:p>
            <a:r>
              <a:rPr lang="en-US" b="1" dirty="0" smtClean="0">
                <a:latin typeface="Times" pitchFamily="48" charset="0"/>
              </a:rPr>
              <a:t>- </a:t>
            </a:r>
            <a:r>
              <a:rPr lang="en-US" b="1" dirty="0">
                <a:latin typeface="Times" pitchFamily="48" charset="0"/>
              </a:rPr>
              <a:t>gives information about </a:t>
            </a:r>
            <a:r>
              <a:rPr lang="en-US" b="1" dirty="0">
                <a:latin typeface="Symbol" pitchFamily="18" charset="2"/>
              </a:rPr>
              <a:t>p</a:t>
            </a:r>
            <a:r>
              <a:rPr lang="en-US" b="1" dirty="0">
                <a:latin typeface="Times" pitchFamily="48" charset="0"/>
              </a:rPr>
              <a:t>-bonds and conjugated </a:t>
            </a:r>
            <a:r>
              <a:rPr lang="en-US" b="1" dirty="0" smtClean="0">
                <a:latin typeface="Times" pitchFamily="48" charset="0"/>
              </a:rPr>
              <a:t>systems in organic compounds  </a:t>
            </a:r>
            <a:endParaRPr lang="en-US" b="1" dirty="0">
              <a:latin typeface="Times" pitchFamily="48" charset="0"/>
            </a:endParaRPr>
          </a:p>
          <a:p>
            <a:endParaRPr lang="en-US" b="1" dirty="0">
              <a:latin typeface="Times" pitchFamily="48" charset="0"/>
            </a:endParaRPr>
          </a:p>
          <a:p>
            <a:r>
              <a:rPr lang="en-US" b="1" dirty="0">
                <a:latin typeface="Times" pitchFamily="48" charset="0"/>
              </a:rPr>
              <a:t>Infrared: molecular vibrations (stretches, bends)</a:t>
            </a:r>
          </a:p>
          <a:p>
            <a:r>
              <a:rPr lang="en-US" b="1" dirty="0">
                <a:latin typeface="Times" pitchFamily="48" charset="0"/>
              </a:rPr>
              <a:t>	- identify functional groups</a:t>
            </a:r>
          </a:p>
          <a:p>
            <a:endParaRPr lang="en-US" b="1" dirty="0">
              <a:latin typeface="Times" pitchFamily="48" charset="0"/>
            </a:endParaRPr>
          </a:p>
          <a:p>
            <a:r>
              <a:rPr lang="en-US" b="1" dirty="0" err="1" smtClean="0">
                <a:latin typeface="Times" pitchFamily="48" charset="0"/>
              </a:rPr>
              <a:t>Radiowaves</a:t>
            </a:r>
            <a:r>
              <a:rPr lang="en-US" b="1" dirty="0" smtClean="0">
                <a:latin typeface="Times" pitchFamily="48" charset="0"/>
              </a:rPr>
              <a:t>: </a:t>
            </a:r>
            <a:r>
              <a:rPr lang="en-US" b="1" dirty="0">
                <a:latin typeface="Times" pitchFamily="48" charset="0"/>
              </a:rPr>
              <a:t>nuclear spin in a magnetic field (NMR)</a:t>
            </a:r>
          </a:p>
          <a:p>
            <a:r>
              <a:rPr lang="en-US" b="1" dirty="0">
                <a:latin typeface="Times" pitchFamily="48" charset="0"/>
              </a:rPr>
              <a:t>	- gives a map of the H and C </a:t>
            </a:r>
            <a:r>
              <a:rPr lang="en-US" b="1" dirty="0" smtClean="0">
                <a:latin typeface="Times" pitchFamily="48" charset="0"/>
              </a:rPr>
              <a:t>framework</a:t>
            </a:r>
            <a:endParaRPr lang="en-US" b="1" dirty="0">
              <a:latin typeface="Times" pitchFamily="48" charset="0"/>
            </a:endParaRPr>
          </a:p>
        </p:txBody>
      </p:sp>
      <p:sp>
        <p:nvSpPr>
          <p:cNvPr id="7179" name="Rectangle 11"/>
          <p:cNvSpPr>
            <a:spLocks noChangeArrowheads="1"/>
          </p:cNvSpPr>
          <p:nvPr/>
        </p:nvSpPr>
        <p:spPr bwMode="auto">
          <a:xfrm>
            <a:off x="744538" y="609600"/>
            <a:ext cx="1606550" cy="915988"/>
          </a:xfrm>
          <a:prstGeom prst="rect">
            <a:avLst/>
          </a:prstGeom>
          <a:noFill/>
          <a:ln w="9525">
            <a:noFill/>
            <a:miter lim="800000"/>
            <a:headEnd/>
            <a:tailEnd/>
          </a:ln>
        </p:spPr>
        <p:txBody>
          <a:bodyPr wrap="none">
            <a:spAutoFit/>
          </a:bodyPr>
          <a:lstStyle/>
          <a:p>
            <a:pPr algn="ctr"/>
            <a:r>
              <a:rPr lang="en-US" sz="1800" b="0"/>
              <a:t>organic</a:t>
            </a:r>
          </a:p>
          <a:p>
            <a:pPr algn="ctr"/>
            <a:r>
              <a:rPr lang="en-US" sz="1800" b="0"/>
              <a:t>molecule</a:t>
            </a:r>
          </a:p>
          <a:p>
            <a:pPr algn="ctr"/>
            <a:r>
              <a:rPr lang="en-US" sz="1800" b="0"/>
              <a:t>(ground state)</a:t>
            </a:r>
          </a:p>
        </p:txBody>
      </p:sp>
      <p:sp>
        <p:nvSpPr>
          <p:cNvPr id="7180" name="Rectangle 12"/>
          <p:cNvSpPr>
            <a:spLocks noChangeArrowheads="1"/>
          </p:cNvSpPr>
          <p:nvPr/>
        </p:nvSpPr>
        <p:spPr bwMode="auto">
          <a:xfrm>
            <a:off x="2559050" y="609600"/>
            <a:ext cx="603250" cy="915988"/>
          </a:xfrm>
          <a:prstGeom prst="rect">
            <a:avLst/>
          </a:prstGeom>
          <a:noFill/>
          <a:ln w="9525">
            <a:noFill/>
            <a:miter lim="800000"/>
            <a:headEnd/>
            <a:tailEnd/>
          </a:ln>
        </p:spPr>
        <p:txBody>
          <a:bodyPr wrap="none">
            <a:spAutoFit/>
          </a:bodyPr>
          <a:lstStyle/>
          <a:p>
            <a:pPr algn="ctr"/>
            <a:r>
              <a:rPr lang="en-US" sz="1800" b="0"/>
              <a:t>light</a:t>
            </a:r>
          </a:p>
          <a:p>
            <a:pPr algn="ctr"/>
            <a:endParaRPr lang="en-US" sz="1800" b="0"/>
          </a:p>
          <a:p>
            <a:pPr algn="ctr"/>
            <a:r>
              <a:rPr lang="en-US" sz="1800" b="0" i="1"/>
              <a:t>h</a:t>
            </a:r>
            <a:r>
              <a:rPr lang="en-US" sz="1800" b="0">
                <a:latin typeface="Symbol" pitchFamily="18" charset="2"/>
                <a:sym typeface="Symbol" pitchFamily="18" charset="2"/>
              </a:rPr>
              <a:t></a:t>
            </a:r>
          </a:p>
        </p:txBody>
      </p:sp>
      <p:sp>
        <p:nvSpPr>
          <p:cNvPr id="7181" name="Rectangle 13"/>
          <p:cNvSpPr>
            <a:spLocks noChangeArrowheads="1"/>
          </p:cNvSpPr>
          <p:nvPr/>
        </p:nvSpPr>
        <p:spPr bwMode="auto">
          <a:xfrm>
            <a:off x="3505200" y="609600"/>
            <a:ext cx="1619250" cy="915988"/>
          </a:xfrm>
          <a:prstGeom prst="rect">
            <a:avLst/>
          </a:prstGeom>
          <a:noFill/>
          <a:ln w="9525">
            <a:noFill/>
            <a:miter lim="800000"/>
            <a:headEnd/>
            <a:tailEnd/>
          </a:ln>
        </p:spPr>
        <p:txBody>
          <a:bodyPr wrap="none">
            <a:spAutoFit/>
          </a:bodyPr>
          <a:lstStyle/>
          <a:p>
            <a:pPr algn="ctr"/>
            <a:r>
              <a:rPr lang="en-US" sz="1800" b="0">
                <a:solidFill>
                  <a:srgbClr val="FF0000"/>
                </a:solidFill>
              </a:rPr>
              <a:t>organic</a:t>
            </a:r>
          </a:p>
          <a:p>
            <a:pPr algn="ctr"/>
            <a:r>
              <a:rPr lang="en-US" sz="1800" b="0">
                <a:solidFill>
                  <a:srgbClr val="FF0000"/>
                </a:solidFill>
              </a:rPr>
              <a:t>molecule</a:t>
            </a:r>
            <a:endParaRPr lang="en-US" sz="1800" b="0"/>
          </a:p>
          <a:p>
            <a:pPr algn="ctr"/>
            <a:r>
              <a:rPr lang="en-US" sz="1800" b="0"/>
              <a:t>(excited state)</a:t>
            </a:r>
          </a:p>
        </p:txBody>
      </p:sp>
      <p:sp>
        <p:nvSpPr>
          <p:cNvPr id="7182" name="Line 14"/>
          <p:cNvSpPr>
            <a:spLocks noChangeShapeType="1"/>
          </p:cNvSpPr>
          <p:nvPr/>
        </p:nvSpPr>
        <p:spPr bwMode="auto">
          <a:xfrm>
            <a:off x="2520950" y="1071563"/>
            <a:ext cx="762000" cy="0"/>
          </a:xfrm>
          <a:prstGeom prst="line">
            <a:avLst/>
          </a:prstGeom>
          <a:noFill/>
          <a:ln w="9525">
            <a:solidFill>
              <a:schemeClr val="tx1"/>
            </a:solidFill>
            <a:round/>
            <a:headEnd/>
            <a:tailEnd type="triangle" w="med" len="med"/>
          </a:ln>
        </p:spPr>
        <p:txBody>
          <a:bodyPr wrap="none" anchor="ctr"/>
          <a:lstStyle/>
          <a:p>
            <a:endParaRPr lang="en-US"/>
          </a:p>
        </p:txBody>
      </p:sp>
      <p:sp>
        <p:nvSpPr>
          <p:cNvPr id="7183" name="Line 15"/>
          <p:cNvSpPr>
            <a:spLocks noChangeShapeType="1"/>
          </p:cNvSpPr>
          <p:nvPr/>
        </p:nvSpPr>
        <p:spPr bwMode="auto">
          <a:xfrm>
            <a:off x="5187950" y="1071563"/>
            <a:ext cx="762000" cy="0"/>
          </a:xfrm>
          <a:prstGeom prst="line">
            <a:avLst/>
          </a:prstGeom>
          <a:noFill/>
          <a:ln w="9525">
            <a:solidFill>
              <a:schemeClr val="tx1"/>
            </a:solidFill>
            <a:round/>
            <a:headEnd/>
            <a:tailEnd type="triangle" w="med" len="med"/>
          </a:ln>
        </p:spPr>
        <p:txBody>
          <a:bodyPr wrap="none" anchor="ctr"/>
          <a:lstStyle/>
          <a:p>
            <a:endParaRPr lang="en-US"/>
          </a:p>
        </p:txBody>
      </p:sp>
      <p:sp>
        <p:nvSpPr>
          <p:cNvPr id="7184" name="Rectangle 16"/>
          <p:cNvSpPr>
            <a:spLocks noChangeArrowheads="1"/>
          </p:cNvSpPr>
          <p:nvPr/>
        </p:nvSpPr>
        <p:spPr bwMode="auto">
          <a:xfrm>
            <a:off x="6026150" y="690563"/>
            <a:ext cx="1606550" cy="915987"/>
          </a:xfrm>
          <a:prstGeom prst="rect">
            <a:avLst/>
          </a:prstGeom>
          <a:noFill/>
          <a:ln w="9525">
            <a:noFill/>
            <a:miter lim="800000"/>
            <a:headEnd/>
            <a:tailEnd/>
          </a:ln>
        </p:spPr>
        <p:txBody>
          <a:bodyPr wrap="none">
            <a:spAutoFit/>
          </a:bodyPr>
          <a:lstStyle/>
          <a:p>
            <a:pPr algn="ctr"/>
            <a:r>
              <a:rPr lang="en-US" sz="1800" b="0"/>
              <a:t>organic</a:t>
            </a:r>
          </a:p>
          <a:p>
            <a:pPr algn="ctr"/>
            <a:r>
              <a:rPr lang="en-US" sz="1800" b="0"/>
              <a:t>molecule</a:t>
            </a:r>
          </a:p>
          <a:p>
            <a:pPr algn="ctr"/>
            <a:r>
              <a:rPr lang="en-US" sz="1800" b="0"/>
              <a:t>(ground state)</a:t>
            </a:r>
          </a:p>
        </p:txBody>
      </p:sp>
      <p:sp>
        <p:nvSpPr>
          <p:cNvPr id="7185" name="Rectangle 17"/>
          <p:cNvSpPr>
            <a:spLocks noChangeArrowheads="1"/>
          </p:cNvSpPr>
          <p:nvPr/>
        </p:nvSpPr>
        <p:spPr bwMode="auto">
          <a:xfrm>
            <a:off x="7550150" y="842963"/>
            <a:ext cx="690563" cy="366712"/>
          </a:xfrm>
          <a:prstGeom prst="rect">
            <a:avLst/>
          </a:prstGeom>
          <a:noFill/>
          <a:ln w="9525">
            <a:noFill/>
            <a:miter lim="800000"/>
            <a:headEnd/>
            <a:tailEnd/>
          </a:ln>
        </p:spPr>
        <p:txBody>
          <a:bodyPr wrap="none">
            <a:spAutoFit/>
          </a:bodyPr>
          <a:lstStyle/>
          <a:p>
            <a:r>
              <a:rPr lang="en-US" sz="1800" b="0" i="1"/>
              <a:t>+  h</a:t>
            </a:r>
            <a:r>
              <a:rPr lang="en-US" sz="1800" b="0">
                <a:latin typeface="Symbol" pitchFamily="18" charset="2"/>
                <a:sym typeface="Symbol" pitchFamily="18" charset="2"/>
              </a:rPr>
              <a:t></a:t>
            </a:r>
          </a:p>
        </p:txBody>
      </p:sp>
      <p:sp>
        <p:nvSpPr>
          <p:cNvPr id="7186" name="Rectangle 18"/>
          <p:cNvSpPr>
            <a:spLocks noChangeArrowheads="1"/>
          </p:cNvSpPr>
          <p:nvPr/>
        </p:nvSpPr>
        <p:spPr bwMode="auto">
          <a:xfrm>
            <a:off x="5035550" y="690563"/>
            <a:ext cx="1174750" cy="366712"/>
          </a:xfrm>
          <a:prstGeom prst="rect">
            <a:avLst/>
          </a:prstGeom>
          <a:noFill/>
          <a:ln w="9525">
            <a:noFill/>
            <a:miter lim="800000"/>
            <a:headEnd/>
            <a:tailEnd/>
          </a:ln>
        </p:spPr>
        <p:txBody>
          <a:bodyPr wrap="none">
            <a:spAutoFit/>
          </a:bodyPr>
          <a:lstStyle/>
          <a:p>
            <a:r>
              <a:rPr lang="en-US" sz="1800" b="0"/>
              <a:t>relaxation</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p:txBody>
          <a:bodyPr/>
          <a:lstStyle/>
          <a:p>
            <a:r>
              <a:rPr lang="en-US"/>
              <a:t>Errors in pH measurement</a:t>
            </a:r>
            <a:endParaRPr lang="en-CA"/>
          </a:p>
        </p:txBody>
      </p:sp>
      <p:sp>
        <p:nvSpPr>
          <p:cNvPr id="178179" name="Rectangle 3"/>
          <p:cNvSpPr>
            <a:spLocks noGrp="1" noChangeArrowheads="1"/>
          </p:cNvSpPr>
          <p:nvPr>
            <p:ph type="body" idx="1"/>
          </p:nvPr>
        </p:nvSpPr>
        <p:spPr/>
        <p:txBody>
          <a:bodyPr/>
          <a:lstStyle/>
          <a:p>
            <a:pPr marL="533400" indent="-533400">
              <a:lnSpc>
                <a:spcPct val="90000"/>
              </a:lnSpc>
              <a:buFontTx/>
              <a:buAutoNum type="arabicPeriod"/>
            </a:pPr>
            <a:r>
              <a:rPr lang="en-US" sz="2800"/>
              <a:t>Standards.</a:t>
            </a:r>
          </a:p>
          <a:p>
            <a:pPr marL="533400" indent="-533400">
              <a:lnSpc>
                <a:spcPct val="90000"/>
              </a:lnSpc>
              <a:buFontTx/>
              <a:buAutoNum type="arabicPeriod"/>
            </a:pPr>
            <a:r>
              <a:rPr lang="en-US" sz="2800"/>
              <a:t>Junction potential</a:t>
            </a:r>
          </a:p>
          <a:p>
            <a:pPr marL="533400" indent="-533400">
              <a:lnSpc>
                <a:spcPct val="90000"/>
              </a:lnSpc>
              <a:buFontTx/>
              <a:buAutoNum type="arabicPeriod"/>
            </a:pPr>
            <a:r>
              <a:rPr lang="en-US" sz="2800"/>
              <a:t>Junction potential drift.</a:t>
            </a:r>
          </a:p>
          <a:p>
            <a:pPr marL="533400" indent="-533400">
              <a:lnSpc>
                <a:spcPct val="90000"/>
              </a:lnSpc>
              <a:buFontTx/>
              <a:buAutoNum type="arabicPeriod"/>
            </a:pPr>
            <a:r>
              <a:rPr lang="en-US" sz="2800"/>
              <a:t>Sodium error.</a:t>
            </a:r>
          </a:p>
          <a:p>
            <a:pPr marL="533400" indent="-533400">
              <a:lnSpc>
                <a:spcPct val="90000"/>
              </a:lnSpc>
              <a:buFontTx/>
              <a:buAutoNum type="arabicPeriod"/>
            </a:pPr>
            <a:r>
              <a:rPr lang="en-US" sz="2800"/>
              <a:t>Acid error.</a:t>
            </a:r>
          </a:p>
          <a:p>
            <a:pPr marL="533400" indent="-533400">
              <a:lnSpc>
                <a:spcPct val="90000"/>
              </a:lnSpc>
              <a:buFontTx/>
              <a:buAutoNum type="arabicPeriod"/>
            </a:pPr>
            <a:r>
              <a:rPr lang="en-US" sz="2800"/>
              <a:t>Equilibration time.</a:t>
            </a:r>
          </a:p>
          <a:p>
            <a:pPr marL="533400" indent="-533400">
              <a:lnSpc>
                <a:spcPct val="90000"/>
              </a:lnSpc>
              <a:buFontTx/>
              <a:buAutoNum type="arabicPeriod"/>
            </a:pPr>
            <a:r>
              <a:rPr lang="en-US" sz="2800"/>
              <a:t>Hydration of glass.</a:t>
            </a:r>
          </a:p>
          <a:p>
            <a:pPr marL="533400" indent="-533400">
              <a:lnSpc>
                <a:spcPct val="90000"/>
              </a:lnSpc>
              <a:buFontTx/>
              <a:buAutoNum type="arabicPeriod"/>
            </a:pPr>
            <a:r>
              <a:rPr lang="en-US" sz="2800"/>
              <a:t>Temperature.</a:t>
            </a:r>
          </a:p>
          <a:p>
            <a:pPr marL="533400" indent="-533400">
              <a:lnSpc>
                <a:spcPct val="90000"/>
              </a:lnSpc>
              <a:buFontTx/>
              <a:buAutoNum type="arabicPeriod"/>
            </a:pPr>
            <a:r>
              <a:rPr lang="en-US" sz="2800"/>
              <a:t>Cleaning.</a:t>
            </a:r>
            <a:endParaRPr lang="en-CA" sz="280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28600"/>
            <a:ext cx="5334000" cy="5386090"/>
          </a:xfrm>
          <a:prstGeom prst="rect">
            <a:avLst/>
          </a:prstGeom>
          <a:noFill/>
        </p:spPr>
        <p:txBody>
          <a:bodyPr wrap="square" rtlCol="0">
            <a:spAutoFit/>
          </a:bodyPr>
          <a:lstStyle/>
          <a:p>
            <a:r>
              <a:rPr lang="en-US" sz="2400" b="1" u="sng" dirty="0" smtClean="0"/>
              <a:t>Procedure (pH-metric titration)</a:t>
            </a:r>
            <a:endParaRPr lang="en-US" sz="2400" b="1" dirty="0" smtClean="0"/>
          </a:p>
          <a:p>
            <a:pPr marL="342900" lvl="0" indent="-342900" algn="just">
              <a:buFont typeface="+mj-lt"/>
              <a:buAutoNum type="arabicPeriod"/>
            </a:pPr>
            <a:r>
              <a:rPr lang="en-US" sz="2000" dirty="0" smtClean="0"/>
              <a:t>Place a tablet of Vitamin C in a beaker, add about 50 mL of warm distilled water, and crush the tablet with a glass stirring rod. Cool down the solution.</a:t>
            </a:r>
          </a:p>
          <a:p>
            <a:pPr marL="342900" lvl="0" indent="-342900" algn="just">
              <a:buFont typeface="+mj-lt"/>
              <a:buAutoNum type="arabicPeriod"/>
            </a:pPr>
            <a:r>
              <a:rPr lang="en-US" sz="2000" dirty="0" smtClean="0"/>
              <a:t>Dilute the sample in your volumetric flask to the total volume of 100-150 mL with distilled water.</a:t>
            </a:r>
          </a:p>
          <a:p>
            <a:pPr marL="342900" lvl="0" indent="-342900" algn="just">
              <a:buFont typeface="+mj-lt"/>
              <a:buAutoNum type="arabicPeriod"/>
            </a:pPr>
            <a:r>
              <a:rPr lang="en-US" sz="2000" dirty="0" smtClean="0"/>
              <a:t>Place the beaker on magnetic stirrer insert the magnet in it, as well as pH-electrode. Ask the assistant to control the correctness of the installation and some advices.</a:t>
            </a:r>
          </a:p>
          <a:p>
            <a:pPr marL="342900" lvl="0" indent="-342900" algn="just">
              <a:buFont typeface="+mj-lt"/>
              <a:buAutoNum type="arabicPeriod"/>
            </a:pPr>
            <a:r>
              <a:rPr lang="en-US" sz="2000" dirty="0" smtClean="0"/>
              <a:t>Measure and note pH; Repeat this adding small portions of the titrant base NaOH (few drops each), noting also the actual volume of titrant added (total). Finish titration when pH exceeds 12</a:t>
            </a:r>
            <a:r>
              <a:rPr lang="en-US" dirty="0" smtClean="0"/>
              <a:t>.</a:t>
            </a:r>
          </a:p>
        </p:txBody>
      </p:sp>
      <p:pic>
        <p:nvPicPr>
          <p:cNvPr id="5" name="Picture 4"/>
          <p:cNvPicPr/>
          <p:nvPr/>
        </p:nvPicPr>
        <p:blipFill>
          <a:blip r:embed="rId2" cstate="print">
            <a:lum bright="-20000" contrast="30000"/>
          </a:blip>
          <a:srcRect/>
          <a:stretch>
            <a:fillRect/>
          </a:stretch>
        </p:blipFill>
        <p:spPr bwMode="auto">
          <a:xfrm>
            <a:off x="5334000" y="762000"/>
            <a:ext cx="3352800" cy="3810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685800"/>
          <a:ext cx="8229600" cy="792480"/>
        </p:xfrm>
        <a:graphic>
          <a:graphicData uri="http://schemas.openxmlformats.org/drawingml/2006/table">
            <a:tbl>
              <a:tblPr firstRow="1" bandRow="1">
                <a:tableStyleId>{5C22544A-7EE6-4342-B048-85BDC9FD1C3A}</a:tableStyleId>
              </a:tblPr>
              <a:tblGrid>
                <a:gridCol w="1600200"/>
                <a:gridCol w="685800"/>
                <a:gridCol w="1371600"/>
                <a:gridCol w="1676400"/>
                <a:gridCol w="1143000"/>
                <a:gridCol w="1752600"/>
              </a:tblGrid>
              <a:tr h="370840">
                <a:tc>
                  <a:txBody>
                    <a:bodyPr/>
                    <a:lstStyle/>
                    <a:p>
                      <a:pPr algn="ctr"/>
                      <a:r>
                        <a:rPr lang="en-US" sz="2000" dirty="0" smtClean="0">
                          <a:solidFill>
                            <a:schemeClr val="tx1"/>
                          </a:solidFill>
                        </a:rPr>
                        <a:t>V</a:t>
                      </a:r>
                      <a:r>
                        <a:rPr lang="en-US" sz="2000" baseline="0" dirty="0" smtClean="0">
                          <a:solidFill>
                            <a:schemeClr val="tx1"/>
                          </a:solidFill>
                        </a:rPr>
                        <a:t> of NaOH</a:t>
                      </a:r>
                      <a:endParaRPr lang="en-US" sz="2000" dirty="0">
                        <a:solidFill>
                          <a:schemeClr val="tx1"/>
                        </a:solidFill>
                      </a:endParaRPr>
                    </a:p>
                  </a:txBody>
                  <a:tcPr>
                    <a:lnL w="28575" cap="flat" cmpd="sng" algn="ctr">
                      <a:solidFill>
                        <a:schemeClr val="tx1"/>
                      </a:solidFill>
                      <a:prstDash val="lgDash"/>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rPr>
                        <a:t>pH</a:t>
                      </a:r>
                      <a:endParaRPr lang="en-US" sz="20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lg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rPr>
                        <a:t>DV=V</a:t>
                      </a:r>
                      <a:r>
                        <a:rPr lang="en-US" sz="2000" baseline="-25000" dirty="0" smtClean="0">
                          <a:solidFill>
                            <a:schemeClr val="tx1"/>
                          </a:solidFill>
                        </a:rPr>
                        <a:t>2</a:t>
                      </a:r>
                      <a:r>
                        <a:rPr lang="en-US" sz="2000" baseline="0" dirty="0" smtClean="0">
                          <a:solidFill>
                            <a:schemeClr val="tx1"/>
                          </a:solidFill>
                        </a:rPr>
                        <a:t>-V</a:t>
                      </a:r>
                      <a:r>
                        <a:rPr lang="en-US" sz="2000" baseline="-25000" dirty="0" smtClean="0">
                          <a:solidFill>
                            <a:schemeClr val="tx1"/>
                          </a:solidFill>
                        </a:rPr>
                        <a:t>1</a:t>
                      </a:r>
                      <a:endParaRPr lang="en-US" sz="20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lg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sz="2000" dirty="0" err="1" smtClean="0">
                          <a:solidFill>
                            <a:schemeClr val="tx1"/>
                          </a:solidFill>
                        </a:rPr>
                        <a:t>DpH</a:t>
                      </a:r>
                      <a:r>
                        <a:rPr lang="en-US" sz="2000" dirty="0" smtClean="0">
                          <a:solidFill>
                            <a:schemeClr val="tx1"/>
                          </a:solidFill>
                        </a:rPr>
                        <a:t>=pH</a:t>
                      </a:r>
                      <a:r>
                        <a:rPr lang="en-US" sz="2000" baseline="-25000" dirty="0" smtClean="0">
                          <a:solidFill>
                            <a:schemeClr val="tx1"/>
                          </a:solidFill>
                        </a:rPr>
                        <a:t>2</a:t>
                      </a:r>
                      <a:r>
                        <a:rPr lang="en-US" sz="2000" baseline="0" dirty="0" smtClean="0">
                          <a:solidFill>
                            <a:schemeClr val="tx1"/>
                          </a:solidFill>
                        </a:rPr>
                        <a:t>-pH</a:t>
                      </a:r>
                      <a:r>
                        <a:rPr lang="en-US" sz="2000" baseline="-25000" dirty="0" smtClean="0">
                          <a:solidFill>
                            <a:schemeClr val="tx1"/>
                          </a:solidFill>
                        </a:rPr>
                        <a:t>1</a:t>
                      </a:r>
                      <a:endParaRPr lang="en-US" sz="20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lg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sz="2000" dirty="0" err="1" smtClean="0">
                          <a:solidFill>
                            <a:schemeClr val="tx1"/>
                          </a:solidFill>
                        </a:rPr>
                        <a:t>DpH</a:t>
                      </a:r>
                      <a:r>
                        <a:rPr lang="en-US" sz="2000" dirty="0" smtClean="0">
                          <a:solidFill>
                            <a:schemeClr val="tx1"/>
                          </a:solidFill>
                        </a:rPr>
                        <a:t>/DV</a:t>
                      </a:r>
                      <a:endParaRPr lang="en-US" sz="20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lg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rPr>
                        <a:t>AV=(V</a:t>
                      </a:r>
                      <a:r>
                        <a:rPr lang="en-US" sz="2000" baseline="-25000" dirty="0" smtClean="0">
                          <a:solidFill>
                            <a:schemeClr val="tx1"/>
                          </a:solidFill>
                        </a:rPr>
                        <a:t>1</a:t>
                      </a:r>
                      <a:r>
                        <a:rPr lang="en-US" sz="2000" dirty="0" smtClean="0">
                          <a:solidFill>
                            <a:schemeClr val="tx1"/>
                          </a:solidFill>
                        </a:rPr>
                        <a:t>+V</a:t>
                      </a:r>
                      <a:r>
                        <a:rPr lang="en-US" sz="2000" baseline="-25000" dirty="0" smtClean="0">
                          <a:solidFill>
                            <a:schemeClr val="tx1"/>
                          </a:solidFill>
                        </a:rPr>
                        <a:t>2 </a:t>
                      </a:r>
                      <a:r>
                        <a:rPr lang="en-US" sz="2000" baseline="0" dirty="0" smtClean="0">
                          <a:solidFill>
                            <a:schemeClr val="tx1"/>
                          </a:solidFill>
                        </a:rPr>
                        <a:t>)</a:t>
                      </a:r>
                      <a:r>
                        <a:rPr lang="en-US" sz="2000" dirty="0" smtClean="0">
                          <a:solidFill>
                            <a:schemeClr val="tx1"/>
                          </a:solidFill>
                        </a:rPr>
                        <a:t>/2</a:t>
                      </a:r>
                      <a:endParaRPr lang="en-US" sz="20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lgDash"/>
                      <a:round/>
                      <a:headEnd type="none" w="med" len="med"/>
                      <a:tailEnd type="none" w="med" len="med"/>
                    </a:lnR>
                    <a:lnT w="28575" cap="flat" cmpd="sng" algn="ctr">
                      <a:solidFill>
                        <a:schemeClr val="tx1"/>
                      </a:solidFill>
                      <a:prstDash val="lgDash"/>
                      <a:round/>
                      <a:headEnd type="none" w="med" len="med"/>
                      <a:tailEnd type="none" w="med" len="med"/>
                    </a:lnT>
                    <a:lnB w="28575" cap="flat" cmpd="sng" algn="ctr">
                      <a:solidFill>
                        <a:schemeClr val="tx1"/>
                      </a:solidFill>
                      <a:prstDash val="solid"/>
                      <a:round/>
                      <a:headEnd type="none" w="med" len="med"/>
                      <a:tailEnd type="none" w="med" len="med"/>
                    </a:lnB>
                    <a:noFill/>
                  </a:tcPr>
                </a:tc>
              </a:tr>
              <a:tr h="370840">
                <a:tc>
                  <a:txBody>
                    <a:bodyPr/>
                    <a:lstStyle/>
                    <a:p>
                      <a:pPr algn="ctr"/>
                      <a:endParaRPr lang="en-US" sz="2000" dirty="0">
                        <a:solidFill>
                          <a:schemeClr val="tx1"/>
                        </a:solidFill>
                      </a:endParaRPr>
                    </a:p>
                  </a:txBody>
                  <a:tcPr>
                    <a:lnL w="28575" cap="flat" cmpd="sng" algn="ctr">
                      <a:solidFill>
                        <a:schemeClr val="tx1"/>
                      </a:solidFill>
                      <a:prstDash val="lgDash"/>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lgDash"/>
                      <a:round/>
                      <a:headEnd type="none" w="med" len="med"/>
                      <a:tailEnd type="none" w="med" len="med"/>
                    </a:lnB>
                    <a:noFill/>
                  </a:tcPr>
                </a:tc>
                <a:tc>
                  <a:txBody>
                    <a:bodyPr/>
                    <a:lstStyle/>
                    <a:p>
                      <a:pPr algn="ctr"/>
                      <a:endParaRPr lang="en-US" sz="20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lgDash"/>
                      <a:round/>
                      <a:headEnd type="none" w="med" len="med"/>
                      <a:tailEnd type="none" w="med" len="med"/>
                    </a:lnB>
                    <a:noFill/>
                  </a:tcPr>
                </a:tc>
                <a:tc>
                  <a:txBody>
                    <a:bodyPr/>
                    <a:lstStyle/>
                    <a:p>
                      <a:pPr algn="ctr"/>
                      <a:endParaRPr lang="en-US" sz="20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lgDash"/>
                      <a:round/>
                      <a:headEnd type="none" w="med" len="med"/>
                      <a:tailEnd type="none" w="med" len="med"/>
                    </a:lnB>
                    <a:noFill/>
                  </a:tcPr>
                </a:tc>
                <a:tc>
                  <a:txBody>
                    <a:bodyPr/>
                    <a:lstStyle/>
                    <a:p>
                      <a:pPr algn="ctr"/>
                      <a:endParaRPr lang="en-US" sz="20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lgDash"/>
                      <a:round/>
                      <a:headEnd type="none" w="med" len="med"/>
                      <a:tailEnd type="none" w="med" len="med"/>
                    </a:lnB>
                    <a:noFill/>
                  </a:tcPr>
                </a:tc>
                <a:tc>
                  <a:txBody>
                    <a:bodyPr/>
                    <a:lstStyle/>
                    <a:p>
                      <a:pPr algn="ctr"/>
                      <a:endParaRPr lang="en-US" sz="20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lgDash"/>
                      <a:round/>
                      <a:headEnd type="none" w="med" len="med"/>
                      <a:tailEnd type="none" w="med" len="med"/>
                    </a:lnB>
                    <a:noFill/>
                  </a:tcPr>
                </a:tc>
                <a:tc>
                  <a:txBody>
                    <a:bodyPr/>
                    <a:lstStyle/>
                    <a:p>
                      <a:pPr algn="ctr"/>
                      <a:endParaRPr lang="en-US" sz="20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lg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lgDash"/>
                      <a:round/>
                      <a:headEnd type="none" w="med" len="med"/>
                      <a:tailEnd type="none" w="med" len="med"/>
                    </a:lnB>
                    <a:noFill/>
                  </a:tcPr>
                </a:tc>
              </a:tr>
            </a:tbl>
          </a:graphicData>
        </a:graphic>
      </p:graphicFrame>
      <p:sp>
        <p:nvSpPr>
          <p:cNvPr id="5" name="TextBox 4"/>
          <p:cNvSpPr txBox="1"/>
          <p:nvPr/>
        </p:nvSpPr>
        <p:spPr>
          <a:xfrm>
            <a:off x="457200" y="2743200"/>
            <a:ext cx="8305800" cy="3508653"/>
          </a:xfrm>
          <a:prstGeom prst="rect">
            <a:avLst/>
          </a:prstGeom>
          <a:noFill/>
        </p:spPr>
        <p:txBody>
          <a:bodyPr wrap="square" rtlCol="0">
            <a:spAutoFit/>
          </a:bodyPr>
          <a:lstStyle/>
          <a:p>
            <a:r>
              <a:rPr lang="en-US" sz="2400" b="1" u="sng" dirty="0" smtClean="0"/>
              <a:t>Processing the results </a:t>
            </a:r>
            <a:endParaRPr lang="en-US" sz="2400" b="1" dirty="0" smtClean="0"/>
          </a:p>
          <a:p>
            <a:pPr algn="just"/>
            <a:r>
              <a:rPr lang="en-US" sz="2000" dirty="0" smtClean="0"/>
              <a:t>   Using a computer data-sheet, plot the titration curve obtained and determine as exactly as possible the volume of titrant corresponding to the inflection point. </a:t>
            </a:r>
          </a:p>
          <a:p>
            <a:pPr algn="just"/>
            <a:r>
              <a:rPr lang="en-US" sz="2000" b="1" dirty="0" smtClean="0"/>
              <a:t>   For more aspiring students </a:t>
            </a:r>
            <a:r>
              <a:rPr lang="en-US" sz="2000" dirty="0" smtClean="0"/>
              <a:t>:- </a:t>
            </a:r>
          </a:p>
          <a:p>
            <a:pPr algn="just"/>
            <a:r>
              <a:rPr lang="en-US" sz="2000" dirty="0" smtClean="0"/>
              <a:t>   The preciseness of determination of the inflection point can be very improved if calculating the first and second derivatives of the titration curve.</a:t>
            </a:r>
          </a:p>
          <a:p>
            <a:pPr algn="just"/>
            <a:r>
              <a:rPr lang="en-US" sz="2000" dirty="0" smtClean="0"/>
              <a:t>   Record all the numbers obtained, as well as the calculations made. </a:t>
            </a:r>
          </a:p>
          <a:p>
            <a:pPr algn="just"/>
            <a:r>
              <a:rPr lang="en-US" sz="2000" dirty="0" smtClean="0"/>
              <a:t> Note your observation concerning the comparison of your result with the factory value.</a:t>
            </a:r>
          </a:p>
          <a:p>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0" y="457200"/>
            <a:ext cx="8001000" cy="5386090"/>
          </a:xfrm>
          <a:prstGeom prst="rect">
            <a:avLst/>
          </a:prstGeom>
          <a:noFill/>
        </p:spPr>
        <p:txBody>
          <a:bodyPr wrap="square" rtlCol="0">
            <a:spAutoFit/>
          </a:bodyPr>
          <a:lstStyle/>
          <a:p>
            <a:pPr algn="ctr"/>
            <a:r>
              <a:rPr lang="en-US" sz="2800" b="1" dirty="0" smtClean="0"/>
              <a:t>Multi-Component Analysis of a Vitamin B Mixture</a:t>
            </a:r>
          </a:p>
          <a:p>
            <a:pPr algn="ctr"/>
            <a:r>
              <a:rPr lang="en-US" sz="2800" b="1" dirty="0" smtClean="0"/>
              <a:t> by UV-Vis. Spectroscopy</a:t>
            </a:r>
            <a:endParaRPr lang="en-US" sz="2800" dirty="0" smtClean="0"/>
          </a:p>
          <a:p>
            <a:pPr algn="just"/>
            <a:r>
              <a:rPr lang="en-US" b="1" dirty="0" smtClean="0">
                <a:latin typeface="Arial" pitchFamily="34" charset="0"/>
                <a:cs typeface="Arial" pitchFamily="34" charset="0"/>
              </a:rPr>
              <a:t>Outcomes:-</a:t>
            </a:r>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After completing this experiment, the student should be able to: </a:t>
            </a:r>
            <a:endParaRPr lang="en-US" dirty="0" smtClean="0"/>
          </a:p>
          <a:p>
            <a:pPr marL="342900" lvl="0" indent="-342900" algn="just">
              <a:buFont typeface="+mj-lt"/>
              <a:buAutoNum type="arabicPeriod"/>
            </a:pPr>
            <a:r>
              <a:rPr lang="en-US" dirty="0" smtClean="0"/>
              <a:t>Prepare standard solutions of mixture.</a:t>
            </a:r>
          </a:p>
          <a:p>
            <a:pPr marL="342900" lvl="0" indent="-342900" algn="just">
              <a:buFont typeface="+mj-lt"/>
              <a:buAutoNum type="arabicPeriod"/>
            </a:pPr>
            <a:r>
              <a:rPr lang="en-US" dirty="0" smtClean="0"/>
              <a:t>Prepare 1% of HCl from 36% HCl.</a:t>
            </a:r>
          </a:p>
          <a:p>
            <a:pPr marL="342900" lvl="0" indent="-342900" algn="just">
              <a:buFont typeface="+mj-lt"/>
              <a:buAutoNum type="arabicPeriod"/>
            </a:pPr>
            <a:r>
              <a:rPr lang="en-US" dirty="0" smtClean="0"/>
              <a:t>The conditions of accurate multi-component determination by UV-Vis. spectroscopy requires on Beer’s Law.</a:t>
            </a:r>
          </a:p>
          <a:p>
            <a:pPr marL="342900" lvl="0" indent="-342900" algn="just">
              <a:buFont typeface="+mj-lt"/>
              <a:buAutoNum type="arabicPeriod"/>
            </a:pPr>
            <a:r>
              <a:rPr lang="en-US" dirty="0" smtClean="0"/>
              <a:t>The calculations of determination of Mixtures by UV. Vis. Absorption Spectroscopy.</a:t>
            </a:r>
          </a:p>
          <a:p>
            <a:pPr algn="just"/>
            <a:r>
              <a:rPr lang="en-US" dirty="0" smtClean="0"/>
              <a:t>A UV-Vis. multi-component analysis mathematically separates each component of the sample; this requires the </a:t>
            </a:r>
            <a:r>
              <a:rPr lang="en-US" b="1" dirty="0" smtClean="0"/>
              <a:t>measurement of spectra for known standards of all the components</a:t>
            </a:r>
            <a:r>
              <a:rPr lang="en-US" dirty="0" smtClean="0"/>
              <a:t> which are present at any significant level in the sample.</a:t>
            </a:r>
          </a:p>
          <a:p>
            <a:pPr algn="just"/>
            <a:r>
              <a:rPr lang="en-US" dirty="0" smtClean="0"/>
              <a:t>    The mathematical method attempts to minimize the sum of the squares of the residual spectrum; this is done by constructing a matrix of the cross-products of each pair of standard scans, and then solving this with respect to the cross-product of the standard scans with the sample scan, the final step is to calculate the actual sample component concentrations from the known concentrations in each standard</a:t>
            </a: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457200"/>
            <a:ext cx="8534400" cy="5139869"/>
          </a:xfrm>
          <a:prstGeom prst="rect">
            <a:avLst/>
          </a:prstGeom>
          <a:noFill/>
        </p:spPr>
        <p:txBody>
          <a:bodyPr wrap="square" rtlCol="0">
            <a:spAutoFit/>
          </a:bodyPr>
          <a:lstStyle/>
          <a:p>
            <a:pPr algn="just"/>
            <a:r>
              <a:rPr lang="en-US" sz="2000" dirty="0" smtClean="0"/>
              <a:t>Accurate multi-component determination by UV-Visible spectroscopy requires that the following conditions are met:</a:t>
            </a:r>
          </a:p>
          <a:p>
            <a:pPr marL="342900" lvl="0" indent="-342900" algn="just">
              <a:buFont typeface="+mj-lt"/>
              <a:buAutoNum type="arabicPeriod"/>
            </a:pPr>
            <a:r>
              <a:rPr lang="en-US" sz="2000" dirty="0" smtClean="0"/>
              <a:t>All components of the mixture can be identified, and absorb within the wavelength range of the instrument.</a:t>
            </a:r>
          </a:p>
          <a:p>
            <a:pPr marL="342900" lvl="0" indent="-342900" algn="just">
              <a:buFont typeface="+mj-lt"/>
              <a:buAutoNum type="arabicPeriod"/>
            </a:pPr>
            <a:r>
              <a:rPr lang="en-US" sz="2000" dirty="0" smtClean="0"/>
              <a:t>The absorbances of the components in the mixture follow Beer’s law.</a:t>
            </a:r>
          </a:p>
          <a:p>
            <a:pPr marL="342900" lvl="0" indent="-342900" algn="just">
              <a:buFont typeface="+mj-lt"/>
              <a:buAutoNum type="arabicPeriod"/>
            </a:pPr>
            <a:r>
              <a:rPr lang="en-US" sz="2000" dirty="0" smtClean="0"/>
              <a:t>There is some degree of spectral difference between the components, the greater the similarity between the spectra of the individual components the more difficult the analysis.</a:t>
            </a:r>
          </a:p>
          <a:p>
            <a:pPr marL="342900" lvl="0" indent="-342900" algn="just">
              <a:buFont typeface="+mj-lt"/>
              <a:buAutoNum type="arabicPeriod"/>
            </a:pPr>
            <a:r>
              <a:rPr lang="en-US" sz="2000" dirty="0" smtClean="0"/>
              <a:t>The spectrum of the mixture is the sum of components, i.e., the components must not interact to cause photometric or wavelength shifts.</a:t>
            </a:r>
          </a:p>
          <a:p>
            <a:pPr marL="342900" lvl="0" indent="-342900" algn="just">
              <a:buFont typeface="+mj-lt"/>
              <a:buAutoNum type="arabicPeriod"/>
            </a:pPr>
            <a:r>
              <a:rPr lang="en-US" sz="2000" dirty="0" smtClean="0"/>
              <a:t>There should be no interaction between components and the solvent.</a:t>
            </a:r>
          </a:p>
          <a:p>
            <a:pPr marL="342900" lvl="0" indent="-342900" algn="just">
              <a:buFont typeface="+mj-lt"/>
              <a:buAutoNum type="arabicPeriod"/>
            </a:pPr>
            <a:r>
              <a:rPr lang="en-US" sz="2000" dirty="0" smtClean="0"/>
              <a:t>Very large or very small absorbances should be avoided.</a:t>
            </a:r>
          </a:p>
          <a:p>
            <a:pPr marL="342900" lvl="0" indent="-342900" algn="just">
              <a:buFont typeface="+mj-lt"/>
              <a:buAutoNum type="arabicPeriod"/>
            </a:pPr>
            <a:r>
              <a:rPr lang="en-US" sz="2000" dirty="0" smtClean="0"/>
              <a:t>There should be no absorbances in the analytical wavelength region due to impurities.</a:t>
            </a:r>
          </a:p>
          <a:p>
            <a:pPr marL="342900" lvl="0" indent="-342900" algn="ctr"/>
            <a:r>
              <a:rPr lang="en-US" sz="2400" b="1" dirty="0" smtClean="0"/>
              <a:t> If any of these assumptions do not hold, then the multi-component analysis is invalid</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228600"/>
            <a:ext cx="8534400" cy="3970318"/>
          </a:xfrm>
          <a:prstGeom prst="rect">
            <a:avLst/>
          </a:prstGeom>
          <a:noFill/>
        </p:spPr>
        <p:txBody>
          <a:bodyPr wrap="square" rtlCol="0">
            <a:spAutoFit/>
          </a:bodyPr>
          <a:lstStyle/>
          <a:p>
            <a:pPr algn="just"/>
            <a:r>
              <a:rPr lang="en-US" dirty="0" smtClean="0"/>
              <a:t>In this experiment, calculate concentrations in a Vitamin B group mixture consisting of</a:t>
            </a:r>
          </a:p>
          <a:p>
            <a:pPr marL="342900" indent="-342900" algn="just">
              <a:buFont typeface="+mj-lt"/>
              <a:buAutoNum type="arabicPeriod"/>
            </a:pPr>
            <a:r>
              <a:rPr lang="en-US" dirty="0" smtClean="0"/>
              <a:t>Vitamin B1 (Thiamine HCl),</a:t>
            </a:r>
          </a:p>
          <a:p>
            <a:pPr marL="342900" indent="-342900" algn="just">
              <a:buFont typeface="+mj-lt"/>
              <a:buAutoNum type="arabicPeriod"/>
            </a:pPr>
            <a:r>
              <a:rPr lang="en-US" dirty="0" smtClean="0"/>
              <a:t>Vitamin B2 (Riboflavin).</a:t>
            </a:r>
          </a:p>
          <a:p>
            <a:pPr marL="342900" indent="-342900" algn="just">
              <a:buFont typeface="+mj-lt"/>
              <a:buAutoNum type="arabicPeriod"/>
            </a:pPr>
            <a:r>
              <a:rPr lang="en-US" dirty="0" smtClean="0"/>
              <a:t>Vitamin B6 (Pyridoxine HCl).</a:t>
            </a:r>
          </a:p>
          <a:p>
            <a:pPr marL="342900" indent="-342900" algn="just"/>
            <a:r>
              <a:rPr lang="en-US" dirty="0" smtClean="0"/>
              <a:t>          Components may be determined from pure or mixed standards using whole scans, a selected scan range or selected wavelengths from the wavelength scans; derivatives (up to the 4th order) of the collected scan may also be used for component determination.</a:t>
            </a:r>
          </a:p>
          <a:p>
            <a:pPr algn="just"/>
            <a:r>
              <a:rPr lang="en-US" dirty="0" smtClean="0"/>
              <a:t> </a:t>
            </a:r>
            <a:r>
              <a:rPr lang="en-US" b="1" dirty="0" smtClean="0"/>
              <a:t>Experimental:-</a:t>
            </a:r>
            <a:endParaRPr lang="en-US" dirty="0" smtClean="0"/>
          </a:p>
          <a:p>
            <a:pPr algn="just"/>
            <a:r>
              <a:rPr lang="en-US" dirty="0" smtClean="0"/>
              <a:t>       Reagents/Materials Stock solutions of vitamins B1 (1000 mg/L), B2 (50 mg/L) and B6 (1000 mg/L) were prepared by dissolving weighed amounts in 100 mL of 1% hydrochloric acid, the stock solutions were used for preparing calibration standards and sample mixtures.</a:t>
            </a:r>
          </a:p>
          <a:p>
            <a:pPr algn="just"/>
            <a:endParaRPr lang="en-US" dirty="0"/>
          </a:p>
        </p:txBody>
      </p:sp>
      <p:graphicFrame>
        <p:nvGraphicFramePr>
          <p:cNvPr id="5" name="Table 4"/>
          <p:cNvGraphicFramePr>
            <a:graphicFrameLocks noGrp="1"/>
          </p:cNvGraphicFramePr>
          <p:nvPr/>
        </p:nvGraphicFramePr>
        <p:xfrm>
          <a:off x="1524000" y="3932464"/>
          <a:ext cx="4572000" cy="2666999"/>
        </p:xfrm>
        <a:graphic>
          <a:graphicData uri="http://schemas.openxmlformats.org/drawingml/2006/table">
            <a:tbl>
              <a:tblPr firstRow="1" bandRow="1">
                <a:tableStyleId>{5C22544A-7EE6-4342-B048-85BDC9FD1C3A}</a:tableStyleId>
              </a:tblPr>
              <a:tblGrid>
                <a:gridCol w="1143000"/>
                <a:gridCol w="1143000"/>
                <a:gridCol w="1143000"/>
                <a:gridCol w="1143000"/>
              </a:tblGrid>
              <a:tr h="445234">
                <a:tc>
                  <a:txBody>
                    <a:bodyPr/>
                    <a:lstStyle/>
                    <a:p>
                      <a:pPr marL="0" marR="0" algn="ctr">
                        <a:lnSpc>
                          <a:spcPct val="100000"/>
                        </a:lnSpc>
                        <a:spcBef>
                          <a:spcPts val="0"/>
                        </a:spcBef>
                        <a:spcAft>
                          <a:spcPts val="0"/>
                        </a:spcAft>
                      </a:pPr>
                      <a:r>
                        <a:rPr lang="en-US" sz="1400" b="1" dirty="0">
                          <a:latin typeface="Times New Roman"/>
                          <a:ea typeface="Calibri"/>
                          <a:cs typeface="Arial"/>
                        </a:rPr>
                        <a:t>Type of</a:t>
                      </a:r>
                      <a:endParaRPr lang="en-US" sz="1100" dirty="0">
                        <a:latin typeface="Calibri"/>
                        <a:ea typeface="Calibri"/>
                        <a:cs typeface="Arial"/>
                      </a:endParaRPr>
                    </a:p>
                    <a:p>
                      <a:pPr marL="0" marR="0" algn="ctr">
                        <a:lnSpc>
                          <a:spcPct val="100000"/>
                        </a:lnSpc>
                        <a:spcBef>
                          <a:spcPts val="0"/>
                        </a:spcBef>
                        <a:spcAft>
                          <a:spcPts val="0"/>
                        </a:spcAft>
                      </a:pPr>
                      <a:r>
                        <a:rPr lang="en-US" sz="1400" b="1" dirty="0">
                          <a:latin typeface="Times New Roman"/>
                          <a:ea typeface="Calibri"/>
                          <a:cs typeface="Arial"/>
                        </a:rPr>
                        <a:t>Solution</a:t>
                      </a:r>
                      <a:endParaRPr lang="en-US" sz="1100" dirty="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Vitamin B1</a:t>
                      </a:r>
                      <a:endParaRPr lang="en-US" sz="1100">
                        <a:latin typeface="Calibri"/>
                        <a:ea typeface="Calibri"/>
                        <a:cs typeface="Arial"/>
                      </a:endParaRPr>
                    </a:p>
                    <a:p>
                      <a:pPr marL="0" marR="0" algn="ctr">
                        <a:lnSpc>
                          <a:spcPct val="100000"/>
                        </a:lnSpc>
                        <a:spcBef>
                          <a:spcPts val="0"/>
                        </a:spcBef>
                        <a:spcAft>
                          <a:spcPts val="0"/>
                        </a:spcAft>
                      </a:pPr>
                      <a:r>
                        <a:rPr lang="en-US" sz="1400" b="1">
                          <a:latin typeface="Times New Roman"/>
                          <a:ea typeface="Calibri"/>
                          <a:cs typeface="Arial"/>
                        </a:rPr>
                        <a:t>(mg/L)</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Vitamin B2</a:t>
                      </a:r>
                      <a:endParaRPr lang="en-US" sz="1100">
                        <a:latin typeface="Calibri"/>
                        <a:ea typeface="Calibri"/>
                        <a:cs typeface="Arial"/>
                      </a:endParaRPr>
                    </a:p>
                    <a:p>
                      <a:pPr marL="0" marR="0" algn="ctr">
                        <a:lnSpc>
                          <a:spcPct val="100000"/>
                        </a:lnSpc>
                        <a:spcBef>
                          <a:spcPts val="0"/>
                        </a:spcBef>
                        <a:spcAft>
                          <a:spcPts val="0"/>
                        </a:spcAft>
                      </a:pPr>
                      <a:r>
                        <a:rPr lang="en-US" sz="1400" b="1">
                          <a:latin typeface="Times New Roman"/>
                          <a:ea typeface="Calibri"/>
                          <a:cs typeface="Arial"/>
                        </a:rPr>
                        <a:t>(mg/L)</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Vitamin B6</a:t>
                      </a:r>
                      <a:endParaRPr lang="en-US" sz="1100">
                        <a:latin typeface="Calibri"/>
                        <a:ea typeface="Calibri"/>
                        <a:cs typeface="Arial"/>
                      </a:endParaRPr>
                    </a:p>
                    <a:p>
                      <a:pPr marL="0" marR="0" algn="ctr">
                        <a:lnSpc>
                          <a:spcPct val="100000"/>
                        </a:lnSpc>
                        <a:spcBef>
                          <a:spcPts val="0"/>
                        </a:spcBef>
                        <a:spcAft>
                          <a:spcPts val="0"/>
                        </a:spcAft>
                      </a:pPr>
                      <a:r>
                        <a:rPr lang="en-US" sz="1400" b="1">
                          <a:latin typeface="Times New Roman"/>
                          <a:ea typeface="Calibri"/>
                          <a:cs typeface="Arial"/>
                        </a:rPr>
                        <a:t>(mg/L)</a:t>
                      </a:r>
                      <a:endParaRPr lang="en-US" sz="1100">
                        <a:latin typeface="Calibri"/>
                        <a:ea typeface="Calibri"/>
                        <a:cs typeface="Arial"/>
                      </a:endParaRPr>
                    </a:p>
                  </a:txBody>
                  <a:tcPr marL="68580" marR="68580" marT="0" marB="0"/>
                </a:tc>
              </a:tr>
              <a:tr h="317395">
                <a:tc>
                  <a:txBody>
                    <a:bodyPr/>
                    <a:lstStyle/>
                    <a:p>
                      <a:pPr marL="0" marR="0" algn="ctr">
                        <a:lnSpc>
                          <a:spcPct val="100000"/>
                        </a:lnSpc>
                        <a:spcBef>
                          <a:spcPts val="0"/>
                        </a:spcBef>
                        <a:spcAft>
                          <a:spcPts val="0"/>
                        </a:spcAft>
                      </a:pPr>
                      <a:r>
                        <a:rPr lang="en-US" sz="1400" b="1">
                          <a:latin typeface="Times New Roman"/>
                          <a:ea typeface="Calibri"/>
                          <a:cs typeface="Arial"/>
                        </a:rPr>
                        <a:t>Standard 1</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10.0</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0.0 </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0.0</a:t>
                      </a:r>
                      <a:endParaRPr lang="en-US" sz="1100">
                        <a:latin typeface="Calibri"/>
                        <a:ea typeface="Calibri"/>
                        <a:cs typeface="Arial"/>
                      </a:endParaRPr>
                    </a:p>
                  </a:txBody>
                  <a:tcPr marL="68580" marR="68580" marT="0" marB="0"/>
                </a:tc>
              </a:tr>
              <a:tr h="317395">
                <a:tc>
                  <a:txBody>
                    <a:bodyPr/>
                    <a:lstStyle/>
                    <a:p>
                      <a:pPr marL="0" marR="0" algn="ctr">
                        <a:lnSpc>
                          <a:spcPct val="100000"/>
                        </a:lnSpc>
                        <a:spcBef>
                          <a:spcPts val="0"/>
                        </a:spcBef>
                        <a:spcAft>
                          <a:spcPts val="0"/>
                        </a:spcAft>
                      </a:pPr>
                      <a:r>
                        <a:rPr lang="en-US" sz="1400" b="1">
                          <a:latin typeface="Times New Roman"/>
                          <a:ea typeface="Calibri"/>
                          <a:cs typeface="Arial"/>
                        </a:rPr>
                        <a:t>Standard 2</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dirty="0">
                          <a:latin typeface="Times New Roman"/>
                          <a:ea typeface="Calibri"/>
                          <a:cs typeface="Arial"/>
                        </a:rPr>
                        <a:t>0.0 </a:t>
                      </a:r>
                      <a:endParaRPr lang="en-US" sz="1100" dirty="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10.0</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dirty="0">
                          <a:latin typeface="Times New Roman"/>
                          <a:ea typeface="Calibri"/>
                          <a:cs typeface="Arial"/>
                        </a:rPr>
                        <a:t>0.0</a:t>
                      </a:r>
                      <a:endParaRPr lang="en-US" sz="1100" dirty="0">
                        <a:latin typeface="Calibri"/>
                        <a:ea typeface="Calibri"/>
                        <a:cs typeface="Arial"/>
                      </a:endParaRPr>
                    </a:p>
                  </a:txBody>
                  <a:tcPr marL="68580" marR="68580" marT="0" marB="0"/>
                </a:tc>
              </a:tr>
              <a:tr h="317395">
                <a:tc>
                  <a:txBody>
                    <a:bodyPr/>
                    <a:lstStyle/>
                    <a:p>
                      <a:pPr marL="0" marR="0" algn="ctr">
                        <a:lnSpc>
                          <a:spcPct val="100000"/>
                        </a:lnSpc>
                        <a:spcBef>
                          <a:spcPts val="0"/>
                        </a:spcBef>
                        <a:spcAft>
                          <a:spcPts val="0"/>
                        </a:spcAft>
                      </a:pPr>
                      <a:r>
                        <a:rPr lang="en-US" sz="1400" b="1">
                          <a:latin typeface="Times New Roman"/>
                          <a:ea typeface="Calibri"/>
                          <a:cs typeface="Arial"/>
                        </a:rPr>
                        <a:t>Standard 3</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0.0 </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0.0 </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10.0</a:t>
                      </a:r>
                      <a:endParaRPr lang="en-US" sz="1100">
                        <a:latin typeface="Calibri"/>
                        <a:ea typeface="Calibri"/>
                        <a:cs typeface="Arial"/>
                      </a:endParaRPr>
                    </a:p>
                  </a:txBody>
                  <a:tcPr marL="68580" marR="68580" marT="0" marB="0"/>
                </a:tc>
              </a:tr>
              <a:tr h="317395">
                <a:tc>
                  <a:txBody>
                    <a:bodyPr/>
                    <a:lstStyle/>
                    <a:p>
                      <a:pPr marL="0" marR="0" algn="ctr">
                        <a:lnSpc>
                          <a:spcPct val="100000"/>
                        </a:lnSpc>
                        <a:spcBef>
                          <a:spcPts val="0"/>
                        </a:spcBef>
                        <a:spcAft>
                          <a:spcPts val="0"/>
                        </a:spcAft>
                      </a:pPr>
                      <a:r>
                        <a:rPr lang="en-US" sz="1400" b="1">
                          <a:latin typeface="Times New Roman"/>
                          <a:ea typeface="Calibri"/>
                          <a:cs typeface="Arial"/>
                        </a:rPr>
                        <a:t>Sample 1</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dirty="0">
                          <a:latin typeface="Times New Roman"/>
                          <a:ea typeface="Calibri"/>
                          <a:cs typeface="Arial"/>
                        </a:rPr>
                        <a:t>10.0 </a:t>
                      </a:r>
                      <a:endParaRPr lang="en-US" sz="1100" dirty="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10.0</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dirty="0">
                          <a:latin typeface="Times New Roman"/>
                          <a:ea typeface="Calibri"/>
                          <a:cs typeface="Arial"/>
                        </a:rPr>
                        <a:t>10.0</a:t>
                      </a:r>
                      <a:endParaRPr lang="en-US" sz="1100" dirty="0">
                        <a:latin typeface="Calibri"/>
                        <a:ea typeface="Calibri"/>
                        <a:cs typeface="Arial"/>
                      </a:endParaRPr>
                    </a:p>
                  </a:txBody>
                  <a:tcPr marL="68580" marR="68580" marT="0" marB="0"/>
                </a:tc>
              </a:tr>
              <a:tr h="317395">
                <a:tc>
                  <a:txBody>
                    <a:bodyPr/>
                    <a:lstStyle/>
                    <a:p>
                      <a:pPr marL="0" marR="0" algn="ctr">
                        <a:lnSpc>
                          <a:spcPct val="100000"/>
                        </a:lnSpc>
                        <a:spcBef>
                          <a:spcPts val="0"/>
                        </a:spcBef>
                        <a:spcAft>
                          <a:spcPts val="0"/>
                        </a:spcAft>
                      </a:pPr>
                      <a:r>
                        <a:rPr lang="en-US" sz="1400" b="1">
                          <a:latin typeface="Times New Roman"/>
                          <a:ea typeface="Calibri"/>
                          <a:cs typeface="Arial"/>
                        </a:rPr>
                        <a:t>Sample 2</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10. 0</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10.0</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1.0</a:t>
                      </a:r>
                      <a:endParaRPr lang="en-US" sz="1100">
                        <a:latin typeface="Calibri"/>
                        <a:ea typeface="Calibri"/>
                        <a:cs typeface="Arial"/>
                      </a:endParaRPr>
                    </a:p>
                  </a:txBody>
                  <a:tcPr marL="68580" marR="68580" marT="0" marB="0"/>
                </a:tc>
              </a:tr>
              <a:tr h="317395">
                <a:tc>
                  <a:txBody>
                    <a:bodyPr/>
                    <a:lstStyle/>
                    <a:p>
                      <a:pPr marL="0" marR="0" algn="ctr">
                        <a:lnSpc>
                          <a:spcPct val="100000"/>
                        </a:lnSpc>
                        <a:spcBef>
                          <a:spcPts val="0"/>
                        </a:spcBef>
                        <a:spcAft>
                          <a:spcPts val="0"/>
                        </a:spcAft>
                      </a:pPr>
                      <a:r>
                        <a:rPr lang="en-US" sz="1400" b="1">
                          <a:latin typeface="Times New Roman"/>
                          <a:ea typeface="Calibri"/>
                          <a:cs typeface="Arial"/>
                        </a:rPr>
                        <a:t>Sample 3</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10. 0</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 1.0</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10.0</a:t>
                      </a:r>
                      <a:endParaRPr lang="en-US" sz="1100">
                        <a:latin typeface="Calibri"/>
                        <a:ea typeface="Calibri"/>
                        <a:cs typeface="Arial"/>
                      </a:endParaRPr>
                    </a:p>
                  </a:txBody>
                  <a:tcPr marL="68580" marR="68580" marT="0" marB="0"/>
                </a:tc>
              </a:tr>
              <a:tr h="317395">
                <a:tc>
                  <a:txBody>
                    <a:bodyPr/>
                    <a:lstStyle/>
                    <a:p>
                      <a:pPr marL="0" marR="0" algn="ctr">
                        <a:lnSpc>
                          <a:spcPct val="100000"/>
                        </a:lnSpc>
                        <a:spcBef>
                          <a:spcPts val="0"/>
                        </a:spcBef>
                        <a:spcAft>
                          <a:spcPts val="0"/>
                        </a:spcAft>
                      </a:pPr>
                      <a:r>
                        <a:rPr lang="en-US" sz="1400" b="1">
                          <a:latin typeface="Times New Roman"/>
                          <a:ea typeface="Calibri"/>
                          <a:cs typeface="Arial"/>
                        </a:rPr>
                        <a:t>1Sample 4</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1. 0</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 10.0</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dirty="0">
                          <a:latin typeface="Times New Roman"/>
                          <a:ea typeface="Calibri"/>
                          <a:cs typeface="Arial"/>
                        </a:rPr>
                        <a:t>10.0</a:t>
                      </a:r>
                      <a:endParaRPr lang="en-US" sz="1100" dirty="0">
                        <a:latin typeface="Calibri"/>
                        <a:ea typeface="Calibri"/>
                        <a:cs typeface="Arial"/>
                      </a:endParaRPr>
                    </a:p>
                  </a:txBody>
                  <a:tcPr marL="68580" marR="68580" marT="0" marB="0"/>
                </a:tc>
              </a:tr>
            </a:tbl>
          </a:graphicData>
        </a:graphic>
      </p:graphicFrame>
      <p:sp>
        <p:nvSpPr>
          <p:cNvPr id="6" name="TextBox 5"/>
          <p:cNvSpPr txBox="1"/>
          <p:nvPr/>
        </p:nvSpPr>
        <p:spPr>
          <a:xfrm>
            <a:off x="6248400" y="4953000"/>
            <a:ext cx="2743200" cy="923330"/>
          </a:xfrm>
          <a:prstGeom prst="rect">
            <a:avLst/>
          </a:prstGeom>
          <a:noFill/>
        </p:spPr>
        <p:txBody>
          <a:bodyPr wrap="square" rtlCol="0">
            <a:spAutoFit/>
          </a:bodyPr>
          <a:lstStyle/>
          <a:p>
            <a:pPr algn="ctr"/>
            <a:r>
              <a:rPr lang="en-US" b="1" dirty="0" smtClean="0"/>
              <a:t>Table1</a:t>
            </a:r>
            <a:endParaRPr lang="en-US" dirty="0" smtClean="0"/>
          </a:p>
          <a:p>
            <a:pPr algn="ctr"/>
            <a:r>
              <a:rPr lang="en-US" dirty="0" smtClean="0"/>
              <a:t>Standard and sample mixture concentrations</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cstate="print"/>
          <a:srcRect/>
          <a:stretch>
            <a:fillRect/>
          </a:stretch>
        </p:blipFill>
        <p:spPr bwMode="auto">
          <a:xfrm>
            <a:off x="838200" y="3124200"/>
            <a:ext cx="7391400" cy="35052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4" name="TextBox 3"/>
          <p:cNvSpPr txBox="1"/>
          <p:nvPr/>
        </p:nvSpPr>
        <p:spPr>
          <a:xfrm>
            <a:off x="304800" y="228600"/>
            <a:ext cx="8534400" cy="3970318"/>
          </a:xfrm>
          <a:prstGeom prst="rect">
            <a:avLst/>
          </a:prstGeom>
          <a:noFill/>
        </p:spPr>
        <p:txBody>
          <a:bodyPr wrap="square" rtlCol="0">
            <a:spAutoFit/>
          </a:bodyPr>
          <a:lstStyle/>
          <a:p>
            <a:r>
              <a:rPr lang="en-US" b="1" dirty="0" smtClean="0"/>
              <a:t> The reference standards that you prepare will be measured on the UV-Vis. spectroscopy and will give you the following spectra: </a:t>
            </a:r>
          </a:p>
          <a:p>
            <a:pPr algn="ctr"/>
            <a:r>
              <a:rPr lang="en-US" b="1" dirty="0" smtClean="0"/>
              <a:t>At (λ)</a:t>
            </a:r>
            <a:r>
              <a:rPr lang="en-US" b="1" baseline="-25000" dirty="0" smtClean="0"/>
              <a:t>1</a:t>
            </a:r>
            <a:r>
              <a:rPr lang="en-US" b="1" dirty="0" smtClean="0"/>
              <a:t> :- A</a:t>
            </a:r>
            <a:r>
              <a:rPr lang="en-US" b="1" baseline="-25000" dirty="0" smtClean="0"/>
              <a:t>B1(λ1)</a:t>
            </a:r>
            <a:r>
              <a:rPr lang="en-US" b="1" dirty="0" smtClean="0"/>
              <a:t> = ε</a:t>
            </a:r>
            <a:r>
              <a:rPr lang="en-US" b="1" baseline="-25000" dirty="0" smtClean="0"/>
              <a:t>B1(λ1) </a:t>
            </a:r>
            <a:r>
              <a:rPr lang="en-US" b="1" dirty="0" smtClean="0"/>
              <a:t>b C</a:t>
            </a:r>
            <a:r>
              <a:rPr lang="en-US" b="1" baseline="-25000" dirty="0" smtClean="0"/>
              <a:t>B1S</a:t>
            </a:r>
            <a:r>
              <a:rPr lang="en-US" b="1" dirty="0" smtClean="0"/>
              <a:t>; A</a:t>
            </a:r>
            <a:r>
              <a:rPr lang="en-US" b="1" baseline="-25000" dirty="0" smtClean="0"/>
              <a:t>B6(λ1)</a:t>
            </a:r>
            <a:r>
              <a:rPr lang="en-US" b="1" dirty="0" smtClean="0"/>
              <a:t> = ε</a:t>
            </a:r>
            <a:r>
              <a:rPr lang="en-US" b="1" baseline="-25000" dirty="0" smtClean="0"/>
              <a:t>B6(λ1)</a:t>
            </a:r>
            <a:r>
              <a:rPr lang="en-US" b="1" dirty="0" smtClean="0"/>
              <a:t> b C</a:t>
            </a:r>
            <a:r>
              <a:rPr lang="en-US" b="1" baseline="-25000" dirty="0" smtClean="0"/>
              <a:t>B6S</a:t>
            </a:r>
            <a:r>
              <a:rPr lang="en-US" b="1" dirty="0" smtClean="0"/>
              <a:t>; A</a:t>
            </a:r>
            <a:r>
              <a:rPr lang="en-US" b="1" baseline="-25000" dirty="0" smtClean="0"/>
              <a:t>B2(λ1)</a:t>
            </a:r>
            <a:r>
              <a:rPr lang="en-US" b="1" dirty="0" smtClean="0"/>
              <a:t> = ε</a:t>
            </a:r>
            <a:r>
              <a:rPr lang="en-US" b="1" baseline="-25000" dirty="0" smtClean="0"/>
              <a:t>B2(λ1)</a:t>
            </a:r>
            <a:r>
              <a:rPr lang="en-US" b="1" dirty="0" smtClean="0"/>
              <a:t> b C</a:t>
            </a:r>
            <a:r>
              <a:rPr lang="en-US" b="1" baseline="-25000" dirty="0" smtClean="0"/>
              <a:t>B2S</a:t>
            </a:r>
            <a:r>
              <a:rPr lang="en-US" b="1" dirty="0" smtClean="0"/>
              <a:t> </a:t>
            </a:r>
          </a:p>
          <a:p>
            <a:pPr algn="ctr"/>
            <a:r>
              <a:rPr lang="en-US" b="1" dirty="0" smtClean="0"/>
              <a:t>At (λ)</a:t>
            </a:r>
            <a:r>
              <a:rPr lang="en-US" b="1" baseline="-25000" dirty="0" smtClean="0"/>
              <a:t>2</a:t>
            </a:r>
            <a:r>
              <a:rPr lang="en-US" b="1" dirty="0" smtClean="0"/>
              <a:t> :- A</a:t>
            </a:r>
            <a:r>
              <a:rPr lang="en-US" b="1" baseline="-25000" dirty="0" smtClean="0"/>
              <a:t>B1(λ2)</a:t>
            </a:r>
            <a:r>
              <a:rPr lang="en-US" b="1" dirty="0" smtClean="0"/>
              <a:t> = ε</a:t>
            </a:r>
            <a:r>
              <a:rPr lang="en-US" b="1" baseline="-25000" dirty="0" smtClean="0"/>
              <a:t>B1(λ2) </a:t>
            </a:r>
            <a:r>
              <a:rPr lang="en-US" b="1" dirty="0" smtClean="0"/>
              <a:t>b C</a:t>
            </a:r>
            <a:r>
              <a:rPr lang="en-US" b="1" baseline="-25000" dirty="0" smtClean="0"/>
              <a:t>B1S</a:t>
            </a:r>
            <a:r>
              <a:rPr lang="en-US" b="1" dirty="0" smtClean="0"/>
              <a:t>; A</a:t>
            </a:r>
            <a:r>
              <a:rPr lang="en-US" b="1" baseline="-25000" dirty="0" smtClean="0"/>
              <a:t>B6(λ2)</a:t>
            </a:r>
            <a:r>
              <a:rPr lang="en-US" b="1" dirty="0" smtClean="0"/>
              <a:t> = ε</a:t>
            </a:r>
            <a:r>
              <a:rPr lang="en-US" b="1" baseline="-25000" dirty="0" smtClean="0"/>
              <a:t>B6(λ2)</a:t>
            </a:r>
            <a:r>
              <a:rPr lang="en-US" b="1" dirty="0" smtClean="0"/>
              <a:t> b C</a:t>
            </a:r>
            <a:r>
              <a:rPr lang="en-US" b="1" baseline="-25000" dirty="0" smtClean="0"/>
              <a:t>B6S</a:t>
            </a:r>
            <a:r>
              <a:rPr lang="en-US" b="1" dirty="0" smtClean="0"/>
              <a:t>; A</a:t>
            </a:r>
            <a:r>
              <a:rPr lang="en-US" b="1" baseline="-25000" dirty="0" smtClean="0"/>
              <a:t>B2(λ2)</a:t>
            </a:r>
            <a:r>
              <a:rPr lang="en-US" b="1" dirty="0" smtClean="0"/>
              <a:t> = ε</a:t>
            </a:r>
            <a:r>
              <a:rPr lang="en-US" b="1" baseline="-25000" dirty="0" smtClean="0"/>
              <a:t>B2(λ2)</a:t>
            </a:r>
            <a:r>
              <a:rPr lang="en-US" b="1" dirty="0" smtClean="0"/>
              <a:t> b C</a:t>
            </a:r>
            <a:r>
              <a:rPr lang="en-US" b="1" baseline="-25000" dirty="0" smtClean="0"/>
              <a:t>B2S</a:t>
            </a:r>
            <a:endParaRPr lang="en-US" b="1" dirty="0" smtClean="0"/>
          </a:p>
          <a:p>
            <a:pPr algn="ctr"/>
            <a:r>
              <a:rPr lang="en-US" b="1" dirty="0" smtClean="0"/>
              <a:t>At (λ)</a:t>
            </a:r>
            <a:r>
              <a:rPr lang="en-US" b="1" baseline="-25000" dirty="0" smtClean="0"/>
              <a:t>3</a:t>
            </a:r>
            <a:r>
              <a:rPr lang="en-US" b="1" dirty="0" smtClean="0"/>
              <a:t> :- A</a:t>
            </a:r>
            <a:r>
              <a:rPr lang="en-US" b="1" baseline="-25000" dirty="0" smtClean="0"/>
              <a:t>B1(λ3)</a:t>
            </a:r>
            <a:r>
              <a:rPr lang="en-US" b="1" dirty="0" smtClean="0"/>
              <a:t> = ε</a:t>
            </a:r>
            <a:r>
              <a:rPr lang="en-US" b="1" baseline="-25000" dirty="0" smtClean="0"/>
              <a:t>B1(λ3) </a:t>
            </a:r>
            <a:r>
              <a:rPr lang="en-US" b="1" dirty="0" smtClean="0"/>
              <a:t>b C</a:t>
            </a:r>
            <a:r>
              <a:rPr lang="en-US" b="1" baseline="-25000" dirty="0" smtClean="0"/>
              <a:t>B1S</a:t>
            </a:r>
            <a:r>
              <a:rPr lang="en-US" b="1" dirty="0" smtClean="0"/>
              <a:t>; A</a:t>
            </a:r>
            <a:r>
              <a:rPr lang="en-US" b="1" baseline="-25000" dirty="0" smtClean="0"/>
              <a:t>B6(λ3)</a:t>
            </a:r>
            <a:r>
              <a:rPr lang="en-US" b="1" dirty="0" smtClean="0"/>
              <a:t> = ε</a:t>
            </a:r>
            <a:r>
              <a:rPr lang="en-US" b="1" baseline="-25000" dirty="0" smtClean="0"/>
              <a:t>B6(λ3)</a:t>
            </a:r>
            <a:r>
              <a:rPr lang="en-US" b="1" dirty="0" smtClean="0"/>
              <a:t> b C</a:t>
            </a:r>
            <a:r>
              <a:rPr lang="en-US" b="1" baseline="-25000" dirty="0" smtClean="0"/>
              <a:t>B6S</a:t>
            </a:r>
            <a:r>
              <a:rPr lang="en-US" b="1" dirty="0" smtClean="0"/>
              <a:t>; A</a:t>
            </a:r>
            <a:r>
              <a:rPr lang="en-US" b="1" baseline="-25000" dirty="0" smtClean="0"/>
              <a:t>B2(λ3)</a:t>
            </a:r>
            <a:r>
              <a:rPr lang="en-US" b="1" dirty="0" smtClean="0"/>
              <a:t> = ε</a:t>
            </a:r>
            <a:r>
              <a:rPr lang="en-US" b="1" baseline="-25000" dirty="0" smtClean="0"/>
              <a:t>B2(λ3)</a:t>
            </a:r>
            <a:r>
              <a:rPr lang="en-US" b="1" dirty="0" smtClean="0"/>
              <a:t> b C</a:t>
            </a:r>
            <a:r>
              <a:rPr lang="en-US" b="1" baseline="-25000" dirty="0" smtClean="0"/>
              <a:t>B2S</a:t>
            </a:r>
            <a:endParaRPr lang="en-US" b="1" dirty="0" smtClean="0"/>
          </a:p>
          <a:p>
            <a:r>
              <a:rPr lang="en-US" b="1" dirty="0" smtClean="0"/>
              <a:t>The three equations are taken from absorbances at three different wavelengths: λ</a:t>
            </a:r>
            <a:r>
              <a:rPr lang="en-US" b="1" baseline="-25000" dirty="0" smtClean="0"/>
              <a:t>1</a:t>
            </a:r>
            <a:r>
              <a:rPr lang="en-US" b="1" dirty="0" smtClean="0"/>
              <a:t>=245nm, λ</a:t>
            </a:r>
            <a:r>
              <a:rPr lang="en-US" b="1" baseline="-25000" dirty="0" smtClean="0"/>
              <a:t>2</a:t>
            </a:r>
            <a:r>
              <a:rPr lang="en-US" b="1" dirty="0" smtClean="0"/>
              <a:t>=266nm, &amp; λ</a:t>
            </a:r>
            <a:r>
              <a:rPr lang="en-US" b="1" baseline="-25000" dirty="0" smtClean="0"/>
              <a:t>3</a:t>
            </a:r>
            <a:r>
              <a:rPr lang="en-US" b="1" dirty="0" smtClean="0"/>
              <a:t>=290nm for multi-vitamins mixture solution:-    </a:t>
            </a:r>
          </a:p>
          <a:p>
            <a:pPr algn="ctr"/>
            <a:r>
              <a:rPr lang="en-US" b="1" dirty="0" smtClean="0"/>
              <a:t>A</a:t>
            </a:r>
            <a:r>
              <a:rPr lang="en-US" b="1" baseline="-25000" dirty="0" smtClean="0"/>
              <a:t>M</a:t>
            </a:r>
            <a:r>
              <a:rPr lang="en-US" b="1" dirty="0" smtClean="0"/>
              <a:t>(</a:t>
            </a:r>
            <a:r>
              <a:rPr lang="en-US" b="1" baseline="-25000" dirty="0" smtClean="0"/>
              <a:t>245</a:t>
            </a:r>
            <a:r>
              <a:rPr lang="en-US" b="1" dirty="0" smtClean="0"/>
              <a:t>) = ε</a:t>
            </a:r>
            <a:r>
              <a:rPr lang="en-US" b="1" baseline="-25000" dirty="0" smtClean="0"/>
              <a:t>B1(λ)1</a:t>
            </a:r>
            <a:r>
              <a:rPr lang="en-US" b="1" dirty="0" smtClean="0"/>
              <a:t> b C</a:t>
            </a:r>
            <a:r>
              <a:rPr lang="en-US" b="1" baseline="-25000" dirty="0" smtClean="0"/>
              <a:t>B1</a:t>
            </a:r>
            <a:r>
              <a:rPr lang="en-US" b="1" dirty="0" smtClean="0"/>
              <a:t>+ ε</a:t>
            </a:r>
            <a:r>
              <a:rPr lang="en-US" b="1" baseline="-25000" dirty="0" smtClean="0"/>
              <a:t>B2(λ)1</a:t>
            </a:r>
            <a:r>
              <a:rPr lang="en-US" b="1" dirty="0" smtClean="0"/>
              <a:t> b C</a:t>
            </a:r>
            <a:r>
              <a:rPr lang="en-US" b="1" baseline="-25000" dirty="0" smtClean="0"/>
              <a:t>B2</a:t>
            </a:r>
            <a:r>
              <a:rPr lang="en-US" b="1" dirty="0" smtClean="0"/>
              <a:t> + ε</a:t>
            </a:r>
            <a:r>
              <a:rPr lang="en-US" b="1" baseline="-25000" dirty="0" smtClean="0"/>
              <a:t>B6(λ)1 </a:t>
            </a:r>
            <a:r>
              <a:rPr lang="en-US" b="1" dirty="0" smtClean="0"/>
              <a:t>b C</a:t>
            </a:r>
            <a:r>
              <a:rPr lang="en-US" b="1" baseline="-25000" dirty="0" smtClean="0"/>
              <a:t>B6</a:t>
            </a:r>
            <a:endParaRPr lang="en-US" b="1" dirty="0" smtClean="0"/>
          </a:p>
          <a:p>
            <a:pPr algn="ctr"/>
            <a:r>
              <a:rPr lang="en-US" b="1" dirty="0" smtClean="0"/>
              <a:t>A</a:t>
            </a:r>
            <a:r>
              <a:rPr lang="en-US" b="1" baseline="-25000" dirty="0" smtClean="0"/>
              <a:t>M</a:t>
            </a:r>
            <a:r>
              <a:rPr lang="en-US" b="1" dirty="0" smtClean="0"/>
              <a:t>(</a:t>
            </a:r>
            <a:r>
              <a:rPr lang="en-US" b="1" baseline="-25000" dirty="0" smtClean="0"/>
              <a:t>266</a:t>
            </a:r>
            <a:r>
              <a:rPr lang="en-US" b="1" dirty="0" smtClean="0"/>
              <a:t>) = ε</a:t>
            </a:r>
            <a:r>
              <a:rPr lang="en-US" b="1" baseline="-25000" dirty="0" smtClean="0"/>
              <a:t>B1(λ)2</a:t>
            </a:r>
            <a:r>
              <a:rPr lang="en-US" b="1" dirty="0" smtClean="0"/>
              <a:t> b C</a:t>
            </a:r>
            <a:r>
              <a:rPr lang="en-US" b="1" baseline="-25000" dirty="0" smtClean="0"/>
              <a:t>B1</a:t>
            </a:r>
            <a:r>
              <a:rPr lang="en-US" b="1" dirty="0" smtClean="0"/>
              <a:t>+ ε</a:t>
            </a:r>
            <a:r>
              <a:rPr lang="en-US" b="1" baseline="-25000" dirty="0" smtClean="0"/>
              <a:t>B2(λ)2</a:t>
            </a:r>
            <a:r>
              <a:rPr lang="en-US" b="1" dirty="0" smtClean="0"/>
              <a:t> b C</a:t>
            </a:r>
            <a:r>
              <a:rPr lang="en-US" b="1" baseline="-25000" dirty="0" smtClean="0"/>
              <a:t>B2</a:t>
            </a:r>
            <a:r>
              <a:rPr lang="en-US" b="1" dirty="0" smtClean="0"/>
              <a:t> + ε</a:t>
            </a:r>
            <a:r>
              <a:rPr lang="en-US" b="1" baseline="-25000" dirty="0" smtClean="0"/>
              <a:t>B6(λ)2</a:t>
            </a:r>
            <a:r>
              <a:rPr lang="en-US" b="1" dirty="0" smtClean="0"/>
              <a:t> b C</a:t>
            </a:r>
            <a:r>
              <a:rPr lang="en-US" b="1" baseline="-25000" dirty="0" smtClean="0"/>
              <a:t>B6</a:t>
            </a:r>
            <a:endParaRPr lang="en-US" b="1" dirty="0" smtClean="0"/>
          </a:p>
          <a:p>
            <a:pPr algn="ctr"/>
            <a:r>
              <a:rPr lang="en-US" b="1" dirty="0" smtClean="0"/>
              <a:t>A</a:t>
            </a:r>
            <a:r>
              <a:rPr lang="en-US" b="1" baseline="-25000" dirty="0" smtClean="0"/>
              <a:t>M</a:t>
            </a:r>
            <a:r>
              <a:rPr lang="en-US" b="1" dirty="0" smtClean="0"/>
              <a:t>(</a:t>
            </a:r>
            <a:r>
              <a:rPr lang="en-US" b="1" baseline="-25000" dirty="0" smtClean="0"/>
              <a:t>290</a:t>
            </a:r>
            <a:r>
              <a:rPr lang="en-US" b="1" dirty="0" smtClean="0"/>
              <a:t>) = ε</a:t>
            </a:r>
            <a:r>
              <a:rPr lang="en-US" b="1" baseline="-25000" dirty="0" smtClean="0"/>
              <a:t>B1(λ)3</a:t>
            </a:r>
            <a:r>
              <a:rPr lang="en-US" b="1" dirty="0" smtClean="0"/>
              <a:t> b C</a:t>
            </a:r>
            <a:r>
              <a:rPr lang="en-US" b="1" baseline="-25000" dirty="0" smtClean="0"/>
              <a:t>B1</a:t>
            </a:r>
            <a:r>
              <a:rPr lang="en-US" b="1" dirty="0" smtClean="0"/>
              <a:t>+ ε</a:t>
            </a:r>
            <a:r>
              <a:rPr lang="en-US" b="1" baseline="-25000" dirty="0" smtClean="0"/>
              <a:t>B2(λ)3</a:t>
            </a:r>
            <a:r>
              <a:rPr lang="en-US" b="1" dirty="0" smtClean="0"/>
              <a:t> b C</a:t>
            </a:r>
            <a:r>
              <a:rPr lang="en-US" b="1" baseline="-25000" dirty="0" smtClean="0"/>
              <a:t>B2</a:t>
            </a:r>
            <a:r>
              <a:rPr lang="en-US" b="1" dirty="0" smtClean="0"/>
              <a:t> + ε</a:t>
            </a:r>
            <a:r>
              <a:rPr lang="en-US" b="1" baseline="-25000" dirty="0" smtClean="0"/>
              <a:t>B6(λ)3</a:t>
            </a:r>
            <a:r>
              <a:rPr lang="en-US" b="1" dirty="0" smtClean="0"/>
              <a:t> b C</a:t>
            </a:r>
            <a:r>
              <a:rPr lang="en-US" b="1" baseline="-25000" dirty="0" smtClean="0"/>
              <a:t>B6</a:t>
            </a:r>
            <a:endParaRPr lang="en-US" b="1" dirty="0" smtClean="0"/>
          </a:p>
          <a:p>
            <a:r>
              <a:rPr lang="en-US" b="1" dirty="0" smtClean="0"/>
              <a:t>Since ‘b’ is the same in all cases and = 1 cm</a:t>
            </a:r>
          </a:p>
          <a:p>
            <a:pPr algn="ctr"/>
            <a:r>
              <a:rPr lang="en-US" b="1" dirty="0" smtClean="0"/>
              <a:t> A</a:t>
            </a:r>
            <a:r>
              <a:rPr lang="en-US" b="1" baseline="-25000" dirty="0" smtClean="0"/>
              <a:t>1 </a:t>
            </a:r>
            <a:r>
              <a:rPr lang="en-US" b="1" dirty="0" smtClean="0"/>
              <a:t>=  ε</a:t>
            </a:r>
            <a:r>
              <a:rPr lang="en-US" b="1" baseline="-25000" dirty="0" smtClean="0"/>
              <a:t>B1(λ)1</a:t>
            </a:r>
            <a:r>
              <a:rPr lang="en-US" b="1" dirty="0" smtClean="0"/>
              <a:t>  C</a:t>
            </a:r>
            <a:r>
              <a:rPr lang="en-US" b="1" baseline="-25000" dirty="0" smtClean="0"/>
              <a:t>B1</a:t>
            </a:r>
            <a:r>
              <a:rPr lang="en-US" b="1" dirty="0" smtClean="0"/>
              <a:t>+ ε</a:t>
            </a:r>
            <a:r>
              <a:rPr lang="en-US" b="1" baseline="-25000" dirty="0" smtClean="0"/>
              <a:t>B2(λ)1</a:t>
            </a:r>
            <a:r>
              <a:rPr lang="en-US" b="1" dirty="0" smtClean="0"/>
              <a:t>  C</a:t>
            </a:r>
            <a:r>
              <a:rPr lang="en-US" b="1" baseline="-25000" dirty="0" smtClean="0"/>
              <a:t>B2</a:t>
            </a:r>
            <a:r>
              <a:rPr lang="en-US" b="1" dirty="0" smtClean="0"/>
              <a:t> + ε</a:t>
            </a:r>
            <a:r>
              <a:rPr lang="en-US" b="1" baseline="-25000" dirty="0" smtClean="0"/>
              <a:t>B6(λ)1 </a:t>
            </a:r>
            <a:r>
              <a:rPr lang="en-US" b="1" dirty="0" smtClean="0"/>
              <a:t> C</a:t>
            </a:r>
            <a:r>
              <a:rPr lang="en-US" b="1" baseline="-25000" dirty="0" smtClean="0"/>
              <a:t>B6</a:t>
            </a:r>
            <a:endParaRPr lang="en-US" b="1" dirty="0" smtClean="0"/>
          </a:p>
          <a:p>
            <a:pPr algn="ctr"/>
            <a:r>
              <a:rPr lang="en-US" b="1" dirty="0" smtClean="0"/>
              <a:t>A</a:t>
            </a:r>
            <a:r>
              <a:rPr lang="en-US" b="1" baseline="-25000" dirty="0" smtClean="0"/>
              <a:t>2 </a:t>
            </a:r>
            <a:r>
              <a:rPr lang="en-US" b="1" dirty="0" smtClean="0"/>
              <a:t>= ε</a:t>
            </a:r>
            <a:r>
              <a:rPr lang="en-US" b="1" baseline="-25000" dirty="0" smtClean="0"/>
              <a:t>B1(λ)2</a:t>
            </a:r>
            <a:r>
              <a:rPr lang="en-US" b="1" dirty="0" smtClean="0"/>
              <a:t>  C</a:t>
            </a:r>
            <a:r>
              <a:rPr lang="en-US" b="1" baseline="-25000" dirty="0" smtClean="0"/>
              <a:t>B1</a:t>
            </a:r>
            <a:r>
              <a:rPr lang="en-US" b="1" dirty="0" smtClean="0"/>
              <a:t>+ ε</a:t>
            </a:r>
            <a:r>
              <a:rPr lang="en-US" b="1" baseline="-25000" dirty="0" smtClean="0"/>
              <a:t>B2(λ)2</a:t>
            </a:r>
            <a:r>
              <a:rPr lang="en-US" b="1" dirty="0" smtClean="0"/>
              <a:t>  C</a:t>
            </a:r>
            <a:r>
              <a:rPr lang="en-US" b="1" baseline="-25000" dirty="0" smtClean="0"/>
              <a:t>B2</a:t>
            </a:r>
            <a:r>
              <a:rPr lang="en-US" b="1" dirty="0" smtClean="0"/>
              <a:t> + ε</a:t>
            </a:r>
            <a:r>
              <a:rPr lang="en-US" b="1" baseline="-25000" dirty="0" smtClean="0"/>
              <a:t>B6(λ)2 </a:t>
            </a:r>
            <a:r>
              <a:rPr lang="en-US" b="1" dirty="0" smtClean="0"/>
              <a:t> C</a:t>
            </a:r>
            <a:r>
              <a:rPr lang="en-US" b="1" baseline="-25000" dirty="0" smtClean="0"/>
              <a:t>B6</a:t>
            </a:r>
            <a:endParaRPr lang="en-US" b="1" dirty="0" smtClean="0"/>
          </a:p>
          <a:p>
            <a:pPr algn="ctr"/>
            <a:r>
              <a:rPr lang="en-US" b="1" dirty="0" smtClean="0"/>
              <a:t>A</a:t>
            </a:r>
            <a:r>
              <a:rPr lang="en-US" b="1" baseline="-25000" dirty="0" smtClean="0"/>
              <a:t>3 </a:t>
            </a:r>
            <a:r>
              <a:rPr lang="en-US" b="1" dirty="0" smtClean="0"/>
              <a:t>= ε</a:t>
            </a:r>
            <a:r>
              <a:rPr lang="en-US" b="1" baseline="-25000" dirty="0" smtClean="0"/>
              <a:t>B1(λ)3</a:t>
            </a:r>
            <a:r>
              <a:rPr lang="en-US" b="1" dirty="0" smtClean="0"/>
              <a:t>  C</a:t>
            </a:r>
            <a:r>
              <a:rPr lang="en-US" b="1" baseline="-25000" dirty="0" smtClean="0"/>
              <a:t>B1</a:t>
            </a:r>
            <a:r>
              <a:rPr lang="en-US" b="1" dirty="0" smtClean="0"/>
              <a:t>+ ε</a:t>
            </a:r>
            <a:r>
              <a:rPr lang="en-US" b="1" baseline="-25000" dirty="0" smtClean="0"/>
              <a:t>B2(λ)3</a:t>
            </a:r>
            <a:r>
              <a:rPr lang="en-US" b="1" dirty="0" smtClean="0"/>
              <a:t>  C</a:t>
            </a:r>
            <a:r>
              <a:rPr lang="en-US" b="1" baseline="-25000" dirty="0" smtClean="0"/>
              <a:t>B2</a:t>
            </a:r>
            <a:r>
              <a:rPr lang="en-US" b="1" dirty="0" smtClean="0"/>
              <a:t> + ε</a:t>
            </a:r>
            <a:r>
              <a:rPr lang="en-US" b="1" baseline="-25000" dirty="0" smtClean="0"/>
              <a:t>B6(λ)3 </a:t>
            </a:r>
            <a:r>
              <a:rPr lang="en-US" b="1" dirty="0" smtClean="0"/>
              <a:t> C</a:t>
            </a:r>
            <a:r>
              <a:rPr lang="en-US" b="1" baseline="-25000" dirty="0" smtClean="0"/>
              <a:t>B6</a:t>
            </a:r>
            <a:r>
              <a:rPr lang="en-US" b="1" dirty="0" smtClean="0"/>
              <a:t> </a:t>
            </a:r>
            <a:endParaRPr lang="en-US" b="1"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srcRect/>
          <a:stretch>
            <a:fillRect/>
          </a:stretch>
        </p:blipFill>
        <p:spPr bwMode="auto">
          <a:xfrm>
            <a:off x="533400" y="304800"/>
            <a:ext cx="8305800" cy="541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763000" cy="6186309"/>
          </a:xfrm>
          <a:prstGeom prst="rect">
            <a:avLst/>
          </a:prstGeom>
          <a:noFill/>
        </p:spPr>
        <p:txBody>
          <a:bodyPr wrap="square" rtlCol="0">
            <a:spAutoFit/>
          </a:bodyPr>
          <a:lstStyle/>
          <a:p>
            <a:pPr algn="just"/>
            <a:r>
              <a:rPr lang="en-US" dirty="0" smtClean="0"/>
              <a:t> The spectra of the standards are shown in Figure1; all three components can be quantified, as there is a large degree of spectral difference between the components; Vitamin B2 is the only component that absorbs in the region 300 to 500 nm and has a strong absorption band at 266 nm; Vitamin B6 has a strong absorption band at 290 nm and Vitamin B1 has a strong absorption band at 245 nm:-</a:t>
            </a:r>
          </a:p>
          <a:p>
            <a:pPr algn="just"/>
            <a:r>
              <a:rPr lang="en-US" dirty="0" smtClean="0"/>
              <a:t>  Figure 2 shows the wavelength scans for samples 1 and 3 as representative examples; the multi-component analysis of the Vitamin B system was optimized by limiting the calculation range to between 225 nm and 500 nm; in the region above 500 nm there is no absorbance from any component, and in the region below 225 nm the spectra of the components have little structure; </a:t>
            </a:r>
          </a:p>
          <a:p>
            <a:pPr algn="just"/>
            <a:r>
              <a:rPr lang="en-US" dirty="0" smtClean="0"/>
              <a:t>    The results of the multi-component analysis using this reduced wavelength range are shown in Table3; the simplest way to validate the selected method of calculation is to re-measure the standards as samples and check the accuracy of results; as can be seen in Table3, the comparison of the calculated and expected results for the standards re-measured shows agreement to within 1.5%, thus validating the selected data collection and calculation parameters; the results in table3 for samples 1 to 4 show that the multi-component calculations are accurate for the chosen calculation parameters (compare with Table 1). For samples with relatively high concentrations of a component the calculated results are within 5% of the expected results. However, the % difference between the expected and calculated values increases slightly as the concentrations of individual components decreases. Generally, sample concentrations can be calculated to within 2–5%.</a:t>
            </a:r>
          </a:p>
          <a:p>
            <a:pPr algn="just"/>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763000" cy="1360372"/>
          </a:xfrm>
          <a:prstGeom prst="rect">
            <a:avLst/>
          </a:prstGeom>
          <a:noFill/>
        </p:spPr>
        <p:txBody>
          <a:bodyPr wrap="square" rtlCol="0">
            <a:spAutoFit/>
          </a:bodyPr>
          <a:lstStyle/>
          <a:p>
            <a:pPr algn="ctr">
              <a:lnSpc>
                <a:spcPct val="115000"/>
              </a:lnSpc>
            </a:pPr>
            <a:r>
              <a:rPr lang="en-US" sz="2000" b="1" dirty="0" smtClean="0">
                <a:latin typeface="Times New Roman"/>
                <a:ea typeface="Calibri"/>
                <a:cs typeface="Arial"/>
              </a:rPr>
              <a:t>Experiment-7</a:t>
            </a:r>
            <a:endParaRPr lang="en-US" sz="1400" dirty="0" smtClean="0">
              <a:ea typeface="Calibri"/>
              <a:cs typeface="Arial"/>
            </a:endParaRPr>
          </a:p>
          <a:p>
            <a:pPr algn="ctr">
              <a:lnSpc>
                <a:spcPct val="115000"/>
              </a:lnSpc>
            </a:pPr>
            <a:r>
              <a:rPr lang="en-US" b="1" dirty="0" smtClean="0">
                <a:latin typeface="Times New Roman"/>
                <a:ea typeface="Calibri"/>
                <a:cs typeface="Arial"/>
              </a:rPr>
              <a:t>Determination of Caffeine and Acetylsalicylic Acid in an Analgesic Tablet </a:t>
            </a:r>
            <a:endParaRPr lang="en-US" sz="1400" dirty="0" smtClean="0">
              <a:ea typeface="Calibri"/>
              <a:cs typeface="Arial"/>
            </a:endParaRPr>
          </a:p>
          <a:p>
            <a:pPr algn="ctr">
              <a:lnSpc>
                <a:spcPct val="115000"/>
              </a:lnSpc>
            </a:pPr>
            <a:r>
              <a:rPr lang="en-US" b="1" dirty="0" smtClean="0">
                <a:latin typeface="Times New Roman"/>
                <a:ea typeface="Calibri"/>
                <a:cs typeface="Arial"/>
              </a:rPr>
              <a:t>by UV-Vis. Spectroscopy</a:t>
            </a:r>
            <a:endParaRPr lang="en-US" sz="1400" dirty="0" smtClean="0">
              <a:ea typeface="Calibri"/>
              <a:cs typeface="Arial"/>
            </a:endParaRPr>
          </a:p>
          <a:p>
            <a:endParaRPr lang="en-US" dirty="0"/>
          </a:p>
        </p:txBody>
      </p:sp>
      <p:sp>
        <p:nvSpPr>
          <p:cNvPr id="3" name="TextBox 2"/>
          <p:cNvSpPr txBox="1"/>
          <p:nvPr/>
        </p:nvSpPr>
        <p:spPr>
          <a:xfrm>
            <a:off x="609600" y="1295401"/>
            <a:ext cx="8001000" cy="709233"/>
          </a:xfrm>
          <a:prstGeom prst="rect">
            <a:avLst/>
          </a:prstGeom>
          <a:noFill/>
        </p:spPr>
        <p:txBody>
          <a:bodyPr wrap="square" rtlCol="0">
            <a:spAutoFit/>
          </a:bodyPr>
          <a:lstStyle/>
          <a:p>
            <a:pPr algn="just">
              <a:lnSpc>
                <a:spcPct val="115000"/>
              </a:lnSpc>
            </a:pPr>
            <a:r>
              <a:rPr lang="en-US" dirty="0" smtClean="0">
                <a:latin typeface="Times New Roman"/>
                <a:ea typeface="Calibri"/>
                <a:cs typeface="Arial"/>
              </a:rPr>
              <a:t> When an atom or molecule absorbs energy; electrons are promoted from their ground state to an excited state.</a:t>
            </a:r>
            <a:endParaRPr lang="en-US" sz="1400" dirty="0" smtClean="0">
              <a:ea typeface="Calibri"/>
              <a:cs typeface="Arial"/>
            </a:endParaRPr>
          </a:p>
        </p:txBody>
      </p:sp>
      <p:pic>
        <p:nvPicPr>
          <p:cNvPr id="4" name="Picture 3"/>
          <p:cNvPicPr/>
          <p:nvPr/>
        </p:nvPicPr>
        <p:blipFill>
          <a:blip r:embed="rId2" cstate="print"/>
          <a:srcRect/>
          <a:stretch>
            <a:fillRect/>
          </a:stretch>
        </p:blipFill>
        <p:spPr bwMode="auto">
          <a:xfrm>
            <a:off x="1447800" y="2209800"/>
            <a:ext cx="6629400" cy="3276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143000" y="2133600"/>
            <a:ext cx="6524625" cy="1504950"/>
          </a:xfrm>
          <a:prstGeom prst="rect">
            <a:avLst/>
          </a:prstGeom>
          <a:noFill/>
          <a:ln w="9525">
            <a:noFill/>
            <a:miter lim="800000"/>
            <a:headEnd/>
            <a:tailEnd/>
          </a:ln>
        </p:spPr>
      </p:pic>
      <p:graphicFrame>
        <p:nvGraphicFramePr>
          <p:cNvPr id="5" name="Table 4"/>
          <p:cNvGraphicFramePr>
            <a:graphicFrameLocks noGrp="1"/>
          </p:cNvGraphicFramePr>
          <p:nvPr/>
        </p:nvGraphicFramePr>
        <p:xfrm>
          <a:off x="2286000" y="3886200"/>
          <a:ext cx="4206240" cy="1828800"/>
        </p:xfrm>
        <a:graphic>
          <a:graphicData uri="http://schemas.openxmlformats.org/drawingml/2006/table">
            <a:tbl>
              <a:tblPr/>
              <a:tblGrid>
                <a:gridCol w="1402080"/>
                <a:gridCol w="1009650"/>
                <a:gridCol w="1794510"/>
              </a:tblGrid>
              <a:tr h="62230">
                <a:tc>
                  <a:txBody>
                    <a:bodyPr/>
                    <a:lstStyle/>
                    <a:p>
                      <a:pPr marL="0" marR="0">
                        <a:spcBef>
                          <a:spcPts val="0"/>
                        </a:spcBef>
                        <a:spcAft>
                          <a:spcPts val="0"/>
                        </a:spcAft>
                      </a:pPr>
                      <a:r>
                        <a:rPr lang="en-US" sz="1200" b="1" dirty="0">
                          <a:solidFill>
                            <a:srgbClr val="000000"/>
                          </a:solidFill>
                          <a:latin typeface="Times New Roman"/>
                          <a:ea typeface="Calibri"/>
                          <a:cs typeface="Lucida Calligraphy"/>
                        </a:rPr>
                        <a:t>Wavelength, nm </a:t>
                      </a:r>
                      <a:endParaRPr lang="en-US" sz="1200" dirty="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solidFill>
                            <a:srgbClr val="000000"/>
                          </a:solidFill>
                          <a:latin typeface="Times New Roman"/>
                          <a:ea typeface="Calibri"/>
                          <a:cs typeface="Lucida Calligraphy"/>
                        </a:rPr>
                        <a:t>Color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solidFill>
                            <a:srgbClr val="000000"/>
                          </a:solidFill>
                          <a:latin typeface="Times New Roman"/>
                          <a:ea typeface="Calibri"/>
                          <a:cs typeface="Lucida Calligraphy"/>
                        </a:rPr>
                        <a:t>Complementary color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500">
                <a:tc>
                  <a:txBody>
                    <a:bodyPr/>
                    <a:lstStyle/>
                    <a:p>
                      <a:pPr marL="0" marR="0">
                        <a:spcBef>
                          <a:spcPts val="0"/>
                        </a:spcBef>
                        <a:spcAft>
                          <a:spcPts val="0"/>
                        </a:spcAft>
                      </a:pPr>
                      <a:r>
                        <a:rPr lang="en-US" sz="1200">
                          <a:solidFill>
                            <a:srgbClr val="000000"/>
                          </a:solidFill>
                          <a:latin typeface="Times New Roman"/>
                          <a:ea typeface="Calibri"/>
                          <a:cs typeface="Lucida Calligraphy"/>
                        </a:rPr>
                        <a:t>400-430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Violet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Yellow-green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500">
                <a:tc>
                  <a:txBody>
                    <a:bodyPr/>
                    <a:lstStyle/>
                    <a:p>
                      <a:pPr marL="0" marR="0">
                        <a:spcBef>
                          <a:spcPts val="0"/>
                        </a:spcBef>
                        <a:spcAft>
                          <a:spcPts val="0"/>
                        </a:spcAft>
                      </a:pPr>
                      <a:r>
                        <a:rPr lang="en-US" sz="1200">
                          <a:solidFill>
                            <a:srgbClr val="000000"/>
                          </a:solidFill>
                          <a:latin typeface="Times New Roman"/>
                          <a:ea typeface="Calibri"/>
                          <a:cs typeface="Lucida Calligraphy"/>
                        </a:rPr>
                        <a:t>430-480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solidFill>
                            <a:srgbClr val="000000"/>
                          </a:solidFill>
                          <a:latin typeface="Times New Roman"/>
                          <a:ea typeface="Calibri"/>
                          <a:cs typeface="Lucida Calligraphy"/>
                        </a:rPr>
                        <a:t>Blue </a:t>
                      </a:r>
                      <a:endParaRPr lang="en-US" sz="1200" dirty="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Yellow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500">
                <a:tc>
                  <a:txBody>
                    <a:bodyPr/>
                    <a:lstStyle/>
                    <a:p>
                      <a:pPr marL="0" marR="0">
                        <a:spcBef>
                          <a:spcPts val="0"/>
                        </a:spcBef>
                        <a:spcAft>
                          <a:spcPts val="0"/>
                        </a:spcAft>
                      </a:pPr>
                      <a:r>
                        <a:rPr lang="en-US" sz="1200">
                          <a:solidFill>
                            <a:srgbClr val="000000"/>
                          </a:solidFill>
                          <a:latin typeface="Times New Roman"/>
                          <a:ea typeface="Calibri"/>
                          <a:cs typeface="Lucida Calligraphy"/>
                        </a:rPr>
                        <a:t>480-490</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Green-blue</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Orange</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500">
                <a:tc>
                  <a:txBody>
                    <a:bodyPr/>
                    <a:lstStyle/>
                    <a:p>
                      <a:pPr marL="0" marR="0">
                        <a:spcBef>
                          <a:spcPts val="0"/>
                        </a:spcBef>
                        <a:spcAft>
                          <a:spcPts val="0"/>
                        </a:spcAft>
                      </a:pPr>
                      <a:r>
                        <a:rPr lang="en-US" sz="1200">
                          <a:solidFill>
                            <a:srgbClr val="000000"/>
                          </a:solidFill>
                          <a:latin typeface="Times New Roman"/>
                          <a:ea typeface="Calibri"/>
                          <a:cs typeface="Lucida Calligraphy"/>
                        </a:rPr>
                        <a:t>490-500</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Blue-green</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Red</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500">
                <a:tc>
                  <a:txBody>
                    <a:bodyPr/>
                    <a:lstStyle/>
                    <a:p>
                      <a:pPr marL="0" marR="0">
                        <a:spcBef>
                          <a:spcPts val="0"/>
                        </a:spcBef>
                        <a:spcAft>
                          <a:spcPts val="0"/>
                        </a:spcAft>
                      </a:pPr>
                      <a:r>
                        <a:rPr lang="en-US" sz="1200">
                          <a:solidFill>
                            <a:srgbClr val="000000"/>
                          </a:solidFill>
                          <a:latin typeface="Times New Roman"/>
                          <a:ea typeface="Calibri"/>
                          <a:cs typeface="Lucida Calligraphy"/>
                        </a:rPr>
                        <a:t>500-550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Green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Purple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500">
                <a:tc>
                  <a:txBody>
                    <a:bodyPr/>
                    <a:lstStyle/>
                    <a:p>
                      <a:pPr marL="0" marR="0">
                        <a:spcBef>
                          <a:spcPts val="0"/>
                        </a:spcBef>
                        <a:spcAft>
                          <a:spcPts val="0"/>
                        </a:spcAft>
                      </a:pPr>
                      <a:r>
                        <a:rPr lang="en-US" sz="1200">
                          <a:solidFill>
                            <a:srgbClr val="000000"/>
                          </a:solidFill>
                          <a:latin typeface="Times New Roman"/>
                          <a:ea typeface="Calibri"/>
                          <a:cs typeface="Lucida Calligraphy"/>
                        </a:rPr>
                        <a:t>550-575</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Yellow-green</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Violet</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500">
                <a:tc>
                  <a:txBody>
                    <a:bodyPr/>
                    <a:lstStyle/>
                    <a:p>
                      <a:pPr marL="0" marR="0">
                        <a:spcBef>
                          <a:spcPts val="0"/>
                        </a:spcBef>
                        <a:spcAft>
                          <a:spcPts val="0"/>
                        </a:spcAft>
                      </a:pPr>
                      <a:r>
                        <a:rPr lang="en-US" sz="1200">
                          <a:solidFill>
                            <a:srgbClr val="000000"/>
                          </a:solidFill>
                          <a:latin typeface="Times New Roman"/>
                          <a:ea typeface="Calibri"/>
                          <a:cs typeface="Lucida Calligraphy"/>
                        </a:rPr>
                        <a:t>575-590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Yellow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Blue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500">
                <a:tc>
                  <a:txBody>
                    <a:bodyPr/>
                    <a:lstStyle/>
                    <a:p>
                      <a:pPr marL="0" marR="0">
                        <a:spcBef>
                          <a:spcPts val="0"/>
                        </a:spcBef>
                        <a:spcAft>
                          <a:spcPts val="0"/>
                        </a:spcAft>
                      </a:pPr>
                      <a:r>
                        <a:rPr lang="en-US" sz="1200">
                          <a:solidFill>
                            <a:srgbClr val="000000"/>
                          </a:solidFill>
                          <a:latin typeface="Times New Roman"/>
                          <a:ea typeface="Calibri"/>
                          <a:cs typeface="Lucida Calligraphy"/>
                        </a:rPr>
                        <a:t>590-625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Orange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Green-blue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500">
                <a:tc>
                  <a:txBody>
                    <a:bodyPr/>
                    <a:lstStyle/>
                    <a:p>
                      <a:pPr marL="0" marR="0">
                        <a:spcBef>
                          <a:spcPts val="0"/>
                        </a:spcBef>
                        <a:spcAft>
                          <a:spcPts val="0"/>
                        </a:spcAft>
                      </a:pPr>
                      <a:r>
                        <a:rPr lang="en-US" sz="1200">
                          <a:solidFill>
                            <a:srgbClr val="000000"/>
                          </a:solidFill>
                          <a:latin typeface="Times New Roman"/>
                          <a:ea typeface="Calibri"/>
                          <a:cs typeface="Lucida Calligraphy"/>
                        </a:rPr>
                        <a:t>630-700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Red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solidFill>
                            <a:srgbClr val="000000"/>
                          </a:solidFill>
                          <a:latin typeface="Times New Roman"/>
                          <a:ea typeface="Calibri"/>
                          <a:cs typeface="Lucida Calligraphy"/>
                        </a:rPr>
                        <a:t>Blue-green </a:t>
                      </a:r>
                      <a:endParaRPr lang="en-US" sz="1200" dirty="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7" name="Rectangle 3"/>
          <p:cNvSpPr>
            <a:spLocks noChangeArrowheads="1"/>
          </p:cNvSpPr>
          <p:nvPr/>
        </p:nvSpPr>
        <p:spPr bwMode="auto">
          <a:xfrm>
            <a:off x="838200" y="5928211"/>
            <a:ext cx="739140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Table: Correlation between wavelength, color, and complementary color</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Box 6"/>
          <p:cNvSpPr txBox="1"/>
          <p:nvPr/>
        </p:nvSpPr>
        <p:spPr>
          <a:xfrm>
            <a:off x="228600" y="228600"/>
            <a:ext cx="8164415" cy="1754326"/>
          </a:xfrm>
          <a:prstGeom prst="rect">
            <a:avLst/>
          </a:prstGeom>
          <a:noFill/>
        </p:spPr>
        <p:txBody>
          <a:bodyPr wrap="none" rtlCol="0">
            <a:spAutoFit/>
          </a:bodyPr>
          <a:lstStyle/>
          <a:p>
            <a:r>
              <a:rPr lang="en-US" b="1" dirty="0" smtClean="0"/>
              <a:t>Calibration</a:t>
            </a:r>
          </a:p>
          <a:p>
            <a:r>
              <a:rPr lang="en-US" dirty="0" smtClean="0"/>
              <a:t> a process that relates the measured analytical signal to the concentration of </a:t>
            </a:r>
            <a:r>
              <a:rPr lang="en-US" b="1" dirty="0" smtClean="0"/>
              <a:t>analyte</a:t>
            </a:r>
            <a:r>
              <a:rPr lang="en-US" dirty="0" smtClean="0"/>
              <a:t> </a:t>
            </a:r>
          </a:p>
          <a:p>
            <a:r>
              <a:rPr lang="en-US" dirty="0" smtClean="0"/>
              <a:t>(the substance to be analyzed).</a:t>
            </a:r>
          </a:p>
          <a:p>
            <a:r>
              <a:rPr lang="en-US" b="1" dirty="0" smtClean="0"/>
              <a:t>Spectrophotometer:</a:t>
            </a:r>
            <a:endParaRPr lang="en-US" dirty="0" smtClean="0"/>
          </a:p>
          <a:p>
            <a:pPr algn="ctr"/>
            <a:r>
              <a:rPr lang="en-US" dirty="0" smtClean="0"/>
              <a:t>    </a:t>
            </a:r>
            <a:r>
              <a:rPr lang="en-US" b="1" dirty="0" smtClean="0"/>
              <a:t>It</a:t>
            </a:r>
            <a:r>
              <a:rPr lang="en-US" dirty="0" smtClean="0"/>
              <a:t> is a technique that uses the absorbance of light by an analyte at a certain</a:t>
            </a:r>
          </a:p>
          <a:p>
            <a:pPr algn="ctr"/>
            <a:r>
              <a:rPr lang="en-US" dirty="0" smtClean="0"/>
              <a:t>      wavelength to determine the analyte concentration (or transmittance of light).</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304800"/>
            <a:ext cx="8305800" cy="646331"/>
          </a:xfrm>
          <a:prstGeom prst="rect">
            <a:avLst/>
          </a:prstGeom>
          <a:noFill/>
        </p:spPr>
        <p:txBody>
          <a:bodyPr wrap="square" rtlCol="0">
            <a:spAutoFit/>
          </a:bodyPr>
          <a:lstStyle/>
          <a:p>
            <a:r>
              <a:rPr lang="en-US" dirty="0" smtClean="0"/>
              <a:t>The total absorbance, </a:t>
            </a:r>
            <a:r>
              <a:rPr lang="en-US" b="1" i="1" dirty="0" smtClean="0"/>
              <a:t>A</a:t>
            </a:r>
            <a:r>
              <a:rPr lang="en-US" b="1" i="1" baseline="-25000" dirty="0" smtClean="0"/>
              <a:t>t</a:t>
            </a:r>
            <a:r>
              <a:rPr lang="en-US" i="1" dirty="0" smtClean="0"/>
              <a:t> </a:t>
            </a:r>
            <a:r>
              <a:rPr lang="en-US" dirty="0" smtClean="0"/>
              <a:t>of a sample containing more than one component that can absorb the same wavelength is the sum of the individual absorbance, </a:t>
            </a:r>
            <a:r>
              <a:rPr lang="en-US" b="1" i="1" dirty="0" smtClean="0"/>
              <a:t>A</a:t>
            </a:r>
            <a:r>
              <a:rPr lang="en-US" b="1" i="1" baseline="-25000" dirty="0" smtClean="0"/>
              <a:t>i </a:t>
            </a:r>
            <a:r>
              <a:rPr lang="en-US" b="1" i="1" dirty="0" smtClean="0"/>
              <a:t>:</a:t>
            </a:r>
            <a:endParaRPr lang="en-US" dirty="0" smtClean="0"/>
          </a:p>
        </p:txBody>
      </p:sp>
      <p:sp>
        <p:nvSpPr>
          <p:cNvPr id="5" name="TextBox 4"/>
          <p:cNvSpPr txBox="1"/>
          <p:nvPr/>
        </p:nvSpPr>
        <p:spPr>
          <a:xfrm>
            <a:off x="4038600" y="1066800"/>
            <a:ext cx="930639" cy="369332"/>
          </a:xfrm>
          <a:prstGeom prst="rect">
            <a:avLst/>
          </a:prstGeom>
          <a:noFill/>
        </p:spPr>
        <p:txBody>
          <a:bodyPr wrap="none" rtlCol="0">
            <a:spAutoFit/>
          </a:bodyPr>
          <a:lstStyle/>
          <a:p>
            <a:r>
              <a:rPr lang="en-US" b="1" i="1" dirty="0" smtClean="0"/>
              <a:t>A</a:t>
            </a:r>
            <a:r>
              <a:rPr lang="en-US" b="1" i="1" baseline="-25000" dirty="0" smtClean="0"/>
              <a:t>t</a:t>
            </a:r>
            <a:r>
              <a:rPr lang="en-US" b="1" i="1" dirty="0" smtClean="0"/>
              <a:t> </a:t>
            </a:r>
            <a:r>
              <a:rPr lang="en-US" b="1" dirty="0" smtClean="0"/>
              <a:t>= Σ </a:t>
            </a:r>
            <a:r>
              <a:rPr lang="en-US" b="1" i="1" dirty="0" smtClean="0"/>
              <a:t>A</a:t>
            </a:r>
            <a:r>
              <a:rPr lang="en-US" b="1" i="1" baseline="-25000" dirty="0" smtClean="0"/>
              <a:t>i</a:t>
            </a:r>
            <a:endParaRPr lang="en-US" dirty="0"/>
          </a:p>
        </p:txBody>
      </p:sp>
      <p:sp>
        <p:nvSpPr>
          <p:cNvPr id="6" name="TextBox 5"/>
          <p:cNvSpPr txBox="1"/>
          <p:nvPr/>
        </p:nvSpPr>
        <p:spPr>
          <a:xfrm>
            <a:off x="381000" y="1524000"/>
            <a:ext cx="8153400" cy="646331"/>
          </a:xfrm>
          <a:prstGeom prst="rect">
            <a:avLst/>
          </a:prstGeom>
          <a:noFill/>
        </p:spPr>
        <p:txBody>
          <a:bodyPr wrap="square" rtlCol="0">
            <a:spAutoFit/>
          </a:bodyPr>
          <a:lstStyle/>
          <a:p>
            <a:pPr algn="justLow"/>
            <a:r>
              <a:rPr lang="en-US" dirty="0" smtClean="0"/>
              <a:t>    It is necessary that the absorptivity of the substances be different at various wavelengths but not necessary zero for one of the components.</a:t>
            </a:r>
            <a:endParaRPr lang="en-US" dirty="0"/>
          </a:p>
        </p:txBody>
      </p:sp>
      <p:sp>
        <p:nvSpPr>
          <p:cNvPr id="7" name="TextBox 6"/>
          <p:cNvSpPr txBox="1"/>
          <p:nvPr/>
        </p:nvSpPr>
        <p:spPr>
          <a:xfrm>
            <a:off x="457200" y="2438400"/>
            <a:ext cx="8229600" cy="1569660"/>
          </a:xfrm>
          <a:prstGeom prst="rect">
            <a:avLst/>
          </a:prstGeom>
          <a:noFill/>
        </p:spPr>
        <p:txBody>
          <a:bodyPr wrap="square" rtlCol="0">
            <a:spAutoFit/>
          </a:bodyPr>
          <a:lstStyle/>
          <a:p>
            <a:pPr algn="justLow"/>
            <a:r>
              <a:rPr lang="en-US" dirty="0" smtClean="0"/>
              <a:t>     You will first determine the molar absorptivity </a:t>
            </a:r>
            <a:r>
              <a:rPr lang="en-US" sz="2400" b="1" dirty="0" smtClean="0"/>
              <a:t>ε</a:t>
            </a:r>
            <a:r>
              <a:rPr lang="en-US" dirty="0" smtClean="0"/>
              <a:t> of each component by constructing a calibration curve (absorbance vs. concentration) with standard solutions; then by measuring absorbance of the tablet solution at maximum absorption wavelength of both components, you will be able to figure out the amount of each component in the tablet.</a:t>
            </a:r>
            <a:endParaRPr lang="en-US" dirty="0"/>
          </a:p>
        </p:txBody>
      </p:sp>
      <p:sp>
        <p:nvSpPr>
          <p:cNvPr id="10" name="TextBox 9"/>
          <p:cNvSpPr txBox="1"/>
          <p:nvPr/>
        </p:nvSpPr>
        <p:spPr>
          <a:xfrm>
            <a:off x="304800" y="3898728"/>
            <a:ext cx="8534400" cy="2640723"/>
          </a:xfrm>
          <a:prstGeom prst="rect">
            <a:avLst/>
          </a:prstGeom>
          <a:noFill/>
        </p:spPr>
        <p:txBody>
          <a:bodyPr wrap="square" rtlCol="0">
            <a:spAutoFit/>
          </a:bodyPr>
          <a:lstStyle/>
          <a:p>
            <a:pPr algn="just">
              <a:lnSpc>
                <a:spcPct val="115000"/>
              </a:lnSpc>
            </a:pPr>
            <a:r>
              <a:rPr lang="en-US" b="1" dirty="0" smtClean="0">
                <a:latin typeface="Times New Roman"/>
                <a:ea typeface="Calibri"/>
                <a:cs typeface="Arial"/>
              </a:rPr>
              <a:t>Preparation of solutions</a:t>
            </a:r>
            <a:endParaRPr lang="en-US" sz="1400" dirty="0" smtClean="0">
              <a:ea typeface="Calibri"/>
              <a:cs typeface="Arial"/>
            </a:endParaRPr>
          </a:p>
          <a:p>
            <a:pPr marL="342900" marR="0" lvl="0" indent="-342900" algn="just">
              <a:lnSpc>
                <a:spcPct val="115000"/>
              </a:lnSpc>
              <a:spcBef>
                <a:spcPts val="0"/>
              </a:spcBef>
              <a:spcAft>
                <a:spcPts val="0"/>
              </a:spcAft>
              <a:buFont typeface="+mj-lt"/>
              <a:buAutoNum type="arabicPeriod"/>
            </a:pPr>
            <a:r>
              <a:rPr lang="en-US" i="1" dirty="0" smtClean="0">
                <a:latin typeface="Times New Roman"/>
                <a:ea typeface="Calibri"/>
                <a:cs typeface="Arial"/>
              </a:rPr>
              <a:t>Caffeine stock solution </a:t>
            </a:r>
            <a:r>
              <a:rPr lang="en-US" dirty="0" smtClean="0">
                <a:latin typeface="Times New Roman"/>
                <a:ea typeface="Calibri"/>
                <a:cs typeface="Arial"/>
              </a:rPr>
              <a:t>– Dissolve 0.024 g of caffeine in 50 mL volumetric flask with methanol and dilute to the mark.</a:t>
            </a:r>
            <a:endParaRPr lang="en-US" sz="1400" dirty="0" smtClean="0">
              <a:ea typeface="Calibri"/>
              <a:cs typeface="Arial"/>
            </a:endParaRPr>
          </a:p>
          <a:p>
            <a:pPr marL="342900" marR="0" lvl="0" indent="-342900" algn="just">
              <a:lnSpc>
                <a:spcPct val="115000"/>
              </a:lnSpc>
              <a:spcBef>
                <a:spcPts val="0"/>
              </a:spcBef>
              <a:spcAft>
                <a:spcPts val="0"/>
              </a:spcAft>
              <a:buFont typeface="+mj-lt"/>
              <a:buAutoNum type="arabicPeriod"/>
            </a:pPr>
            <a:r>
              <a:rPr lang="en-US" dirty="0" smtClean="0">
                <a:latin typeface="Times New Roman"/>
                <a:ea typeface="Calibri"/>
                <a:cs typeface="Arial"/>
              </a:rPr>
              <a:t> </a:t>
            </a:r>
            <a:r>
              <a:rPr lang="en-US" i="1" dirty="0" smtClean="0">
                <a:latin typeface="Times New Roman"/>
                <a:ea typeface="Calibri"/>
                <a:cs typeface="Arial"/>
              </a:rPr>
              <a:t>Acetylsalicylic acid </a:t>
            </a:r>
            <a:r>
              <a:rPr lang="en-US" dirty="0" smtClean="0">
                <a:latin typeface="Times New Roman"/>
                <a:ea typeface="Calibri"/>
                <a:cs typeface="Arial"/>
              </a:rPr>
              <a:t>(ASA) stock solution – Dissolve 0.024 g of ASA in 50 mL volumetric flask with methanol and dilute to the mark.</a:t>
            </a:r>
            <a:endParaRPr lang="en-US" sz="1400" dirty="0" smtClean="0">
              <a:ea typeface="Calibri"/>
              <a:cs typeface="Arial"/>
            </a:endParaRPr>
          </a:p>
          <a:p>
            <a:pPr marL="342900" marR="0" lvl="0" indent="-342900" algn="just">
              <a:lnSpc>
                <a:spcPct val="115000"/>
              </a:lnSpc>
              <a:spcBef>
                <a:spcPts val="0"/>
              </a:spcBef>
              <a:spcAft>
                <a:spcPts val="0"/>
              </a:spcAft>
              <a:buFont typeface="+mj-lt"/>
              <a:buAutoNum type="arabicPeriod"/>
            </a:pPr>
            <a:r>
              <a:rPr lang="en-US" i="1" dirty="0" smtClean="0">
                <a:latin typeface="Times New Roman"/>
                <a:ea typeface="Calibri"/>
              </a:rPr>
              <a:t>Analgesic sample solution </a:t>
            </a:r>
            <a:r>
              <a:rPr lang="en-US" dirty="0" smtClean="0">
                <a:latin typeface="Times New Roman"/>
                <a:ea typeface="Calibri"/>
              </a:rPr>
              <a:t>– Dissolve 0.06~0.09 g of an analgesic tablet or the content of an analgesic capsule with 20 mL of methanol in 50 mL volumetric flask with methanol and dilute to the mark. Make three sample solutions out of three tablets.</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152400"/>
            <a:ext cx="8725466" cy="709233"/>
          </a:xfrm>
          <a:prstGeom prst="rect">
            <a:avLst/>
          </a:prstGeom>
          <a:noFill/>
        </p:spPr>
        <p:txBody>
          <a:bodyPr wrap="square" rtlCol="0">
            <a:spAutoFit/>
          </a:bodyPr>
          <a:lstStyle/>
          <a:p>
            <a:pPr algn="just">
              <a:lnSpc>
                <a:spcPct val="115000"/>
              </a:lnSpc>
            </a:pPr>
            <a:r>
              <a:rPr lang="en-US" b="1" dirty="0" smtClean="0">
                <a:latin typeface="Times New Roman"/>
                <a:ea typeface="Calibri"/>
                <a:cs typeface="Arial"/>
              </a:rPr>
              <a:t>Procedure</a:t>
            </a:r>
            <a:endParaRPr lang="en-US" sz="1400" dirty="0" smtClean="0">
              <a:ea typeface="Calibri"/>
              <a:cs typeface="Arial"/>
            </a:endParaRPr>
          </a:p>
          <a:p>
            <a:pPr marL="342900" marR="0" lvl="0" indent="-342900" algn="just">
              <a:lnSpc>
                <a:spcPct val="115000"/>
              </a:lnSpc>
              <a:spcBef>
                <a:spcPts val="0"/>
              </a:spcBef>
              <a:spcAft>
                <a:spcPts val="0"/>
              </a:spcAft>
              <a:buFont typeface="+mj-lt"/>
              <a:buAutoNum type="arabicPeriod"/>
            </a:pPr>
            <a:r>
              <a:rPr lang="en-US" dirty="0" smtClean="0">
                <a:latin typeface="Times New Roman"/>
                <a:ea typeface="Calibri"/>
                <a:cs typeface="Arial"/>
              </a:rPr>
              <a:t>Prepare working standards and sample from the stock solutions in the following manner:</a:t>
            </a:r>
            <a:endParaRPr lang="en-US" sz="1400" dirty="0" smtClean="0">
              <a:ea typeface="Calibri"/>
              <a:cs typeface="Arial"/>
            </a:endParaRPr>
          </a:p>
        </p:txBody>
      </p:sp>
      <p:graphicFrame>
        <p:nvGraphicFramePr>
          <p:cNvPr id="7" name="Table 6"/>
          <p:cNvGraphicFramePr>
            <a:graphicFrameLocks noGrp="1"/>
          </p:cNvGraphicFramePr>
          <p:nvPr/>
        </p:nvGraphicFramePr>
        <p:xfrm>
          <a:off x="1066800" y="1066801"/>
          <a:ext cx="7074535" cy="5344142"/>
        </p:xfrm>
        <a:graphic>
          <a:graphicData uri="http://schemas.openxmlformats.org/drawingml/2006/table">
            <a:tbl>
              <a:tblPr firstRow="1" bandRow="1">
                <a:tableStyleId>{D7AC3CCA-C797-4891-BE02-D94E43425B78}</a:tableStyleId>
              </a:tblPr>
              <a:tblGrid>
                <a:gridCol w="1295400"/>
                <a:gridCol w="1664335"/>
                <a:gridCol w="1371600"/>
                <a:gridCol w="2743200"/>
              </a:tblGrid>
              <a:tr h="526815">
                <a:tc>
                  <a:txBody>
                    <a:bodyPr/>
                    <a:lstStyle/>
                    <a:p>
                      <a:pPr marL="0" marR="0" algn="just">
                        <a:lnSpc>
                          <a:spcPct val="115000"/>
                        </a:lnSpc>
                        <a:spcBef>
                          <a:spcPts val="0"/>
                        </a:spcBef>
                        <a:spcAft>
                          <a:spcPts val="0"/>
                        </a:spcAft>
                      </a:pPr>
                      <a:r>
                        <a:rPr lang="en-US" sz="1600" dirty="0">
                          <a:latin typeface="Arial" pitchFamily="34" charset="0"/>
                          <a:cs typeface="Arial" pitchFamily="34" charset="0"/>
                        </a:rPr>
                        <a:t>Standard no.</a:t>
                      </a:r>
                      <a:endParaRPr lang="en-US" sz="1400" dirty="0">
                        <a:latin typeface="Arial" pitchFamily="34" charset="0"/>
                        <a:ea typeface="Calibri"/>
                        <a:cs typeface="Arial" pitchFamily="34" charset="0"/>
                      </a:endParaRPr>
                    </a:p>
                  </a:txBody>
                  <a:tcPr marL="68580" marR="68580" marT="0" marB="0"/>
                </a:tc>
                <a:tc>
                  <a:txBody>
                    <a:bodyPr/>
                    <a:lstStyle/>
                    <a:p>
                      <a:pPr marL="0" marR="0" algn="ctr">
                        <a:lnSpc>
                          <a:spcPct val="115000"/>
                        </a:lnSpc>
                        <a:spcBef>
                          <a:spcPts val="0"/>
                        </a:spcBef>
                        <a:spcAft>
                          <a:spcPts val="0"/>
                        </a:spcAft>
                      </a:pPr>
                      <a:r>
                        <a:rPr lang="en-US" sz="1600" dirty="0">
                          <a:latin typeface="Arial" pitchFamily="34" charset="0"/>
                          <a:cs typeface="Arial" pitchFamily="34" charset="0"/>
                        </a:rPr>
                        <a:t>Caffeine stock added (mL)</a:t>
                      </a:r>
                      <a:endParaRPr lang="en-US" sz="1400" dirty="0">
                        <a:latin typeface="Arial" pitchFamily="34" charset="0"/>
                        <a:ea typeface="Calibri"/>
                        <a:cs typeface="Arial" pitchFamily="34" charset="0"/>
                      </a:endParaRPr>
                    </a:p>
                  </a:txBody>
                  <a:tcPr marL="68580" marR="68580" marT="0" marB="0"/>
                </a:tc>
                <a:tc>
                  <a:txBody>
                    <a:bodyPr/>
                    <a:lstStyle/>
                    <a:p>
                      <a:pPr marL="0" marR="0" algn="ctr">
                        <a:lnSpc>
                          <a:spcPct val="115000"/>
                        </a:lnSpc>
                        <a:spcBef>
                          <a:spcPts val="0"/>
                        </a:spcBef>
                        <a:spcAft>
                          <a:spcPts val="0"/>
                        </a:spcAft>
                      </a:pPr>
                      <a:r>
                        <a:rPr lang="en-US" sz="1600" dirty="0">
                          <a:latin typeface="Arial" pitchFamily="34" charset="0"/>
                          <a:cs typeface="Arial" pitchFamily="34" charset="0"/>
                        </a:rPr>
                        <a:t>ASA stock added (mL)</a:t>
                      </a:r>
                      <a:endParaRPr lang="en-US" sz="1400" dirty="0">
                        <a:latin typeface="Arial" pitchFamily="34" charset="0"/>
                        <a:ea typeface="Calibri"/>
                        <a:cs typeface="Arial" pitchFamily="34" charset="0"/>
                      </a:endParaRPr>
                    </a:p>
                  </a:txBody>
                  <a:tcPr marL="68580" marR="68580" marT="0" marB="0"/>
                </a:tc>
                <a:tc>
                  <a:txBody>
                    <a:bodyPr/>
                    <a:lstStyle/>
                    <a:p>
                      <a:pPr marL="0" marR="0" algn="ctr">
                        <a:lnSpc>
                          <a:spcPct val="115000"/>
                        </a:lnSpc>
                        <a:spcBef>
                          <a:spcPts val="0"/>
                        </a:spcBef>
                        <a:spcAft>
                          <a:spcPts val="0"/>
                        </a:spcAft>
                      </a:pPr>
                      <a:r>
                        <a:rPr lang="en-US" sz="1600" dirty="0">
                          <a:latin typeface="Arial" pitchFamily="34" charset="0"/>
                          <a:cs typeface="Arial" pitchFamily="34" charset="0"/>
                        </a:rPr>
                        <a:t>Total volume (mL)</a:t>
                      </a:r>
                      <a:endParaRPr lang="en-US" sz="1400" dirty="0">
                        <a:latin typeface="Arial" pitchFamily="34" charset="0"/>
                        <a:cs typeface="Arial" pitchFamily="34" charset="0"/>
                      </a:endParaRPr>
                    </a:p>
                    <a:p>
                      <a:pPr marL="0" marR="0" algn="ctr">
                        <a:lnSpc>
                          <a:spcPct val="115000"/>
                        </a:lnSpc>
                        <a:spcBef>
                          <a:spcPts val="0"/>
                        </a:spcBef>
                        <a:spcAft>
                          <a:spcPts val="0"/>
                        </a:spcAft>
                      </a:pPr>
                      <a:r>
                        <a:rPr lang="en-US" sz="1600" dirty="0">
                          <a:latin typeface="Arial" pitchFamily="34" charset="0"/>
                          <a:cs typeface="Arial" pitchFamily="34" charset="0"/>
                        </a:rPr>
                        <a:t>Diluted w/ methanol</a:t>
                      </a:r>
                      <a:endParaRPr lang="en-US" sz="1400" dirty="0">
                        <a:latin typeface="Arial" pitchFamily="34" charset="0"/>
                        <a:ea typeface="Calibri"/>
                        <a:cs typeface="Arial" pitchFamily="34" charset="0"/>
                      </a:endParaRPr>
                    </a:p>
                  </a:txBody>
                  <a:tcPr marL="68580" marR="68580" marT="0" marB="0"/>
                </a:tc>
              </a:tr>
              <a:tr h="326130">
                <a:tc>
                  <a:txBody>
                    <a:bodyPr/>
                    <a:lstStyle/>
                    <a:p>
                      <a:pPr marL="0" marR="0" algn="just">
                        <a:lnSpc>
                          <a:spcPct val="115000"/>
                        </a:lnSpc>
                        <a:spcBef>
                          <a:spcPts val="0"/>
                        </a:spcBef>
                        <a:spcAft>
                          <a:spcPts val="0"/>
                        </a:spcAft>
                      </a:pPr>
                      <a:r>
                        <a:rPr lang="en-US" sz="1600" dirty="0">
                          <a:latin typeface="Arial" pitchFamily="34" charset="0"/>
                          <a:ea typeface="Cambria Math" pitchFamily="18" charset="0"/>
                          <a:cs typeface="Arial" pitchFamily="34" charset="0"/>
                        </a:rPr>
                        <a:t>ASA1</a:t>
                      </a:r>
                    </a:p>
                  </a:txBody>
                  <a:tcPr marL="68580" marR="68580" marT="0" marB="0">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0.5</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50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tcPr>
                </a:tc>
              </a:tr>
              <a:tr h="326130">
                <a:tc>
                  <a:txBody>
                    <a:bodyPr/>
                    <a:lstStyle/>
                    <a:p>
                      <a:pPr marL="0" marR="0" algn="just">
                        <a:lnSpc>
                          <a:spcPct val="115000"/>
                        </a:lnSpc>
                        <a:spcBef>
                          <a:spcPts val="0"/>
                        </a:spcBef>
                        <a:spcAft>
                          <a:spcPts val="0"/>
                        </a:spcAft>
                      </a:pPr>
                      <a:r>
                        <a:rPr lang="en-US" sz="1600" dirty="0">
                          <a:latin typeface="Arial" pitchFamily="34" charset="0"/>
                          <a:ea typeface="Cambria Math" pitchFamily="18" charset="0"/>
                          <a:cs typeface="Arial" pitchFamily="34" charset="0"/>
                        </a:rPr>
                        <a:t>ASA2 </a:t>
                      </a:r>
                    </a:p>
                  </a:txBody>
                  <a:tcPr marL="68580" marR="68580" marT="0" marB="0">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1.0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50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tcPr>
                </a:tc>
              </a:tr>
              <a:tr h="326130">
                <a:tc>
                  <a:txBody>
                    <a:bodyPr/>
                    <a:lstStyle/>
                    <a:p>
                      <a:pPr marL="0" marR="0" algn="just">
                        <a:lnSpc>
                          <a:spcPct val="115000"/>
                        </a:lnSpc>
                        <a:spcBef>
                          <a:spcPts val="0"/>
                        </a:spcBef>
                        <a:spcAft>
                          <a:spcPts val="0"/>
                        </a:spcAft>
                      </a:pPr>
                      <a:r>
                        <a:rPr lang="en-US" sz="1600" dirty="0">
                          <a:latin typeface="Arial" pitchFamily="34" charset="0"/>
                          <a:ea typeface="Cambria Math" pitchFamily="18" charset="0"/>
                          <a:cs typeface="Arial" pitchFamily="34" charset="0"/>
                        </a:rPr>
                        <a:t>ASA3</a:t>
                      </a:r>
                    </a:p>
                  </a:txBody>
                  <a:tcPr marL="68580" marR="68580" marT="0" marB="0">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1.5</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50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tcPr>
                </a:tc>
              </a:tr>
              <a:tr h="326130">
                <a:tc>
                  <a:txBody>
                    <a:bodyPr/>
                    <a:lstStyle/>
                    <a:p>
                      <a:pPr marL="0" marR="0" algn="just">
                        <a:lnSpc>
                          <a:spcPct val="115000"/>
                        </a:lnSpc>
                        <a:spcBef>
                          <a:spcPts val="0"/>
                        </a:spcBef>
                        <a:spcAft>
                          <a:spcPts val="0"/>
                        </a:spcAft>
                      </a:pPr>
                      <a:r>
                        <a:rPr lang="en-US" sz="1600" dirty="0">
                          <a:latin typeface="Arial" pitchFamily="34" charset="0"/>
                          <a:ea typeface="Cambria Math" pitchFamily="18" charset="0"/>
                          <a:cs typeface="Arial" pitchFamily="34" charset="0"/>
                        </a:rPr>
                        <a:t>ASA4</a:t>
                      </a:r>
                    </a:p>
                  </a:txBody>
                  <a:tcPr marL="68580" marR="68580" marT="0" marB="0">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2.0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50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tcPr>
                </a:tc>
              </a:tr>
              <a:tr h="326130">
                <a:tc>
                  <a:txBody>
                    <a:bodyPr/>
                    <a:lstStyle/>
                    <a:p>
                      <a:pPr marL="0" marR="0" algn="just">
                        <a:lnSpc>
                          <a:spcPct val="115000"/>
                        </a:lnSpc>
                        <a:spcBef>
                          <a:spcPts val="0"/>
                        </a:spcBef>
                        <a:spcAft>
                          <a:spcPts val="0"/>
                        </a:spcAft>
                      </a:pPr>
                      <a:r>
                        <a:rPr lang="en-US" sz="1600" dirty="0">
                          <a:latin typeface="Arial" pitchFamily="34" charset="0"/>
                          <a:ea typeface="Cambria Math" pitchFamily="18" charset="0"/>
                          <a:cs typeface="Arial" pitchFamily="34" charset="0"/>
                        </a:rPr>
                        <a:t>ASA5</a:t>
                      </a:r>
                    </a:p>
                  </a:txBody>
                  <a:tcPr marL="68580" marR="68580" marT="0" marB="0">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2.5</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50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tcPr>
                </a:tc>
              </a:tr>
              <a:tr h="326130">
                <a:tc>
                  <a:txBody>
                    <a:bodyPr/>
                    <a:lstStyle/>
                    <a:p>
                      <a:pPr marL="0" marR="0" algn="just">
                        <a:lnSpc>
                          <a:spcPct val="115000"/>
                        </a:lnSpc>
                        <a:spcBef>
                          <a:spcPts val="0"/>
                        </a:spcBef>
                        <a:spcAft>
                          <a:spcPts val="0"/>
                        </a:spcAft>
                      </a:pPr>
                      <a:r>
                        <a:rPr lang="en-US" sz="1600" dirty="0">
                          <a:latin typeface="Arial" pitchFamily="34" charset="0"/>
                          <a:ea typeface="Cambria Math" pitchFamily="18" charset="0"/>
                          <a:cs typeface="Arial" pitchFamily="34" charset="0"/>
                        </a:rPr>
                        <a:t>Caffeine1</a:t>
                      </a:r>
                    </a:p>
                  </a:txBody>
                  <a:tcPr marL="68580" marR="68580" marT="0" marB="0">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0.5</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50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tcPr>
                </a:tc>
              </a:tr>
              <a:tr h="326130">
                <a:tc>
                  <a:txBody>
                    <a:bodyPr/>
                    <a:lstStyle/>
                    <a:p>
                      <a:pPr marL="0" marR="0" algn="just">
                        <a:lnSpc>
                          <a:spcPct val="115000"/>
                        </a:lnSpc>
                        <a:spcBef>
                          <a:spcPts val="0"/>
                        </a:spcBef>
                        <a:spcAft>
                          <a:spcPts val="0"/>
                        </a:spcAft>
                      </a:pPr>
                      <a:r>
                        <a:rPr lang="en-US" sz="1600" dirty="0">
                          <a:latin typeface="Arial" pitchFamily="34" charset="0"/>
                          <a:ea typeface="Cambria Math" pitchFamily="18" charset="0"/>
                          <a:cs typeface="Arial" pitchFamily="34" charset="0"/>
                        </a:rPr>
                        <a:t>Caffeine2</a:t>
                      </a:r>
                    </a:p>
                  </a:txBody>
                  <a:tcPr marL="68580" marR="68580" marT="0" marB="0">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1.0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50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tcPr>
                </a:tc>
              </a:tr>
              <a:tr h="326130">
                <a:tc>
                  <a:txBody>
                    <a:bodyPr/>
                    <a:lstStyle/>
                    <a:p>
                      <a:pPr marL="0" marR="0" algn="just">
                        <a:lnSpc>
                          <a:spcPct val="115000"/>
                        </a:lnSpc>
                        <a:spcBef>
                          <a:spcPts val="0"/>
                        </a:spcBef>
                        <a:spcAft>
                          <a:spcPts val="0"/>
                        </a:spcAft>
                      </a:pPr>
                      <a:r>
                        <a:rPr lang="en-US" sz="1600" dirty="0">
                          <a:latin typeface="Arial" pitchFamily="34" charset="0"/>
                          <a:ea typeface="Cambria Math" pitchFamily="18" charset="0"/>
                          <a:cs typeface="Arial" pitchFamily="34" charset="0"/>
                        </a:rPr>
                        <a:t>Caffeine3</a:t>
                      </a:r>
                    </a:p>
                  </a:txBody>
                  <a:tcPr marL="68580" marR="68580" marT="0" marB="0">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1.5</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50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tcPr>
                </a:tc>
              </a:tr>
              <a:tr h="326130">
                <a:tc>
                  <a:txBody>
                    <a:bodyPr/>
                    <a:lstStyle/>
                    <a:p>
                      <a:pPr marL="0" marR="0" algn="just">
                        <a:lnSpc>
                          <a:spcPct val="115000"/>
                        </a:lnSpc>
                        <a:spcBef>
                          <a:spcPts val="0"/>
                        </a:spcBef>
                        <a:spcAft>
                          <a:spcPts val="0"/>
                        </a:spcAft>
                      </a:pPr>
                      <a:r>
                        <a:rPr lang="en-US" sz="1600" dirty="0">
                          <a:latin typeface="Arial" pitchFamily="34" charset="0"/>
                          <a:ea typeface="Cambria Math" pitchFamily="18" charset="0"/>
                          <a:cs typeface="Arial" pitchFamily="34" charset="0"/>
                        </a:rPr>
                        <a:t>Caffeine4</a:t>
                      </a:r>
                    </a:p>
                  </a:txBody>
                  <a:tcPr marL="68580" marR="68580" marT="0" marB="0">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2.0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50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tcPr>
                </a:tc>
              </a:tr>
              <a:tr h="326130">
                <a:tc>
                  <a:txBody>
                    <a:bodyPr/>
                    <a:lstStyle/>
                    <a:p>
                      <a:pPr marL="0" marR="0" algn="just">
                        <a:lnSpc>
                          <a:spcPct val="115000"/>
                        </a:lnSpc>
                        <a:spcBef>
                          <a:spcPts val="0"/>
                        </a:spcBef>
                        <a:spcAft>
                          <a:spcPts val="0"/>
                        </a:spcAft>
                      </a:pPr>
                      <a:r>
                        <a:rPr lang="en-US" sz="1600" dirty="0">
                          <a:latin typeface="Arial" pitchFamily="34" charset="0"/>
                          <a:ea typeface="Cambria Math" pitchFamily="18" charset="0"/>
                          <a:cs typeface="Arial" pitchFamily="34" charset="0"/>
                        </a:rPr>
                        <a:t>Caffeine5</a:t>
                      </a:r>
                    </a:p>
                  </a:txBody>
                  <a:tcPr marL="68580" marR="68580" marT="0" marB="0">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2.5</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50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tcPr>
                </a:tc>
              </a:tr>
              <a:tr h="326130">
                <a:tc>
                  <a:txBody>
                    <a:bodyPr/>
                    <a:lstStyle/>
                    <a:p>
                      <a:pPr marL="457200" marR="0" indent="-457200" algn="just">
                        <a:lnSpc>
                          <a:spcPct val="115000"/>
                        </a:lnSpc>
                        <a:spcBef>
                          <a:spcPts val="0"/>
                        </a:spcBef>
                        <a:spcAft>
                          <a:spcPts val="0"/>
                        </a:spcAft>
                      </a:pPr>
                      <a:r>
                        <a:rPr lang="en-US" sz="1600" dirty="0">
                          <a:latin typeface="Arial" pitchFamily="34" charset="0"/>
                          <a:ea typeface="Cambria Math" pitchFamily="18" charset="0"/>
                          <a:cs typeface="Arial" pitchFamily="34" charset="0"/>
                        </a:rPr>
                        <a:t>Test</a:t>
                      </a:r>
                    </a:p>
                  </a:txBody>
                  <a:tcPr marL="68580" marR="68580" marT="0" marB="0">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0.5</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1.0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50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tcPr>
                </a:tc>
              </a:tr>
              <a:tr h="326130">
                <a:tc>
                  <a:txBody>
                    <a:bodyPr/>
                    <a:lstStyle/>
                    <a:p>
                      <a:pPr marL="0" marR="0" algn="just">
                        <a:lnSpc>
                          <a:spcPct val="115000"/>
                        </a:lnSpc>
                        <a:spcBef>
                          <a:spcPts val="0"/>
                        </a:spcBef>
                        <a:spcAft>
                          <a:spcPts val="0"/>
                        </a:spcAft>
                      </a:pPr>
                      <a:r>
                        <a:rPr lang="en-US" sz="1600" dirty="0">
                          <a:latin typeface="Arial" pitchFamily="34" charset="0"/>
                          <a:ea typeface="Cambria Math" pitchFamily="18" charset="0"/>
                          <a:cs typeface="Arial" pitchFamily="34" charset="0"/>
                        </a:rPr>
                        <a:t>Sample1</a:t>
                      </a:r>
                    </a:p>
                  </a:txBody>
                  <a:tcPr marL="68580" marR="68580" marT="0" marB="0">
                    <a:lnR w="28575" cap="flat" cmpd="sng" algn="ctr">
                      <a:solidFill>
                        <a:schemeClr val="tx1"/>
                      </a:solidFill>
                      <a:prstDash val="sysDash"/>
                      <a:round/>
                      <a:headEnd type="none" w="med" len="med"/>
                      <a:tailEnd type="none" w="med" len="med"/>
                    </a:lnR>
                  </a:tcPr>
                </a:tc>
                <a:tc gridSpan="2">
                  <a:txBody>
                    <a:bodyPr/>
                    <a:lstStyle/>
                    <a:p>
                      <a:pPr marL="0" marR="0" algn="ctr">
                        <a:lnSpc>
                          <a:spcPct val="115000"/>
                        </a:lnSpc>
                        <a:spcBef>
                          <a:spcPts val="0"/>
                        </a:spcBef>
                        <a:spcAft>
                          <a:spcPts val="0"/>
                        </a:spcAft>
                      </a:pPr>
                      <a:r>
                        <a:rPr lang="en-US" sz="1800" dirty="0">
                          <a:latin typeface="Arial" pitchFamily="34" charset="0"/>
                          <a:cs typeface="Arial" pitchFamily="34" charset="0"/>
                        </a:rPr>
                        <a:t>2.5mL of sample solution 1</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hMerge="1">
                  <a:txBody>
                    <a:bodyPr/>
                    <a:lstStyle/>
                    <a:p>
                      <a:endParaRPr lang="en-US"/>
                    </a:p>
                  </a:txBody>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50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tcPr>
                </a:tc>
              </a:tr>
              <a:tr h="326130">
                <a:tc>
                  <a:txBody>
                    <a:bodyPr/>
                    <a:lstStyle/>
                    <a:p>
                      <a:pPr marL="0" marR="0" algn="just">
                        <a:lnSpc>
                          <a:spcPct val="115000"/>
                        </a:lnSpc>
                        <a:spcBef>
                          <a:spcPts val="0"/>
                        </a:spcBef>
                        <a:spcAft>
                          <a:spcPts val="0"/>
                        </a:spcAft>
                      </a:pPr>
                      <a:r>
                        <a:rPr lang="en-US" sz="1600" dirty="0">
                          <a:latin typeface="Arial" pitchFamily="34" charset="0"/>
                          <a:ea typeface="Cambria Math" pitchFamily="18" charset="0"/>
                          <a:cs typeface="Arial" pitchFamily="34" charset="0"/>
                        </a:rPr>
                        <a:t>Sample2</a:t>
                      </a:r>
                    </a:p>
                  </a:txBody>
                  <a:tcPr marL="68580" marR="68580" marT="0" marB="0">
                    <a:lnR w="28575" cap="flat" cmpd="sng" algn="ctr">
                      <a:solidFill>
                        <a:schemeClr val="tx1"/>
                      </a:solidFill>
                      <a:prstDash val="sysDash"/>
                      <a:round/>
                      <a:headEnd type="none" w="med" len="med"/>
                      <a:tailEnd type="none" w="med" len="med"/>
                    </a:lnR>
                  </a:tcPr>
                </a:tc>
                <a:tc gridSpan="2">
                  <a:txBody>
                    <a:bodyPr/>
                    <a:lstStyle/>
                    <a:p>
                      <a:pPr marL="0" marR="0" algn="ctr">
                        <a:lnSpc>
                          <a:spcPct val="115000"/>
                        </a:lnSpc>
                        <a:spcBef>
                          <a:spcPts val="0"/>
                        </a:spcBef>
                        <a:spcAft>
                          <a:spcPts val="0"/>
                        </a:spcAft>
                      </a:pPr>
                      <a:r>
                        <a:rPr lang="en-US" sz="1800" dirty="0">
                          <a:latin typeface="Arial" pitchFamily="34" charset="0"/>
                          <a:cs typeface="Arial" pitchFamily="34" charset="0"/>
                        </a:rPr>
                        <a:t>2.5mL of sample solution 2</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hMerge="1">
                  <a:txBody>
                    <a:bodyPr/>
                    <a:lstStyle/>
                    <a:p>
                      <a:endParaRPr lang="en-US"/>
                    </a:p>
                  </a:txBody>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50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tcPr>
                </a:tc>
              </a:tr>
              <a:tr h="567496">
                <a:tc>
                  <a:txBody>
                    <a:bodyPr/>
                    <a:lstStyle/>
                    <a:p>
                      <a:pPr marL="0" marR="0" algn="just">
                        <a:lnSpc>
                          <a:spcPct val="115000"/>
                        </a:lnSpc>
                        <a:spcBef>
                          <a:spcPts val="0"/>
                        </a:spcBef>
                        <a:spcAft>
                          <a:spcPts val="0"/>
                        </a:spcAft>
                      </a:pPr>
                      <a:r>
                        <a:rPr lang="en-US" sz="1600" dirty="0">
                          <a:latin typeface="Arial" pitchFamily="34" charset="0"/>
                          <a:ea typeface="Cambria Math" pitchFamily="18" charset="0"/>
                          <a:cs typeface="Arial" pitchFamily="34" charset="0"/>
                        </a:rPr>
                        <a:t>Sample3</a:t>
                      </a:r>
                    </a:p>
                  </a:txBody>
                  <a:tcPr marL="68580" marR="68580" marT="0" marB="0">
                    <a:lnR w="28575" cap="flat" cmpd="sng" algn="ctr">
                      <a:solidFill>
                        <a:schemeClr val="tx1"/>
                      </a:solidFill>
                      <a:prstDash val="sysDash"/>
                      <a:round/>
                      <a:headEnd type="none" w="med" len="med"/>
                      <a:tailEnd type="none" w="med" len="med"/>
                    </a:lnR>
                  </a:tcPr>
                </a:tc>
                <a:tc gridSpan="2">
                  <a:txBody>
                    <a:bodyPr/>
                    <a:lstStyle/>
                    <a:p>
                      <a:pPr marL="0" marR="0" algn="ctr">
                        <a:lnSpc>
                          <a:spcPct val="115000"/>
                        </a:lnSpc>
                        <a:spcBef>
                          <a:spcPts val="0"/>
                        </a:spcBef>
                        <a:spcAft>
                          <a:spcPts val="0"/>
                        </a:spcAft>
                      </a:pPr>
                      <a:r>
                        <a:rPr lang="en-US" sz="1800" dirty="0">
                          <a:latin typeface="Arial" pitchFamily="34" charset="0"/>
                          <a:cs typeface="Arial" pitchFamily="34" charset="0"/>
                        </a:rPr>
                        <a:t>2.5mL of sample solution 3</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hMerge="1">
                  <a:txBody>
                    <a:bodyPr/>
                    <a:lstStyle/>
                    <a:p>
                      <a:pPr marL="0" marR="0" algn="ctr">
                        <a:lnSpc>
                          <a:spcPct val="115000"/>
                        </a:lnSpc>
                        <a:spcBef>
                          <a:spcPts val="0"/>
                        </a:spcBef>
                        <a:spcAft>
                          <a:spcPts val="0"/>
                        </a:spcAft>
                      </a:pPr>
                      <a:endParaRPr lang="en-US" sz="1100" dirty="0">
                        <a:latin typeface="Calibri"/>
                        <a:ea typeface="Calibri"/>
                        <a:cs typeface="Arial"/>
                      </a:endParaRPr>
                    </a:p>
                  </a:txBody>
                  <a:tcPr marL="68580" marR="6858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latin typeface="Arial" pitchFamily="34" charset="0"/>
                          <a:cs typeface="Arial" pitchFamily="34" charset="0"/>
                        </a:rPr>
                        <a:t>50</a:t>
                      </a:r>
                    </a:p>
                  </a:txBody>
                  <a:tcPr marL="68580" marR="68580" marT="0" marB="0">
                    <a:lnL w="28575" cap="flat" cmpd="sng" algn="ctr">
                      <a:solidFill>
                        <a:schemeClr val="tx1"/>
                      </a:solidFill>
                      <a:prstDash val="sysDash"/>
                      <a:round/>
                      <a:headEnd type="none" w="med" len="med"/>
                      <a:tailEnd type="none" w="med" len="med"/>
                    </a:lnL>
                  </a:tcPr>
                </a:tc>
              </a:tr>
            </a:tbl>
          </a:graphicData>
        </a:graphic>
      </p:graphicFrame>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81000"/>
            <a:ext cx="8458200" cy="1366528"/>
          </a:xfrm>
          <a:prstGeom prst="rect">
            <a:avLst/>
          </a:prstGeom>
          <a:noFill/>
        </p:spPr>
        <p:txBody>
          <a:bodyPr wrap="square" rtlCol="0">
            <a:spAutoFit/>
          </a:bodyPr>
          <a:lstStyle/>
          <a:p>
            <a:pPr marL="342900" lvl="0" indent="-342900" algn="just">
              <a:lnSpc>
                <a:spcPct val="115000"/>
              </a:lnSpc>
              <a:buFont typeface="+mj-lt"/>
              <a:buAutoNum type="arabicPeriod"/>
            </a:pPr>
            <a:r>
              <a:rPr lang="en-US" dirty="0" smtClean="0">
                <a:latin typeface="Times New Roman"/>
                <a:ea typeface="Calibri"/>
                <a:cs typeface="Arial"/>
              </a:rPr>
              <a:t>Run the spectra for ASA5 and Caffeine5; determine the wavelength of maximum absorbance (</a:t>
            </a:r>
            <a:r>
              <a:rPr lang="en-US" dirty="0" smtClean="0">
                <a:latin typeface="Times New Roman"/>
                <a:ea typeface="TimesNewRomanPSMT+1"/>
                <a:cs typeface="Arial"/>
              </a:rPr>
              <a:t>λ</a:t>
            </a:r>
            <a:r>
              <a:rPr lang="en-US" baseline="-25000" dirty="0" smtClean="0">
                <a:latin typeface="Times New Roman"/>
                <a:ea typeface="Calibri"/>
                <a:cs typeface="Arial"/>
              </a:rPr>
              <a:t>max</a:t>
            </a:r>
            <a:r>
              <a:rPr lang="en-US" dirty="0" smtClean="0">
                <a:latin typeface="Times New Roman"/>
                <a:ea typeface="Calibri"/>
                <a:cs typeface="Arial"/>
              </a:rPr>
              <a:t>) for each chemical.</a:t>
            </a:r>
            <a:endParaRPr lang="en-US" sz="1400" dirty="0" smtClean="0">
              <a:ea typeface="Calibri"/>
              <a:cs typeface="Arial"/>
            </a:endParaRPr>
          </a:p>
          <a:p>
            <a:pPr marL="342900" marR="0" lvl="0" indent="-342900" algn="just">
              <a:lnSpc>
                <a:spcPct val="115000"/>
              </a:lnSpc>
              <a:spcBef>
                <a:spcPts val="0"/>
              </a:spcBef>
              <a:spcAft>
                <a:spcPts val="0"/>
              </a:spcAft>
              <a:buFont typeface="+mj-lt"/>
              <a:buAutoNum type="arabicPeriod"/>
            </a:pPr>
            <a:r>
              <a:rPr lang="en-US" dirty="0" smtClean="0">
                <a:latin typeface="Times New Roman"/>
                <a:ea typeface="Calibri"/>
                <a:cs typeface="Arial"/>
              </a:rPr>
              <a:t>For each solution in the table, measure the absorbance at the two selected wavelengths.</a:t>
            </a:r>
            <a:endParaRPr lang="en-US" dirty="0"/>
          </a:p>
        </p:txBody>
      </p:sp>
      <p:sp>
        <p:nvSpPr>
          <p:cNvPr id="5" name="TextBox 4"/>
          <p:cNvSpPr txBox="1"/>
          <p:nvPr/>
        </p:nvSpPr>
        <p:spPr>
          <a:xfrm>
            <a:off x="381000" y="1600200"/>
            <a:ext cx="8458200" cy="4191917"/>
          </a:xfrm>
          <a:prstGeom prst="rect">
            <a:avLst/>
          </a:prstGeom>
          <a:noFill/>
        </p:spPr>
        <p:txBody>
          <a:bodyPr wrap="square" rtlCol="0">
            <a:spAutoFit/>
          </a:bodyPr>
          <a:lstStyle/>
          <a:p>
            <a:pPr algn="just">
              <a:lnSpc>
                <a:spcPct val="115000"/>
              </a:lnSpc>
            </a:pPr>
            <a:r>
              <a:rPr lang="en-US" b="1" dirty="0" smtClean="0">
                <a:latin typeface="Times New Roman"/>
                <a:ea typeface="Calibri"/>
                <a:cs typeface="Arial"/>
              </a:rPr>
              <a:t>Data Treatment</a:t>
            </a:r>
            <a:endParaRPr lang="en-US" sz="1400" dirty="0" smtClean="0">
              <a:ea typeface="Calibri"/>
              <a:cs typeface="Arial"/>
            </a:endParaRPr>
          </a:p>
          <a:p>
            <a:pPr marL="342900" marR="0" lvl="0" indent="-342900" algn="just">
              <a:lnSpc>
                <a:spcPct val="115000"/>
              </a:lnSpc>
              <a:spcBef>
                <a:spcPts val="0"/>
              </a:spcBef>
              <a:spcAft>
                <a:spcPts val="0"/>
              </a:spcAft>
              <a:buFont typeface="+mj-lt"/>
              <a:buAutoNum type="arabicPeriod"/>
            </a:pPr>
            <a:r>
              <a:rPr lang="en-US" dirty="0" smtClean="0">
                <a:latin typeface="Times New Roman"/>
                <a:ea typeface="Calibri"/>
                <a:cs typeface="Arial"/>
              </a:rPr>
              <a:t>Tabulate the absorbance at the two selected wavelengths and concentration for the ASA and caffeine standard solutions.</a:t>
            </a:r>
            <a:endParaRPr lang="en-US" sz="1400" dirty="0" smtClean="0">
              <a:ea typeface="Calibri"/>
              <a:cs typeface="Arial"/>
            </a:endParaRPr>
          </a:p>
          <a:p>
            <a:pPr marL="342900" marR="0" lvl="0" indent="-342900" algn="just">
              <a:lnSpc>
                <a:spcPct val="115000"/>
              </a:lnSpc>
              <a:spcBef>
                <a:spcPts val="0"/>
              </a:spcBef>
              <a:spcAft>
                <a:spcPts val="0"/>
              </a:spcAft>
              <a:buFont typeface="+mj-lt"/>
              <a:buAutoNum type="arabicPeriod"/>
            </a:pPr>
            <a:r>
              <a:rPr lang="en-US" dirty="0" smtClean="0">
                <a:latin typeface="Times New Roman"/>
                <a:ea typeface="Calibri"/>
                <a:cs typeface="Arial"/>
              </a:rPr>
              <a:t>Plot absorbance vs. concentration (M) for both caffeine and ASA at the two selected wavelengths. Determine molar absorptivity for each component at those two wavelengths from the calibration curve.</a:t>
            </a:r>
            <a:endParaRPr lang="en-US" sz="1400" dirty="0" smtClean="0">
              <a:ea typeface="Calibri"/>
              <a:cs typeface="Arial"/>
            </a:endParaRPr>
          </a:p>
          <a:p>
            <a:pPr marL="342900" marR="0" lvl="0" indent="-342900" algn="just">
              <a:lnSpc>
                <a:spcPct val="115000"/>
              </a:lnSpc>
              <a:spcBef>
                <a:spcPts val="0"/>
              </a:spcBef>
              <a:spcAft>
                <a:spcPts val="0"/>
              </a:spcAft>
              <a:buFont typeface="+mj-lt"/>
              <a:buAutoNum type="arabicPeriod"/>
            </a:pPr>
            <a:r>
              <a:rPr lang="en-US" dirty="0" smtClean="0">
                <a:latin typeface="Times New Roman"/>
                <a:ea typeface="Calibri"/>
                <a:cs typeface="Arial"/>
              </a:rPr>
              <a:t>Calculate the expected absorbance for test at each wavelength and compare to that of the experimental values.</a:t>
            </a:r>
            <a:endParaRPr lang="en-US" sz="1400" dirty="0" smtClean="0">
              <a:ea typeface="Calibri"/>
              <a:cs typeface="Arial"/>
            </a:endParaRPr>
          </a:p>
          <a:p>
            <a:pPr marL="342900" marR="0" lvl="0" indent="-342900" algn="just">
              <a:lnSpc>
                <a:spcPct val="115000"/>
              </a:lnSpc>
              <a:spcBef>
                <a:spcPts val="0"/>
              </a:spcBef>
              <a:spcAft>
                <a:spcPts val="0"/>
              </a:spcAft>
              <a:buFont typeface="+mj-lt"/>
              <a:buAutoNum type="arabicPeriod"/>
            </a:pPr>
            <a:r>
              <a:rPr lang="en-US" dirty="0" smtClean="0">
                <a:latin typeface="Times New Roman"/>
                <a:ea typeface="Calibri"/>
                <a:cs typeface="Arial"/>
              </a:rPr>
              <a:t>Determine the weight percent of each component in the original analgesic tablets and report the standard deviation.</a:t>
            </a:r>
            <a:endParaRPr lang="en-US" sz="1400" dirty="0" smtClean="0">
              <a:ea typeface="Calibri"/>
              <a:cs typeface="Arial"/>
            </a:endParaRPr>
          </a:p>
          <a:p>
            <a:pPr marL="342900" marR="0" lvl="0" indent="-342900" algn="just">
              <a:lnSpc>
                <a:spcPct val="115000"/>
              </a:lnSpc>
              <a:spcBef>
                <a:spcPts val="0"/>
              </a:spcBef>
              <a:spcAft>
                <a:spcPts val="0"/>
              </a:spcAft>
              <a:buFont typeface="+mj-lt"/>
              <a:buAutoNum type="arabicPeriod"/>
            </a:pPr>
            <a:r>
              <a:rPr lang="en-US" dirty="0" smtClean="0">
                <a:latin typeface="Times New Roman"/>
                <a:ea typeface="Calibri"/>
                <a:cs typeface="Arial"/>
              </a:rPr>
              <a:t>Compare your result with the amount labeled on the bottle and report the precision of your results.</a:t>
            </a:r>
            <a:endParaRPr lang="en-US" sz="1400" dirty="0" smtClean="0">
              <a:ea typeface="Calibri"/>
              <a:cs typeface="Arial"/>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0" y="381000"/>
            <a:ext cx="7670946" cy="1323439"/>
          </a:xfrm>
          <a:prstGeom prst="rect">
            <a:avLst/>
          </a:prstGeom>
          <a:noFill/>
        </p:spPr>
        <p:txBody>
          <a:bodyPr wrap="none" rtlCol="0">
            <a:spAutoFit/>
          </a:bodyPr>
          <a:lstStyle/>
          <a:p>
            <a:r>
              <a:rPr lang="en-US" sz="2000" b="1" dirty="0" smtClean="0"/>
              <a:t>When we see an object as purple, in fact it absorbs light in the “green”</a:t>
            </a:r>
          </a:p>
          <a:p>
            <a:r>
              <a:rPr lang="en-US" sz="2000" b="1" dirty="0" smtClean="0"/>
              <a:t> region of the spectrum: only blue and red wavelengths reach the eye</a:t>
            </a:r>
          </a:p>
          <a:p>
            <a:pPr algn="ctr"/>
            <a:r>
              <a:rPr lang="en-US" sz="2000" b="1" dirty="0" smtClean="0"/>
              <a:t>Solution absorbs red appears blue-green </a:t>
            </a:r>
          </a:p>
          <a:p>
            <a:pPr algn="ctr"/>
            <a:r>
              <a:rPr lang="en-US" sz="2000" b="1" dirty="0" smtClean="0"/>
              <a:t>Solution absorbs blue-green appears red </a:t>
            </a:r>
            <a:endParaRPr lang="en-US" sz="2000" b="1" dirty="0"/>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2" name="TextBox 11"/>
          <p:cNvSpPr txBox="1"/>
          <p:nvPr/>
        </p:nvSpPr>
        <p:spPr>
          <a:xfrm>
            <a:off x="152400" y="1905000"/>
            <a:ext cx="8839200" cy="4647426"/>
          </a:xfrm>
          <a:prstGeom prst="rect">
            <a:avLst/>
          </a:prstGeom>
          <a:noFill/>
        </p:spPr>
        <p:txBody>
          <a:bodyPr wrap="square" rtlCol="0">
            <a:spAutoFit/>
          </a:bodyPr>
          <a:lstStyle/>
          <a:p>
            <a:pPr algn="ctr"/>
            <a:r>
              <a:rPr lang="en-US" sz="2400" b="1" dirty="0" smtClean="0"/>
              <a:t>Beer’s law </a:t>
            </a:r>
          </a:p>
          <a:p>
            <a:pPr algn="ctr"/>
            <a:r>
              <a:rPr lang="en-US" sz="2400" b="1" dirty="0" smtClean="0"/>
              <a:t> A = </a:t>
            </a:r>
            <a:r>
              <a:rPr lang="en-US" sz="2400" b="1" dirty="0" smtClean="0">
                <a:latin typeface="Brush Script MT" pitchFamily="66" charset="0"/>
              </a:rPr>
              <a:t>E </a:t>
            </a:r>
            <a:r>
              <a:rPr lang="en-US" sz="2400" b="1" dirty="0" smtClean="0">
                <a:latin typeface="+mj-lt"/>
              </a:rPr>
              <a:t>l C </a:t>
            </a:r>
            <a:r>
              <a:rPr lang="en-US" sz="2400" b="1" dirty="0" smtClean="0">
                <a:latin typeface="Brush Script MT" pitchFamily="66" charset="0"/>
              </a:rPr>
              <a:t> </a:t>
            </a:r>
          </a:p>
          <a:p>
            <a:pPr algn="ctr"/>
            <a:r>
              <a:rPr lang="en-US" sz="2400" b="1" dirty="0" smtClean="0"/>
              <a:t>A</a:t>
            </a:r>
            <a:r>
              <a:rPr lang="en-US" sz="2400" dirty="0" smtClean="0"/>
              <a:t>  absorbance of compound</a:t>
            </a:r>
          </a:p>
          <a:p>
            <a:pPr algn="ctr"/>
            <a:r>
              <a:rPr lang="en-US" sz="3200" b="1" dirty="0" smtClean="0"/>
              <a:t> ε </a:t>
            </a:r>
            <a:r>
              <a:rPr lang="en-US" sz="2400" dirty="0" smtClean="0"/>
              <a:t>is called the “Molar Absorptivity” absorption factor of the compound, it is a function of wavelength specific for each molecule, with the path-length</a:t>
            </a:r>
            <a:r>
              <a:rPr lang="en-US" sz="2400" b="1" dirty="0" smtClean="0"/>
              <a:t> (l) </a:t>
            </a:r>
            <a:r>
              <a:rPr lang="en-US" sz="2400" dirty="0" smtClean="0"/>
              <a:t>normally given in cm</a:t>
            </a:r>
          </a:p>
          <a:p>
            <a:pPr algn="ctr"/>
            <a:r>
              <a:rPr lang="en-US" sz="2400" dirty="0" smtClean="0"/>
              <a:t> </a:t>
            </a:r>
            <a:r>
              <a:rPr lang="en-US" sz="2400" b="1" dirty="0" smtClean="0"/>
              <a:t>C</a:t>
            </a:r>
            <a:r>
              <a:rPr lang="en-US" sz="2400" dirty="0" smtClean="0"/>
              <a:t> in Molarity units, mol/L</a:t>
            </a:r>
          </a:p>
          <a:p>
            <a:pPr algn="ctr"/>
            <a:r>
              <a:rPr lang="en-US" sz="2400" dirty="0" smtClean="0"/>
              <a:t> </a:t>
            </a:r>
            <a:r>
              <a:rPr lang="en-US" sz="2400" b="1" dirty="0" smtClean="0"/>
              <a:t>ε</a:t>
            </a:r>
            <a:r>
              <a:rPr lang="en-US" sz="2400" dirty="0" smtClean="0"/>
              <a:t> has the units L.mol</a:t>
            </a:r>
            <a:r>
              <a:rPr lang="en-US" sz="2400" baseline="30000" dirty="0" smtClean="0"/>
              <a:t>−1</a:t>
            </a:r>
            <a:r>
              <a:rPr lang="en-US" sz="2400" dirty="0" smtClean="0"/>
              <a:t>cm</a:t>
            </a:r>
            <a:r>
              <a:rPr lang="en-US" sz="2400" baseline="30000" dirty="0" smtClean="0"/>
              <a:t>−1</a:t>
            </a:r>
            <a:r>
              <a:rPr lang="en-US" sz="2400" dirty="0" smtClean="0"/>
              <a:t>, if alternatively </a:t>
            </a:r>
            <a:r>
              <a:rPr lang="en-US" sz="2400" b="1" dirty="0" smtClean="0"/>
              <a:t>C</a:t>
            </a:r>
            <a:r>
              <a:rPr lang="en-US" sz="2400" dirty="0" smtClean="0"/>
              <a:t> is in mol/L then </a:t>
            </a:r>
            <a:r>
              <a:rPr lang="en-US" sz="2400" b="1" dirty="0" smtClean="0"/>
              <a:t>ε</a:t>
            </a:r>
            <a:r>
              <a:rPr lang="en-US" sz="2400" dirty="0" smtClean="0"/>
              <a:t> will have the units cm</a:t>
            </a:r>
            <a:r>
              <a:rPr lang="en-US" sz="2400" baseline="30000" dirty="0" smtClean="0"/>
              <a:t>2</a:t>
            </a:r>
            <a:r>
              <a:rPr lang="en-US" sz="2400" dirty="0" smtClean="0"/>
              <a:t>mol</a:t>
            </a:r>
            <a:r>
              <a:rPr lang="en-US" sz="2400" baseline="30000" dirty="0" smtClean="0"/>
              <a:t>−1</a:t>
            </a:r>
          </a:p>
          <a:p>
            <a:pPr algn="ctr"/>
            <a:r>
              <a:rPr lang="en-US" sz="2400" dirty="0" smtClean="0">
                <a:latin typeface="+mj-lt"/>
              </a:rPr>
              <a:t>A= - log T , T% = T x 100</a:t>
            </a:r>
          </a:p>
          <a:p>
            <a:pPr algn="ctr"/>
            <a:r>
              <a:rPr lang="en-US" sz="2400" dirty="0" smtClean="0">
                <a:latin typeface="+mj-lt"/>
              </a:rPr>
              <a:t>T = ( I/I</a:t>
            </a:r>
            <a:r>
              <a:rPr lang="en-US" sz="2400" baseline="-25000" dirty="0" smtClean="0">
                <a:latin typeface="+mj-lt"/>
              </a:rPr>
              <a:t>0</a:t>
            </a:r>
            <a:r>
              <a:rPr lang="en-US" sz="2400" dirty="0" smtClean="0">
                <a:latin typeface="+mj-lt"/>
              </a:rPr>
              <a:t>) </a:t>
            </a:r>
          </a:p>
          <a:p>
            <a:pPr algn="ctr"/>
            <a:r>
              <a:rPr lang="en-US" sz="2400" dirty="0" smtClean="0"/>
              <a:t>Intensity of light </a:t>
            </a:r>
            <a:endParaRPr lang="en-US" sz="2400" dirty="0">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219200"/>
            <a:ext cx="8994193" cy="1631216"/>
          </a:xfrm>
          <a:prstGeom prst="rect">
            <a:avLst/>
          </a:prstGeom>
          <a:noFill/>
        </p:spPr>
        <p:txBody>
          <a:bodyPr wrap="none" rtlCol="0">
            <a:spAutoFit/>
          </a:bodyPr>
          <a:lstStyle/>
          <a:p>
            <a:r>
              <a:rPr lang="en-US" sz="2000" b="1" dirty="0" smtClean="0"/>
              <a:t>The absorption spectrum</a:t>
            </a:r>
          </a:p>
          <a:p>
            <a:r>
              <a:rPr lang="en-US" sz="2000" dirty="0" smtClean="0"/>
              <a:t>    A graph between absorbance of the analyte versus the change in the wavelength.</a:t>
            </a:r>
          </a:p>
          <a:p>
            <a:r>
              <a:rPr lang="en-US" sz="2000" dirty="0" smtClean="0"/>
              <a:t>from </a:t>
            </a:r>
            <a:r>
              <a:rPr lang="en-US" sz="2000" b="1" dirty="0" smtClean="0"/>
              <a:t>absorption spectrum</a:t>
            </a:r>
            <a:r>
              <a:rPr lang="en-US" sz="2000" dirty="0" smtClean="0"/>
              <a:t> we find the wavelength with the highest absorbance,</a:t>
            </a:r>
          </a:p>
          <a:p>
            <a:r>
              <a:rPr lang="en-US" sz="2000" dirty="0" smtClean="0"/>
              <a:t> the wavelength of the absorption peak (</a:t>
            </a:r>
            <a:r>
              <a:rPr lang="en-US" sz="2000" b="1" dirty="0" smtClean="0"/>
              <a:t>λ</a:t>
            </a:r>
            <a:r>
              <a:rPr lang="en-US" sz="2000" b="1" baseline="-25000" dirty="0" smtClean="0"/>
              <a:t>max</a:t>
            </a:r>
            <a:r>
              <a:rPr lang="en-US" sz="2000" dirty="0" smtClean="0"/>
              <a:t>),</a:t>
            </a:r>
          </a:p>
          <a:p>
            <a:r>
              <a:rPr lang="en-US" sz="2000" dirty="0" smtClean="0"/>
              <a:t> at this wavelength the spectrophotometric method is most sensitive for the analyte.</a:t>
            </a:r>
            <a:endParaRPr lang="en-US" sz="2000" dirty="0"/>
          </a:p>
        </p:txBody>
      </p:sp>
      <p:sp>
        <p:nvSpPr>
          <p:cNvPr id="6" name="TextBox 5"/>
          <p:cNvSpPr txBox="1"/>
          <p:nvPr/>
        </p:nvSpPr>
        <p:spPr>
          <a:xfrm>
            <a:off x="105307" y="457200"/>
            <a:ext cx="9038693" cy="707886"/>
          </a:xfrm>
          <a:prstGeom prst="rect">
            <a:avLst/>
          </a:prstGeom>
          <a:noFill/>
        </p:spPr>
        <p:txBody>
          <a:bodyPr wrap="none" rtlCol="0">
            <a:spAutoFit/>
          </a:bodyPr>
          <a:lstStyle/>
          <a:p>
            <a:r>
              <a:rPr lang="en-US" sz="2000" dirty="0" smtClean="0"/>
              <a:t>The </a:t>
            </a:r>
            <a:r>
              <a:rPr lang="en-US" sz="2000" b="1" dirty="0" smtClean="0"/>
              <a:t>blank solution</a:t>
            </a:r>
          </a:p>
          <a:p>
            <a:r>
              <a:rPr lang="en-US" sz="2000" dirty="0" smtClean="0"/>
              <a:t>Solution contains all of the components of the original sample except for the analyte.</a:t>
            </a:r>
            <a:endParaRPr lang="en-US" sz="2000" dirty="0"/>
          </a:p>
        </p:txBody>
      </p:sp>
      <p:pic>
        <p:nvPicPr>
          <p:cNvPr id="9" name="Picture 3"/>
          <p:cNvPicPr>
            <a:picLocks noChangeAspect="1" noChangeArrowheads="1"/>
          </p:cNvPicPr>
          <p:nvPr/>
        </p:nvPicPr>
        <p:blipFill>
          <a:blip r:embed="rId2" cstate="print"/>
          <a:srcRect/>
          <a:stretch>
            <a:fillRect/>
          </a:stretch>
        </p:blipFill>
        <p:spPr bwMode="auto">
          <a:xfrm>
            <a:off x="1066800" y="3166403"/>
            <a:ext cx="6096000" cy="2743200"/>
          </a:xfrm>
          <a:prstGeom prst="rect">
            <a:avLst/>
          </a:prstGeom>
          <a:noFill/>
          <a:ln w="9525">
            <a:noFill/>
            <a:miter lim="800000"/>
            <a:headEnd/>
            <a:tailEnd/>
          </a:ln>
        </p:spPr>
      </p:pic>
      <p:sp>
        <p:nvSpPr>
          <p:cNvPr id="10" name="Text Box 5"/>
          <p:cNvSpPr txBox="1">
            <a:spLocks noChangeArrowheads="1"/>
          </p:cNvSpPr>
          <p:nvPr/>
        </p:nvSpPr>
        <p:spPr bwMode="auto">
          <a:xfrm>
            <a:off x="4572000" y="5181600"/>
            <a:ext cx="1828800" cy="304800"/>
          </a:xfrm>
          <a:prstGeom prst="rect">
            <a:avLst/>
          </a:prstGeom>
          <a:noFill/>
          <a:ln w="9525">
            <a:noFill/>
            <a:miter lim="800000"/>
            <a:headEnd/>
            <a:tailEnd/>
          </a:ln>
        </p:spPr>
        <p:txBody>
          <a:bodyPr>
            <a:spAutoFit/>
          </a:bodyPr>
          <a:lstStyle/>
          <a:p>
            <a:pPr>
              <a:spcBef>
                <a:spcPct val="50000"/>
              </a:spcBef>
            </a:pPr>
            <a:r>
              <a:rPr lang="en-US" altLang="en-US" sz="1400" dirty="0">
                <a:sym typeface="Symbol" pitchFamily="18" charset="2"/>
              </a:rPr>
              <a:t></a:t>
            </a:r>
            <a:r>
              <a:rPr lang="en-US" altLang="en-US" sz="1400" baseline="-25000" dirty="0">
                <a:sym typeface="Symbol" pitchFamily="18" charset="2"/>
              </a:rPr>
              <a:t>max </a:t>
            </a:r>
            <a:r>
              <a:rPr lang="en-US" altLang="en-US" sz="1400" dirty="0">
                <a:sym typeface="Symbol" pitchFamily="18" charset="2"/>
              </a:rPr>
              <a:t>= 562 nm</a:t>
            </a:r>
          </a:p>
        </p:txBody>
      </p:sp>
      <p:cxnSp>
        <p:nvCxnSpPr>
          <p:cNvPr id="12" name="Straight Arrow Connector 11"/>
          <p:cNvCxnSpPr/>
          <p:nvPr/>
        </p:nvCxnSpPr>
        <p:spPr>
          <a:xfrm>
            <a:off x="5105400" y="3352800"/>
            <a:ext cx="0" cy="2209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 Box 7"/>
          <p:cNvSpPr txBox="1">
            <a:spLocks noChangeArrowheads="1"/>
          </p:cNvSpPr>
          <p:nvPr/>
        </p:nvSpPr>
        <p:spPr bwMode="auto">
          <a:xfrm>
            <a:off x="5791200" y="3352800"/>
            <a:ext cx="2438400" cy="307777"/>
          </a:xfrm>
          <a:prstGeom prst="rect">
            <a:avLst/>
          </a:prstGeom>
          <a:noFill/>
          <a:ln w="9525">
            <a:noFill/>
            <a:miter lim="800000"/>
            <a:headEnd/>
            <a:tailEnd/>
          </a:ln>
        </p:spPr>
        <p:txBody>
          <a:bodyPr wrap="square">
            <a:spAutoFit/>
          </a:bodyPr>
          <a:lstStyle/>
          <a:p>
            <a:pPr algn="ctr">
              <a:spcBef>
                <a:spcPct val="50000"/>
              </a:spcBef>
            </a:pPr>
            <a:r>
              <a:rPr lang="en-US" altLang="en-US" sz="1400" dirty="0"/>
              <a:t>(</a:t>
            </a:r>
            <a:r>
              <a:rPr lang="en-US" altLang="en-US" sz="1400" dirty="0" err="1"/>
              <a:t>ferrozine</a:t>
            </a:r>
            <a:r>
              <a:rPr lang="en-US" altLang="en-US" sz="1400" dirty="0"/>
              <a:t>)</a:t>
            </a:r>
            <a:r>
              <a:rPr lang="en-US" altLang="en-US" sz="1400" baseline="-25000" dirty="0"/>
              <a:t>3</a:t>
            </a:r>
            <a:r>
              <a:rPr lang="en-US" altLang="en-US" sz="1400" dirty="0"/>
              <a:t>Fe(II</a:t>
            </a:r>
            <a:r>
              <a:rPr lang="en-US" altLang="en-US" sz="1400"/>
              <a:t>) </a:t>
            </a:r>
            <a:r>
              <a:rPr lang="en-US" altLang="en-US" sz="1400" smtClean="0"/>
              <a:t> complex</a:t>
            </a:r>
            <a:endParaRPr lang="en-US" altLang="en-US"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600200"/>
            <a:ext cx="8228856" cy="400110"/>
          </a:xfrm>
          <a:prstGeom prst="rect">
            <a:avLst/>
          </a:prstGeom>
          <a:noFill/>
        </p:spPr>
        <p:txBody>
          <a:bodyPr wrap="none" rtlCol="0">
            <a:spAutoFit/>
          </a:bodyPr>
          <a:lstStyle/>
          <a:p>
            <a:r>
              <a:rPr lang="en-US" sz="2000" dirty="0" smtClean="0"/>
              <a:t>From calibration curve, can be used to find the concentration of an unknown.</a:t>
            </a:r>
          </a:p>
        </p:txBody>
      </p:sp>
      <p:sp>
        <p:nvSpPr>
          <p:cNvPr id="6" name="TextBox 5"/>
          <p:cNvSpPr txBox="1"/>
          <p:nvPr/>
        </p:nvSpPr>
        <p:spPr>
          <a:xfrm>
            <a:off x="0" y="381000"/>
            <a:ext cx="8821582" cy="1015663"/>
          </a:xfrm>
          <a:prstGeom prst="rect">
            <a:avLst/>
          </a:prstGeom>
          <a:noFill/>
        </p:spPr>
        <p:txBody>
          <a:bodyPr wrap="none" rtlCol="0">
            <a:spAutoFit/>
          </a:bodyPr>
          <a:lstStyle/>
          <a:p>
            <a:r>
              <a:rPr lang="en-US" sz="2000" b="1" dirty="0" smtClean="0"/>
              <a:t>The calibration curve</a:t>
            </a:r>
          </a:p>
          <a:p>
            <a:r>
              <a:rPr lang="en-US" sz="2000" dirty="0" smtClean="0"/>
              <a:t>    A graph between absorbance versus analyte concentration in standard solutions,</a:t>
            </a:r>
          </a:p>
          <a:p>
            <a:r>
              <a:rPr lang="en-US" sz="2000" dirty="0" smtClean="0"/>
              <a:t>     at the wavelength of the absorption peak (</a:t>
            </a:r>
            <a:r>
              <a:rPr lang="en-US" sz="2000" b="1" dirty="0" smtClean="0"/>
              <a:t>λ</a:t>
            </a:r>
            <a:r>
              <a:rPr lang="en-US" sz="2000" b="1" baseline="-25000" dirty="0" smtClean="0"/>
              <a:t>max</a:t>
            </a:r>
            <a:r>
              <a:rPr lang="en-US" sz="2000" dirty="0" smtClean="0"/>
              <a:t>).</a:t>
            </a:r>
            <a:endParaRPr lang="en-US" sz="2000" dirty="0"/>
          </a:p>
        </p:txBody>
      </p:sp>
      <p:pic>
        <p:nvPicPr>
          <p:cNvPr id="7" name="Picture 6"/>
          <p:cNvPicPr/>
          <p:nvPr/>
        </p:nvPicPr>
        <p:blipFill>
          <a:blip r:embed="rId2" cstate="print"/>
          <a:srcRect/>
          <a:stretch>
            <a:fillRect/>
          </a:stretch>
        </p:blipFill>
        <p:spPr bwMode="auto">
          <a:xfrm>
            <a:off x="1676401" y="2455227"/>
            <a:ext cx="5791200" cy="249777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5228</TotalTime>
  <Words>6093</Words>
  <Application>Microsoft Office PowerPoint</Application>
  <PresentationFormat>On-screen Show (4:3)</PresentationFormat>
  <Paragraphs>707</Paragraphs>
  <Slides>62</Slides>
  <Notes>5</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62</vt:i4>
      </vt:variant>
    </vt:vector>
  </HeadingPairs>
  <TitlesOfParts>
    <vt:vector size="78" baseType="lpstr">
      <vt:lpstr>굴림</vt:lpstr>
      <vt:lpstr>Arial</vt:lpstr>
      <vt:lpstr>Brush Script MT</vt:lpstr>
      <vt:lpstr>Calibri</vt:lpstr>
      <vt:lpstr>Cambria Math</vt:lpstr>
      <vt:lpstr>Lucida Calligraphy</vt:lpstr>
      <vt:lpstr>Simplified Arabic</vt:lpstr>
      <vt:lpstr>Symbol</vt:lpstr>
      <vt:lpstr>Tahoma</vt:lpstr>
      <vt:lpstr>Times</vt:lpstr>
      <vt:lpstr>Times New Roman</vt:lpstr>
      <vt:lpstr>TimesNewRoman</vt:lpstr>
      <vt:lpstr>TimesNewRoman,Bold</vt:lpstr>
      <vt:lpstr>TimesNewRomanPSMT+1</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pH measurements with a Glass electrode </vt:lpstr>
      <vt:lpstr>PowerPoint Presentation</vt:lpstr>
      <vt:lpstr>Errors in pH measurement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Ali Rasool ALbakaa</dc:creator>
  <cp:lastModifiedBy>DR.Ahmed Saker 2O14</cp:lastModifiedBy>
  <cp:revision>26</cp:revision>
  <dcterms:created xsi:type="dcterms:W3CDTF">2006-08-16T00:00:00Z</dcterms:created>
  <dcterms:modified xsi:type="dcterms:W3CDTF">2018-02-11T09:38:33Z</dcterms:modified>
</cp:coreProperties>
</file>