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61" r:id="rId3"/>
    <p:sldId id="312" r:id="rId4"/>
    <p:sldId id="335" r:id="rId5"/>
    <p:sldId id="257" r:id="rId6"/>
    <p:sldId id="262" r:id="rId7"/>
    <p:sldId id="333" r:id="rId8"/>
    <p:sldId id="319" r:id="rId9"/>
    <p:sldId id="321" r:id="rId10"/>
    <p:sldId id="336" r:id="rId11"/>
    <p:sldId id="337" r:id="rId12"/>
    <p:sldId id="264" r:id="rId13"/>
    <p:sldId id="322" r:id="rId14"/>
    <p:sldId id="342" r:id="rId15"/>
    <p:sldId id="338" r:id="rId16"/>
    <p:sldId id="320" r:id="rId17"/>
    <p:sldId id="271" r:id="rId18"/>
    <p:sldId id="272" r:id="rId19"/>
    <p:sldId id="270" r:id="rId20"/>
    <p:sldId id="297" r:id="rId21"/>
    <p:sldId id="298" r:id="rId22"/>
    <p:sldId id="301" r:id="rId23"/>
    <p:sldId id="273" r:id="rId24"/>
    <p:sldId id="274" r:id="rId25"/>
    <p:sldId id="275" r:id="rId26"/>
    <p:sldId id="276" r:id="rId27"/>
    <p:sldId id="345" r:id="rId28"/>
    <p:sldId id="278" r:id="rId29"/>
    <p:sldId id="279" r:id="rId30"/>
    <p:sldId id="280" r:id="rId31"/>
    <p:sldId id="281" r:id="rId32"/>
    <p:sldId id="305" r:id="rId33"/>
    <p:sldId id="282" r:id="rId34"/>
    <p:sldId id="307" r:id="rId35"/>
    <p:sldId id="308" r:id="rId36"/>
    <p:sldId id="294" r:id="rId37"/>
    <p:sldId id="303" r:id="rId38"/>
    <p:sldId id="30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84A0F-C87E-45EA-93F5-69E246D347EF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67FA56-29CA-4DC2-B9F9-78F43A70822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Emission</a:t>
          </a:r>
        </a:p>
      </dgm:t>
    </dgm:pt>
    <dgm:pt modelId="{B95A259B-8493-4E7A-BD08-36CBC2ECC8A3}" type="parTrans" cxnId="{03D5DB99-1082-4E7D-891B-684C98AACDE3}">
      <dgm:prSet/>
      <dgm:spPr/>
      <dgm:t>
        <a:bodyPr/>
        <a:lstStyle/>
        <a:p>
          <a:endParaRPr lang="en-US"/>
        </a:p>
      </dgm:t>
    </dgm:pt>
    <dgm:pt modelId="{5334C026-A11C-4139-857B-6E5F36BA4EE2}" type="sibTrans" cxnId="{03D5DB99-1082-4E7D-891B-684C98AACDE3}">
      <dgm:prSet/>
      <dgm:spPr/>
      <dgm:t>
        <a:bodyPr/>
        <a:lstStyle/>
        <a:p>
          <a:endParaRPr lang="en-US"/>
        </a:p>
      </dgm:t>
    </dgm:pt>
    <dgm:pt modelId="{41ECF213-A15E-48B6-AA72-D6156749575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Fluorimetry</a:t>
          </a:r>
        </a:p>
      </dgm:t>
    </dgm:pt>
    <dgm:pt modelId="{E569EB01-71B2-41F1-B013-49FFEE7F9631}" type="parTrans" cxnId="{F90ED9EF-7FB3-4A4A-9739-FF6CA8256532}">
      <dgm:prSet/>
      <dgm:spPr/>
      <dgm:t>
        <a:bodyPr/>
        <a:lstStyle/>
        <a:p>
          <a:endParaRPr lang="en-US"/>
        </a:p>
      </dgm:t>
    </dgm:pt>
    <dgm:pt modelId="{F1358074-52C7-4065-A3B7-B7D4F7400333}" type="sibTrans" cxnId="{F90ED9EF-7FB3-4A4A-9739-FF6CA8256532}">
      <dgm:prSet/>
      <dgm:spPr/>
      <dgm:t>
        <a:bodyPr/>
        <a:lstStyle/>
        <a:p>
          <a:endParaRPr lang="en-US"/>
        </a:p>
      </dgm:t>
    </dgm:pt>
    <dgm:pt modelId="{5AA2B5B6-6635-46C4-839B-032D471D789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Flame photometer</a:t>
          </a:r>
        </a:p>
      </dgm:t>
    </dgm:pt>
    <dgm:pt modelId="{B4A0E56E-6DCC-45C3-B451-3F74E9598265}" type="parTrans" cxnId="{2C5C0E26-F48C-4D5B-B36D-44E04A653C86}">
      <dgm:prSet/>
      <dgm:spPr/>
      <dgm:t>
        <a:bodyPr/>
        <a:lstStyle/>
        <a:p>
          <a:endParaRPr lang="en-US"/>
        </a:p>
      </dgm:t>
    </dgm:pt>
    <dgm:pt modelId="{2804F484-BFAC-4732-AEB9-03AFF79E6904}" type="sibTrans" cxnId="{2C5C0E26-F48C-4D5B-B36D-44E04A653C86}">
      <dgm:prSet/>
      <dgm:spPr/>
      <dgm:t>
        <a:bodyPr/>
        <a:lstStyle/>
        <a:p>
          <a:endParaRPr lang="en-US"/>
        </a:p>
      </dgm:t>
    </dgm:pt>
    <dgm:pt modelId="{9CD63E8F-8898-4D6B-9CEB-BE62AFF71318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Absorption</a:t>
          </a:r>
        </a:p>
      </dgm:t>
    </dgm:pt>
    <dgm:pt modelId="{8B6CBEA9-72FB-448F-A98E-6ABAA17A31FA}" type="parTrans" cxnId="{68E1A8A1-38D9-4741-A7F3-C532374B536A}">
      <dgm:prSet/>
      <dgm:spPr/>
      <dgm:t>
        <a:bodyPr/>
        <a:lstStyle/>
        <a:p>
          <a:endParaRPr lang="en-US"/>
        </a:p>
      </dgm:t>
    </dgm:pt>
    <dgm:pt modelId="{11F9A0E9-3B5F-41F6-838D-68DF3BBB8707}" type="sibTrans" cxnId="{68E1A8A1-38D9-4741-A7F3-C532374B536A}">
      <dgm:prSet/>
      <dgm:spPr/>
      <dgm:t>
        <a:bodyPr/>
        <a:lstStyle/>
        <a:p>
          <a:endParaRPr lang="en-US"/>
        </a:p>
      </dgm:t>
    </dgm:pt>
    <dgm:pt modelId="{5A5EB92A-A84E-4B67-99CD-5E446F031944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NMR</a:t>
          </a:r>
        </a:p>
      </dgm:t>
    </dgm:pt>
    <dgm:pt modelId="{8EDB91B2-82DA-48C4-AFD1-B13C9695DF00}" type="parTrans" cxnId="{1690414D-23D1-424A-9745-8270EE40FAA2}">
      <dgm:prSet/>
      <dgm:spPr/>
      <dgm:t>
        <a:bodyPr/>
        <a:lstStyle/>
        <a:p>
          <a:endParaRPr lang="en-US"/>
        </a:p>
      </dgm:t>
    </dgm:pt>
    <dgm:pt modelId="{88628BC1-0856-4922-8F5F-0787F95E2C3D}" type="sibTrans" cxnId="{1690414D-23D1-424A-9745-8270EE40FAA2}">
      <dgm:prSet/>
      <dgm:spPr/>
      <dgm:t>
        <a:bodyPr/>
        <a:lstStyle/>
        <a:p>
          <a:endParaRPr lang="en-US"/>
        </a:p>
      </dgm:t>
    </dgm:pt>
    <dgm:pt modelId="{FCCB116E-631E-4192-9AC9-956750996DF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Spectroscopy</a:t>
          </a:r>
        </a:p>
      </dgm:t>
    </dgm:pt>
    <dgm:pt modelId="{9BE7F1D1-23D5-4276-AEF5-A3CB7DEB2B84}" type="sibTrans" cxnId="{FF053C9E-0DD4-473A-8E51-A2EA5A163B7D}">
      <dgm:prSet/>
      <dgm:spPr/>
      <dgm:t>
        <a:bodyPr/>
        <a:lstStyle/>
        <a:p>
          <a:endParaRPr lang="en-US"/>
        </a:p>
      </dgm:t>
    </dgm:pt>
    <dgm:pt modelId="{09A32769-4C6D-4D76-975C-6FD68973844A}" type="parTrans" cxnId="{FF053C9E-0DD4-473A-8E51-A2EA5A163B7D}">
      <dgm:prSet/>
      <dgm:spPr/>
      <dgm:t>
        <a:bodyPr/>
        <a:lstStyle/>
        <a:p>
          <a:endParaRPr lang="en-US"/>
        </a:p>
      </dgm:t>
    </dgm:pt>
    <dgm:pt modelId="{37319A51-7831-45EE-8DA5-1F9CCB57F025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IR</a:t>
          </a:r>
        </a:p>
      </dgm:t>
    </dgm:pt>
    <dgm:pt modelId="{E95CF741-9584-48E3-8E00-77E922872A10}" type="parTrans" cxnId="{7325F60A-3914-4DE3-B9FB-E59A50ABC4BA}">
      <dgm:prSet/>
      <dgm:spPr/>
      <dgm:t>
        <a:bodyPr/>
        <a:lstStyle/>
        <a:p>
          <a:endParaRPr lang="en-US"/>
        </a:p>
      </dgm:t>
    </dgm:pt>
    <dgm:pt modelId="{B96A61C0-44C4-47FB-905C-01A18B8AB68C}" type="sibTrans" cxnId="{7325F60A-3914-4DE3-B9FB-E59A50ABC4BA}">
      <dgm:prSet/>
      <dgm:spPr/>
      <dgm:t>
        <a:bodyPr/>
        <a:lstStyle/>
        <a:p>
          <a:endParaRPr lang="en-US"/>
        </a:p>
      </dgm:t>
    </dgm:pt>
    <dgm:pt modelId="{3BB1310B-EE62-4A47-BE7B-907819FAF498}">
      <dgm:prSet/>
      <dgm:spPr>
        <a:solidFill>
          <a:srgbClr val="00B0F0"/>
        </a:solidFill>
      </dgm:spPr>
      <dgm:t>
        <a:bodyPr/>
        <a:lstStyle/>
        <a:p>
          <a:r>
            <a:rPr lang="en-US" dirty="0"/>
            <a:t>UV</a:t>
          </a:r>
        </a:p>
      </dgm:t>
    </dgm:pt>
    <dgm:pt modelId="{8BCD9E06-70D8-449A-8C6C-231578BFEE4B}" type="parTrans" cxnId="{91C42BAD-EC70-43F6-B060-A3F550FD72C9}">
      <dgm:prSet/>
      <dgm:spPr/>
      <dgm:t>
        <a:bodyPr/>
        <a:lstStyle/>
        <a:p>
          <a:endParaRPr lang="en-US"/>
        </a:p>
      </dgm:t>
    </dgm:pt>
    <dgm:pt modelId="{7EC07A30-6265-47C2-8791-4C8A0D907937}" type="sibTrans" cxnId="{91C42BAD-EC70-43F6-B060-A3F550FD72C9}">
      <dgm:prSet/>
      <dgm:spPr/>
      <dgm:t>
        <a:bodyPr/>
        <a:lstStyle/>
        <a:p>
          <a:endParaRPr lang="en-US"/>
        </a:p>
      </dgm:t>
    </dgm:pt>
    <dgm:pt modelId="{B18AAB1A-AB9B-4641-9008-7E36440ECAA8}" type="pres">
      <dgm:prSet presAssocID="{70284A0F-C87E-45EA-93F5-69E246D347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177DF5-9BCB-4273-A898-FDA7150BC6BB}" type="pres">
      <dgm:prSet presAssocID="{FCCB116E-631E-4192-9AC9-956750996DF8}" presName="root1" presStyleCnt="0"/>
      <dgm:spPr/>
    </dgm:pt>
    <dgm:pt modelId="{43A7D749-2233-4651-B375-C39D02B5361E}" type="pres">
      <dgm:prSet presAssocID="{FCCB116E-631E-4192-9AC9-956750996DF8}" presName="LevelOneTextNode" presStyleLbl="node0" presStyleIdx="0" presStyleCnt="1">
        <dgm:presLayoutVars>
          <dgm:chPref val="3"/>
        </dgm:presLayoutVars>
      </dgm:prSet>
      <dgm:spPr/>
    </dgm:pt>
    <dgm:pt modelId="{932B8E41-EECB-4834-88BB-F8FFD94E8199}" type="pres">
      <dgm:prSet presAssocID="{FCCB116E-631E-4192-9AC9-956750996DF8}" presName="level2hierChild" presStyleCnt="0"/>
      <dgm:spPr/>
    </dgm:pt>
    <dgm:pt modelId="{A085A0D9-568E-4925-829A-786816D59AC9}" type="pres">
      <dgm:prSet presAssocID="{B95A259B-8493-4E7A-BD08-36CBC2ECC8A3}" presName="conn2-1" presStyleLbl="parChTrans1D2" presStyleIdx="0" presStyleCnt="2"/>
      <dgm:spPr/>
    </dgm:pt>
    <dgm:pt modelId="{1C1CB808-E9E3-4DD5-B6F7-9E378D7D47AD}" type="pres">
      <dgm:prSet presAssocID="{B95A259B-8493-4E7A-BD08-36CBC2ECC8A3}" presName="connTx" presStyleLbl="parChTrans1D2" presStyleIdx="0" presStyleCnt="2"/>
      <dgm:spPr/>
    </dgm:pt>
    <dgm:pt modelId="{0722111A-8432-4D4C-97E4-E038C5F37B1A}" type="pres">
      <dgm:prSet presAssocID="{F567FA56-29CA-4DC2-B9F9-78F43A70822A}" presName="root2" presStyleCnt="0"/>
      <dgm:spPr/>
    </dgm:pt>
    <dgm:pt modelId="{00E0B7B0-BD63-4451-8D8C-943F93E9B08F}" type="pres">
      <dgm:prSet presAssocID="{F567FA56-29CA-4DC2-B9F9-78F43A70822A}" presName="LevelTwoTextNode" presStyleLbl="node2" presStyleIdx="0" presStyleCnt="2">
        <dgm:presLayoutVars>
          <dgm:chPref val="3"/>
        </dgm:presLayoutVars>
      </dgm:prSet>
      <dgm:spPr/>
    </dgm:pt>
    <dgm:pt modelId="{646F95DC-A199-4236-B0DE-70AD858E5C8F}" type="pres">
      <dgm:prSet presAssocID="{F567FA56-29CA-4DC2-B9F9-78F43A70822A}" presName="level3hierChild" presStyleCnt="0"/>
      <dgm:spPr/>
    </dgm:pt>
    <dgm:pt modelId="{26131F54-45FA-48E1-9424-3E95C6E64739}" type="pres">
      <dgm:prSet presAssocID="{E569EB01-71B2-41F1-B013-49FFEE7F9631}" presName="conn2-1" presStyleLbl="parChTrans1D3" presStyleIdx="0" presStyleCnt="5"/>
      <dgm:spPr/>
    </dgm:pt>
    <dgm:pt modelId="{A4BD6902-FCE8-40CE-B2B3-CE48CDE265D5}" type="pres">
      <dgm:prSet presAssocID="{E569EB01-71B2-41F1-B013-49FFEE7F9631}" presName="connTx" presStyleLbl="parChTrans1D3" presStyleIdx="0" presStyleCnt="5"/>
      <dgm:spPr/>
    </dgm:pt>
    <dgm:pt modelId="{03EBA05E-61A7-41EF-AADA-06261DFC5615}" type="pres">
      <dgm:prSet presAssocID="{41ECF213-A15E-48B6-AA72-D61567495758}" presName="root2" presStyleCnt="0"/>
      <dgm:spPr/>
    </dgm:pt>
    <dgm:pt modelId="{E8DA405A-E918-420F-AA41-327D1B510376}" type="pres">
      <dgm:prSet presAssocID="{41ECF213-A15E-48B6-AA72-D61567495758}" presName="LevelTwoTextNode" presStyleLbl="node3" presStyleIdx="0" presStyleCnt="5">
        <dgm:presLayoutVars>
          <dgm:chPref val="3"/>
        </dgm:presLayoutVars>
      </dgm:prSet>
      <dgm:spPr/>
    </dgm:pt>
    <dgm:pt modelId="{6E51034A-09AF-4764-AF10-540F8963F8F3}" type="pres">
      <dgm:prSet presAssocID="{41ECF213-A15E-48B6-AA72-D61567495758}" presName="level3hierChild" presStyleCnt="0"/>
      <dgm:spPr/>
    </dgm:pt>
    <dgm:pt modelId="{DD4AD4FD-84FC-4931-9A86-5769AF50EA62}" type="pres">
      <dgm:prSet presAssocID="{B4A0E56E-6DCC-45C3-B451-3F74E9598265}" presName="conn2-1" presStyleLbl="parChTrans1D3" presStyleIdx="1" presStyleCnt="5"/>
      <dgm:spPr/>
    </dgm:pt>
    <dgm:pt modelId="{BD9CDE52-B46A-45C9-87ED-61748AEB6ACC}" type="pres">
      <dgm:prSet presAssocID="{B4A0E56E-6DCC-45C3-B451-3F74E9598265}" presName="connTx" presStyleLbl="parChTrans1D3" presStyleIdx="1" presStyleCnt="5"/>
      <dgm:spPr/>
    </dgm:pt>
    <dgm:pt modelId="{B95ADC7E-46CC-45DE-9C32-E33955446033}" type="pres">
      <dgm:prSet presAssocID="{5AA2B5B6-6635-46C4-839B-032D471D789B}" presName="root2" presStyleCnt="0"/>
      <dgm:spPr/>
    </dgm:pt>
    <dgm:pt modelId="{3EFFCBED-67DE-45E9-8C57-375DAC150564}" type="pres">
      <dgm:prSet presAssocID="{5AA2B5B6-6635-46C4-839B-032D471D789B}" presName="LevelTwoTextNode" presStyleLbl="node3" presStyleIdx="1" presStyleCnt="5">
        <dgm:presLayoutVars>
          <dgm:chPref val="3"/>
        </dgm:presLayoutVars>
      </dgm:prSet>
      <dgm:spPr/>
    </dgm:pt>
    <dgm:pt modelId="{8C99DEB2-16F7-4B86-9D58-85953BDF0C7E}" type="pres">
      <dgm:prSet presAssocID="{5AA2B5B6-6635-46C4-839B-032D471D789B}" presName="level3hierChild" presStyleCnt="0"/>
      <dgm:spPr/>
    </dgm:pt>
    <dgm:pt modelId="{20E597EB-52EF-4870-93C4-9D5EAB7F3406}" type="pres">
      <dgm:prSet presAssocID="{8B6CBEA9-72FB-448F-A98E-6ABAA17A31FA}" presName="conn2-1" presStyleLbl="parChTrans1D2" presStyleIdx="1" presStyleCnt="2"/>
      <dgm:spPr/>
    </dgm:pt>
    <dgm:pt modelId="{15F290B2-244A-496B-80ED-2F39896F6BCB}" type="pres">
      <dgm:prSet presAssocID="{8B6CBEA9-72FB-448F-A98E-6ABAA17A31FA}" presName="connTx" presStyleLbl="parChTrans1D2" presStyleIdx="1" presStyleCnt="2"/>
      <dgm:spPr/>
    </dgm:pt>
    <dgm:pt modelId="{DC09E5C8-42C3-4828-9C42-837C3F17A71B}" type="pres">
      <dgm:prSet presAssocID="{9CD63E8F-8898-4D6B-9CEB-BE62AFF71318}" presName="root2" presStyleCnt="0"/>
      <dgm:spPr/>
    </dgm:pt>
    <dgm:pt modelId="{4C0C6543-57EE-4F1E-B09E-6FC162B6C942}" type="pres">
      <dgm:prSet presAssocID="{9CD63E8F-8898-4D6B-9CEB-BE62AFF71318}" presName="LevelTwoTextNode" presStyleLbl="node2" presStyleIdx="1" presStyleCnt="2">
        <dgm:presLayoutVars>
          <dgm:chPref val="3"/>
        </dgm:presLayoutVars>
      </dgm:prSet>
      <dgm:spPr/>
    </dgm:pt>
    <dgm:pt modelId="{B60AD183-0735-4521-9A8C-FC918BCFDAC1}" type="pres">
      <dgm:prSet presAssocID="{9CD63E8F-8898-4D6B-9CEB-BE62AFF71318}" presName="level3hierChild" presStyleCnt="0"/>
      <dgm:spPr/>
    </dgm:pt>
    <dgm:pt modelId="{C9DAA569-188F-4642-9564-0CC5E9135537}" type="pres">
      <dgm:prSet presAssocID="{8EDB91B2-82DA-48C4-AFD1-B13C9695DF00}" presName="conn2-1" presStyleLbl="parChTrans1D3" presStyleIdx="2" presStyleCnt="5"/>
      <dgm:spPr/>
    </dgm:pt>
    <dgm:pt modelId="{E1450A8B-B61E-40E0-A442-D9A218F5C097}" type="pres">
      <dgm:prSet presAssocID="{8EDB91B2-82DA-48C4-AFD1-B13C9695DF00}" presName="connTx" presStyleLbl="parChTrans1D3" presStyleIdx="2" presStyleCnt="5"/>
      <dgm:spPr/>
    </dgm:pt>
    <dgm:pt modelId="{AF7C6566-0C2E-411F-B539-A6A4EC37C5C6}" type="pres">
      <dgm:prSet presAssocID="{5A5EB92A-A84E-4B67-99CD-5E446F031944}" presName="root2" presStyleCnt="0"/>
      <dgm:spPr/>
    </dgm:pt>
    <dgm:pt modelId="{A95F8CBF-9D2A-446C-AD0A-1DEF0CD7AE1F}" type="pres">
      <dgm:prSet presAssocID="{5A5EB92A-A84E-4B67-99CD-5E446F031944}" presName="LevelTwoTextNode" presStyleLbl="node3" presStyleIdx="2" presStyleCnt="5">
        <dgm:presLayoutVars>
          <dgm:chPref val="3"/>
        </dgm:presLayoutVars>
      </dgm:prSet>
      <dgm:spPr/>
    </dgm:pt>
    <dgm:pt modelId="{94559E26-F83D-44C4-97FD-AC2824E74BA6}" type="pres">
      <dgm:prSet presAssocID="{5A5EB92A-A84E-4B67-99CD-5E446F031944}" presName="level3hierChild" presStyleCnt="0"/>
      <dgm:spPr/>
    </dgm:pt>
    <dgm:pt modelId="{D9FE1D51-A7CA-4334-B57C-65A57F6048C0}" type="pres">
      <dgm:prSet presAssocID="{E95CF741-9584-48E3-8E00-77E922872A10}" presName="conn2-1" presStyleLbl="parChTrans1D3" presStyleIdx="3" presStyleCnt="5"/>
      <dgm:spPr/>
    </dgm:pt>
    <dgm:pt modelId="{2270F971-0138-400F-BBC3-86CF51C8145C}" type="pres">
      <dgm:prSet presAssocID="{E95CF741-9584-48E3-8E00-77E922872A10}" presName="connTx" presStyleLbl="parChTrans1D3" presStyleIdx="3" presStyleCnt="5"/>
      <dgm:spPr/>
    </dgm:pt>
    <dgm:pt modelId="{FABDC261-D3F4-48E1-ABA7-206295499C9A}" type="pres">
      <dgm:prSet presAssocID="{37319A51-7831-45EE-8DA5-1F9CCB57F025}" presName="root2" presStyleCnt="0"/>
      <dgm:spPr/>
    </dgm:pt>
    <dgm:pt modelId="{A95D12B5-89D9-4F9E-B990-A5DB93DFCCDE}" type="pres">
      <dgm:prSet presAssocID="{37319A51-7831-45EE-8DA5-1F9CCB57F025}" presName="LevelTwoTextNode" presStyleLbl="node3" presStyleIdx="3" presStyleCnt="5">
        <dgm:presLayoutVars>
          <dgm:chPref val="3"/>
        </dgm:presLayoutVars>
      </dgm:prSet>
      <dgm:spPr/>
    </dgm:pt>
    <dgm:pt modelId="{E80D8AED-D3BF-402D-B66D-FDB6464C1007}" type="pres">
      <dgm:prSet presAssocID="{37319A51-7831-45EE-8DA5-1F9CCB57F025}" presName="level3hierChild" presStyleCnt="0"/>
      <dgm:spPr/>
    </dgm:pt>
    <dgm:pt modelId="{8361C6F9-67F4-46D2-A2FD-50673E7B4A83}" type="pres">
      <dgm:prSet presAssocID="{8BCD9E06-70D8-449A-8C6C-231578BFEE4B}" presName="conn2-1" presStyleLbl="parChTrans1D3" presStyleIdx="4" presStyleCnt="5"/>
      <dgm:spPr/>
    </dgm:pt>
    <dgm:pt modelId="{940F24A6-CC67-4FC0-BE6B-890AA14C6E4A}" type="pres">
      <dgm:prSet presAssocID="{8BCD9E06-70D8-449A-8C6C-231578BFEE4B}" presName="connTx" presStyleLbl="parChTrans1D3" presStyleIdx="4" presStyleCnt="5"/>
      <dgm:spPr/>
    </dgm:pt>
    <dgm:pt modelId="{D9EAA439-9A9F-4D3A-BD03-CDFBC3611050}" type="pres">
      <dgm:prSet presAssocID="{3BB1310B-EE62-4A47-BE7B-907819FAF498}" presName="root2" presStyleCnt="0"/>
      <dgm:spPr/>
    </dgm:pt>
    <dgm:pt modelId="{137BC2FA-5DB7-4A56-81BF-91CD5ECD282D}" type="pres">
      <dgm:prSet presAssocID="{3BB1310B-EE62-4A47-BE7B-907819FAF498}" presName="LevelTwoTextNode" presStyleLbl="node3" presStyleIdx="4" presStyleCnt="5">
        <dgm:presLayoutVars>
          <dgm:chPref val="3"/>
        </dgm:presLayoutVars>
      </dgm:prSet>
      <dgm:spPr/>
    </dgm:pt>
    <dgm:pt modelId="{B5A2A06F-BD46-4813-B649-344965B714D2}" type="pres">
      <dgm:prSet presAssocID="{3BB1310B-EE62-4A47-BE7B-907819FAF498}" presName="level3hierChild" presStyleCnt="0"/>
      <dgm:spPr/>
    </dgm:pt>
  </dgm:ptLst>
  <dgm:cxnLst>
    <dgm:cxn modelId="{7325F60A-3914-4DE3-B9FB-E59A50ABC4BA}" srcId="{9CD63E8F-8898-4D6B-9CEB-BE62AFF71318}" destId="{37319A51-7831-45EE-8DA5-1F9CCB57F025}" srcOrd="1" destOrd="0" parTransId="{E95CF741-9584-48E3-8E00-77E922872A10}" sibTransId="{B96A61C0-44C4-47FB-905C-01A18B8AB68C}"/>
    <dgm:cxn modelId="{3B68CE0E-EA25-4C9B-A8B3-BEDAAB7DE197}" type="presOf" srcId="{E569EB01-71B2-41F1-B013-49FFEE7F9631}" destId="{A4BD6902-FCE8-40CE-B2B3-CE48CDE265D5}" srcOrd="1" destOrd="0" presId="urn:microsoft.com/office/officeart/2005/8/layout/hierarchy2"/>
    <dgm:cxn modelId="{62938513-8166-435E-81E4-9969682D3E88}" type="presOf" srcId="{3BB1310B-EE62-4A47-BE7B-907819FAF498}" destId="{137BC2FA-5DB7-4A56-81BF-91CD5ECD282D}" srcOrd="0" destOrd="0" presId="urn:microsoft.com/office/officeart/2005/8/layout/hierarchy2"/>
    <dgm:cxn modelId="{0B82F115-7877-423F-8A6E-FF50B2B1270C}" type="presOf" srcId="{FCCB116E-631E-4192-9AC9-956750996DF8}" destId="{43A7D749-2233-4651-B375-C39D02B5361E}" srcOrd="0" destOrd="0" presId="urn:microsoft.com/office/officeart/2005/8/layout/hierarchy2"/>
    <dgm:cxn modelId="{B128DB24-5979-4CE9-98FC-34F8460F1B39}" type="presOf" srcId="{8BCD9E06-70D8-449A-8C6C-231578BFEE4B}" destId="{8361C6F9-67F4-46D2-A2FD-50673E7B4A83}" srcOrd="0" destOrd="0" presId="urn:microsoft.com/office/officeart/2005/8/layout/hierarchy2"/>
    <dgm:cxn modelId="{2C5C0E26-F48C-4D5B-B36D-44E04A653C86}" srcId="{F567FA56-29CA-4DC2-B9F9-78F43A70822A}" destId="{5AA2B5B6-6635-46C4-839B-032D471D789B}" srcOrd="1" destOrd="0" parTransId="{B4A0E56E-6DCC-45C3-B451-3F74E9598265}" sibTransId="{2804F484-BFAC-4732-AEB9-03AFF79E6904}"/>
    <dgm:cxn modelId="{0E76502E-7A27-4264-BF06-8C27702F117D}" type="presOf" srcId="{B95A259B-8493-4E7A-BD08-36CBC2ECC8A3}" destId="{A085A0D9-568E-4925-829A-786816D59AC9}" srcOrd="0" destOrd="0" presId="urn:microsoft.com/office/officeart/2005/8/layout/hierarchy2"/>
    <dgm:cxn modelId="{3EECA42E-D701-4C1C-BEE8-0DE247BBE273}" type="presOf" srcId="{37319A51-7831-45EE-8DA5-1F9CCB57F025}" destId="{A95D12B5-89D9-4F9E-B990-A5DB93DFCCDE}" srcOrd="0" destOrd="0" presId="urn:microsoft.com/office/officeart/2005/8/layout/hierarchy2"/>
    <dgm:cxn modelId="{FC1C5A33-533D-4B3F-B10C-9FA895A35C36}" type="presOf" srcId="{8EDB91B2-82DA-48C4-AFD1-B13C9695DF00}" destId="{E1450A8B-B61E-40E0-A442-D9A218F5C097}" srcOrd="1" destOrd="0" presId="urn:microsoft.com/office/officeart/2005/8/layout/hierarchy2"/>
    <dgm:cxn modelId="{32261D3F-4700-4BC2-B58D-7CAA1049476B}" type="presOf" srcId="{5AA2B5B6-6635-46C4-839B-032D471D789B}" destId="{3EFFCBED-67DE-45E9-8C57-375DAC150564}" srcOrd="0" destOrd="0" presId="urn:microsoft.com/office/officeart/2005/8/layout/hierarchy2"/>
    <dgm:cxn modelId="{9FA4863F-E14D-4CB8-A0C7-3B56472374BE}" type="presOf" srcId="{F567FA56-29CA-4DC2-B9F9-78F43A70822A}" destId="{00E0B7B0-BD63-4451-8D8C-943F93E9B08F}" srcOrd="0" destOrd="0" presId="urn:microsoft.com/office/officeart/2005/8/layout/hierarchy2"/>
    <dgm:cxn modelId="{D3EBB461-7027-4E70-A0EA-9CCBBD9ADC5A}" type="presOf" srcId="{5A5EB92A-A84E-4B67-99CD-5E446F031944}" destId="{A95F8CBF-9D2A-446C-AD0A-1DEF0CD7AE1F}" srcOrd="0" destOrd="0" presId="urn:microsoft.com/office/officeart/2005/8/layout/hierarchy2"/>
    <dgm:cxn modelId="{FD595469-EFFD-43DE-B14C-29DD996CD775}" type="presOf" srcId="{9CD63E8F-8898-4D6B-9CEB-BE62AFF71318}" destId="{4C0C6543-57EE-4F1E-B09E-6FC162B6C942}" srcOrd="0" destOrd="0" presId="urn:microsoft.com/office/officeart/2005/8/layout/hierarchy2"/>
    <dgm:cxn modelId="{1690414D-23D1-424A-9745-8270EE40FAA2}" srcId="{9CD63E8F-8898-4D6B-9CEB-BE62AFF71318}" destId="{5A5EB92A-A84E-4B67-99CD-5E446F031944}" srcOrd="0" destOrd="0" parTransId="{8EDB91B2-82DA-48C4-AFD1-B13C9695DF00}" sibTransId="{88628BC1-0856-4922-8F5F-0787F95E2C3D}"/>
    <dgm:cxn modelId="{AB516A51-8425-43A9-AD9D-F8F4BA62ACA4}" type="presOf" srcId="{8B6CBEA9-72FB-448F-A98E-6ABAA17A31FA}" destId="{20E597EB-52EF-4870-93C4-9D5EAB7F3406}" srcOrd="0" destOrd="0" presId="urn:microsoft.com/office/officeart/2005/8/layout/hierarchy2"/>
    <dgm:cxn modelId="{481FB355-7724-4EA8-B3A9-A86C1BBE0C1A}" type="presOf" srcId="{B4A0E56E-6DCC-45C3-B451-3F74E9598265}" destId="{DD4AD4FD-84FC-4931-9A86-5769AF50EA62}" srcOrd="0" destOrd="0" presId="urn:microsoft.com/office/officeart/2005/8/layout/hierarchy2"/>
    <dgm:cxn modelId="{611CEC58-8A15-4D15-A7BA-1C6D7CD55F10}" type="presOf" srcId="{70284A0F-C87E-45EA-93F5-69E246D347EF}" destId="{B18AAB1A-AB9B-4641-9008-7E36440ECAA8}" srcOrd="0" destOrd="0" presId="urn:microsoft.com/office/officeart/2005/8/layout/hierarchy2"/>
    <dgm:cxn modelId="{7A493B86-2847-47D5-8EED-CA0A0CE6D4B4}" type="presOf" srcId="{E569EB01-71B2-41F1-B013-49FFEE7F9631}" destId="{26131F54-45FA-48E1-9424-3E95C6E64739}" srcOrd="0" destOrd="0" presId="urn:microsoft.com/office/officeart/2005/8/layout/hierarchy2"/>
    <dgm:cxn modelId="{DF79F18E-35BF-44EE-9FFE-1DAA1F26340A}" type="presOf" srcId="{E95CF741-9584-48E3-8E00-77E922872A10}" destId="{D9FE1D51-A7CA-4334-B57C-65A57F6048C0}" srcOrd="0" destOrd="0" presId="urn:microsoft.com/office/officeart/2005/8/layout/hierarchy2"/>
    <dgm:cxn modelId="{24499093-DCD1-41DB-BAF1-C86CBEDA4017}" type="presOf" srcId="{8BCD9E06-70D8-449A-8C6C-231578BFEE4B}" destId="{940F24A6-CC67-4FC0-BE6B-890AA14C6E4A}" srcOrd="1" destOrd="0" presId="urn:microsoft.com/office/officeart/2005/8/layout/hierarchy2"/>
    <dgm:cxn modelId="{03D5DB99-1082-4E7D-891B-684C98AACDE3}" srcId="{FCCB116E-631E-4192-9AC9-956750996DF8}" destId="{F567FA56-29CA-4DC2-B9F9-78F43A70822A}" srcOrd="0" destOrd="0" parTransId="{B95A259B-8493-4E7A-BD08-36CBC2ECC8A3}" sibTransId="{5334C026-A11C-4139-857B-6E5F36BA4EE2}"/>
    <dgm:cxn modelId="{FF053C9E-0DD4-473A-8E51-A2EA5A163B7D}" srcId="{70284A0F-C87E-45EA-93F5-69E246D347EF}" destId="{FCCB116E-631E-4192-9AC9-956750996DF8}" srcOrd="0" destOrd="0" parTransId="{09A32769-4C6D-4D76-975C-6FD68973844A}" sibTransId="{9BE7F1D1-23D5-4276-AEF5-A3CB7DEB2B84}"/>
    <dgm:cxn modelId="{68E1A8A1-38D9-4741-A7F3-C532374B536A}" srcId="{FCCB116E-631E-4192-9AC9-956750996DF8}" destId="{9CD63E8F-8898-4D6B-9CEB-BE62AFF71318}" srcOrd="1" destOrd="0" parTransId="{8B6CBEA9-72FB-448F-A98E-6ABAA17A31FA}" sibTransId="{11F9A0E9-3B5F-41F6-838D-68DF3BBB8707}"/>
    <dgm:cxn modelId="{9FC848A6-BF35-4DAC-B3DF-09625FDD48B7}" type="presOf" srcId="{41ECF213-A15E-48B6-AA72-D61567495758}" destId="{E8DA405A-E918-420F-AA41-327D1B510376}" srcOrd="0" destOrd="0" presId="urn:microsoft.com/office/officeart/2005/8/layout/hierarchy2"/>
    <dgm:cxn modelId="{91C42BAD-EC70-43F6-B060-A3F550FD72C9}" srcId="{9CD63E8F-8898-4D6B-9CEB-BE62AFF71318}" destId="{3BB1310B-EE62-4A47-BE7B-907819FAF498}" srcOrd="2" destOrd="0" parTransId="{8BCD9E06-70D8-449A-8C6C-231578BFEE4B}" sibTransId="{7EC07A30-6265-47C2-8791-4C8A0D907937}"/>
    <dgm:cxn modelId="{126ED1BA-2C16-434A-8C01-8FE8C6160DD4}" type="presOf" srcId="{8EDB91B2-82DA-48C4-AFD1-B13C9695DF00}" destId="{C9DAA569-188F-4642-9564-0CC5E9135537}" srcOrd="0" destOrd="0" presId="urn:microsoft.com/office/officeart/2005/8/layout/hierarchy2"/>
    <dgm:cxn modelId="{F90ED9EF-7FB3-4A4A-9739-FF6CA8256532}" srcId="{F567FA56-29CA-4DC2-B9F9-78F43A70822A}" destId="{41ECF213-A15E-48B6-AA72-D61567495758}" srcOrd="0" destOrd="0" parTransId="{E569EB01-71B2-41F1-B013-49FFEE7F9631}" sibTransId="{F1358074-52C7-4065-A3B7-B7D4F7400333}"/>
    <dgm:cxn modelId="{6C496FF8-718F-4969-80A0-BD8CF20B2AE1}" type="presOf" srcId="{E95CF741-9584-48E3-8E00-77E922872A10}" destId="{2270F971-0138-400F-BBC3-86CF51C8145C}" srcOrd="1" destOrd="0" presId="urn:microsoft.com/office/officeart/2005/8/layout/hierarchy2"/>
    <dgm:cxn modelId="{1EDD21FB-C7E7-431B-8F9F-03FCD78D4A5A}" type="presOf" srcId="{B95A259B-8493-4E7A-BD08-36CBC2ECC8A3}" destId="{1C1CB808-E9E3-4DD5-B6F7-9E378D7D47AD}" srcOrd="1" destOrd="0" presId="urn:microsoft.com/office/officeart/2005/8/layout/hierarchy2"/>
    <dgm:cxn modelId="{8D7923FD-1235-47A9-AD33-316A1FDF0B2B}" type="presOf" srcId="{8B6CBEA9-72FB-448F-A98E-6ABAA17A31FA}" destId="{15F290B2-244A-496B-80ED-2F39896F6BCB}" srcOrd="1" destOrd="0" presId="urn:microsoft.com/office/officeart/2005/8/layout/hierarchy2"/>
    <dgm:cxn modelId="{8F6FBFFF-6ACC-435E-B4F9-0CC2CB23C360}" type="presOf" srcId="{B4A0E56E-6DCC-45C3-B451-3F74E9598265}" destId="{BD9CDE52-B46A-45C9-87ED-61748AEB6ACC}" srcOrd="1" destOrd="0" presId="urn:microsoft.com/office/officeart/2005/8/layout/hierarchy2"/>
    <dgm:cxn modelId="{B0CB3C5E-6318-4774-B3BB-DFA564879D60}" type="presParOf" srcId="{B18AAB1A-AB9B-4641-9008-7E36440ECAA8}" destId="{8D177DF5-9BCB-4273-A898-FDA7150BC6BB}" srcOrd="0" destOrd="0" presId="urn:microsoft.com/office/officeart/2005/8/layout/hierarchy2"/>
    <dgm:cxn modelId="{19A3D8F5-B604-40EF-8E23-CCFA8B04D140}" type="presParOf" srcId="{8D177DF5-9BCB-4273-A898-FDA7150BC6BB}" destId="{43A7D749-2233-4651-B375-C39D02B5361E}" srcOrd="0" destOrd="0" presId="urn:microsoft.com/office/officeart/2005/8/layout/hierarchy2"/>
    <dgm:cxn modelId="{52A7E6FF-152D-4F03-B853-0D2FEC254CCD}" type="presParOf" srcId="{8D177DF5-9BCB-4273-A898-FDA7150BC6BB}" destId="{932B8E41-EECB-4834-88BB-F8FFD94E8199}" srcOrd="1" destOrd="0" presId="urn:microsoft.com/office/officeart/2005/8/layout/hierarchy2"/>
    <dgm:cxn modelId="{304991C0-B528-4DB7-81FB-1E9213E62C7F}" type="presParOf" srcId="{932B8E41-EECB-4834-88BB-F8FFD94E8199}" destId="{A085A0D9-568E-4925-829A-786816D59AC9}" srcOrd="0" destOrd="0" presId="urn:microsoft.com/office/officeart/2005/8/layout/hierarchy2"/>
    <dgm:cxn modelId="{CAE38D1A-0D9B-4751-85D1-47F06D62C034}" type="presParOf" srcId="{A085A0D9-568E-4925-829A-786816D59AC9}" destId="{1C1CB808-E9E3-4DD5-B6F7-9E378D7D47AD}" srcOrd="0" destOrd="0" presId="urn:microsoft.com/office/officeart/2005/8/layout/hierarchy2"/>
    <dgm:cxn modelId="{77650A74-4391-4B60-B77B-8CAE28998D14}" type="presParOf" srcId="{932B8E41-EECB-4834-88BB-F8FFD94E8199}" destId="{0722111A-8432-4D4C-97E4-E038C5F37B1A}" srcOrd="1" destOrd="0" presId="urn:microsoft.com/office/officeart/2005/8/layout/hierarchy2"/>
    <dgm:cxn modelId="{2DE3068F-F179-4666-8835-FF27133610E8}" type="presParOf" srcId="{0722111A-8432-4D4C-97E4-E038C5F37B1A}" destId="{00E0B7B0-BD63-4451-8D8C-943F93E9B08F}" srcOrd="0" destOrd="0" presId="urn:microsoft.com/office/officeart/2005/8/layout/hierarchy2"/>
    <dgm:cxn modelId="{3E64F23B-B8BE-45A6-80DE-4082BEFEE23B}" type="presParOf" srcId="{0722111A-8432-4D4C-97E4-E038C5F37B1A}" destId="{646F95DC-A199-4236-B0DE-70AD858E5C8F}" srcOrd="1" destOrd="0" presId="urn:microsoft.com/office/officeart/2005/8/layout/hierarchy2"/>
    <dgm:cxn modelId="{C1900F40-7EFC-417B-BE0A-683E3C6B9C2A}" type="presParOf" srcId="{646F95DC-A199-4236-B0DE-70AD858E5C8F}" destId="{26131F54-45FA-48E1-9424-3E95C6E64739}" srcOrd="0" destOrd="0" presId="urn:microsoft.com/office/officeart/2005/8/layout/hierarchy2"/>
    <dgm:cxn modelId="{6D620068-634C-4209-B43C-43C0A7EF2FC5}" type="presParOf" srcId="{26131F54-45FA-48E1-9424-3E95C6E64739}" destId="{A4BD6902-FCE8-40CE-B2B3-CE48CDE265D5}" srcOrd="0" destOrd="0" presId="urn:microsoft.com/office/officeart/2005/8/layout/hierarchy2"/>
    <dgm:cxn modelId="{81D46307-4076-4249-BCF0-5CFB9F2521DA}" type="presParOf" srcId="{646F95DC-A199-4236-B0DE-70AD858E5C8F}" destId="{03EBA05E-61A7-41EF-AADA-06261DFC5615}" srcOrd="1" destOrd="0" presId="urn:microsoft.com/office/officeart/2005/8/layout/hierarchy2"/>
    <dgm:cxn modelId="{FCC954A8-18D5-4592-BAFC-7E854990DB44}" type="presParOf" srcId="{03EBA05E-61A7-41EF-AADA-06261DFC5615}" destId="{E8DA405A-E918-420F-AA41-327D1B510376}" srcOrd="0" destOrd="0" presId="urn:microsoft.com/office/officeart/2005/8/layout/hierarchy2"/>
    <dgm:cxn modelId="{0D9BD62C-FD8F-4B84-A6E8-48B2BB807668}" type="presParOf" srcId="{03EBA05E-61A7-41EF-AADA-06261DFC5615}" destId="{6E51034A-09AF-4764-AF10-540F8963F8F3}" srcOrd="1" destOrd="0" presId="urn:microsoft.com/office/officeart/2005/8/layout/hierarchy2"/>
    <dgm:cxn modelId="{0F54A27E-C918-4F3D-8244-4F8C73F6A98C}" type="presParOf" srcId="{646F95DC-A199-4236-B0DE-70AD858E5C8F}" destId="{DD4AD4FD-84FC-4931-9A86-5769AF50EA62}" srcOrd="2" destOrd="0" presId="urn:microsoft.com/office/officeart/2005/8/layout/hierarchy2"/>
    <dgm:cxn modelId="{CEDFDB9D-91F6-41E4-AE27-C65921EED7A1}" type="presParOf" srcId="{DD4AD4FD-84FC-4931-9A86-5769AF50EA62}" destId="{BD9CDE52-B46A-45C9-87ED-61748AEB6ACC}" srcOrd="0" destOrd="0" presId="urn:microsoft.com/office/officeart/2005/8/layout/hierarchy2"/>
    <dgm:cxn modelId="{686BCD8D-F0B9-438F-9236-7209D279E7C8}" type="presParOf" srcId="{646F95DC-A199-4236-B0DE-70AD858E5C8F}" destId="{B95ADC7E-46CC-45DE-9C32-E33955446033}" srcOrd="3" destOrd="0" presId="urn:microsoft.com/office/officeart/2005/8/layout/hierarchy2"/>
    <dgm:cxn modelId="{8C032413-A79C-44C4-8581-99452F6A7BD9}" type="presParOf" srcId="{B95ADC7E-46CC-45DE-9C32-E33955446033}" destId="{3EFFCBED-67DE-45E9-8C57-375DAC150564}" srcOrd="0" destOrd="0" presId="urn:microsoft.com/office/officeart/2005/8/layout/hierarchy2"/>
    <dgm:cxn modelId="{105334E9-CD5B-4E7B-A0B9-6F4677EFCD12}" type="presParOf" srcId="{B95ADC7E-46CC-45DE-9C32-E33955446033}" destId="{8C99DEB2-16F7-4B86-9D58-85953BDF0C7E}" srcOrd="1" destOrd="0" presId="urn:microsoft.com/office/officeart/2005/8/layout/hierarchy2"/>
    <dgm:cxn modelId="{44115E38-A191-4928-82B6-ABC1E1BC26DC}" type="presParOf" srcId="{932B8E41-EECB-4834-88BB-F8FFD94E8199}" destId="{20E597EB-52EF-4870-93C4-9D5EAB7F3406}" srcOrd="2" destOrd="0" presId="urn:microsoft.com/office/officeart/2005/8/layout/hierarchy2"/>
    <dgm:cxn modelId="{F1980587-11C2-4B8F-BEB5-7146C07A5B9B}" type="presParOf" srcId="{20E597EB-52EF-4870-93C4-9D5EAB7F3406}" destId="{15F290B2-244A-496B-80ED-2F39896F6BCB}" srcOrd="0" destOrd="0" presId="urn:microsoft.com/office/officeart/2005/8/layout/hierarchy2"/>
    <dgm:cxn modelId="{03E75D31-B710-4A6F-B161-F6CAB32911BC}" type="presParOf" srcId="{932B8E41-EECB-4834-88BB-F8FFD94E8199}" destId="{DC09E5C8-42C3-4828-9C42-837C3F17A71B}" srcOrd="3" destOrd="0" presId="urn:microsoft.com/office/officeart/2005/8/layout/hierarchy2"/>
    <dgm:cxn modelId="{D19F7E13-CD91-4B20-A221-AD0C825D8D20}" type="presParOf" srcId="{DC09E5C8-42C3-4828-9C42-837C3F17A71B}" destId="{4C0C6543-57EE-4F1E-B09E-6FC162B6C942}" srcOrd="0" destOrd="0" presId="urn:microsoft.com/office/officeart/2005/8/layout/hierarchy2"/>
    <dgm:cxn modelId="{A5DE6703-DAA2-49F4-AB98-2B1506A80DF4}" type="presParOf" srcId="{DC09E5C8-42C3-4828-9C42-837C3F17A71B}" destId="{B60AD183-0735-4521-9A8C-FC918BCFDAC1}" srcOrd="1" destOrd="0" presId="urn:microsoft.com/office/officeart/2005/8/layout/hierarchy2"/>
    <dgm:cxn modelId="{C44A6261-2BC0-491E-B84A-BE750895FBE3}" type="presParOf" srcId="{B60AD183-0735-4521-9A8C-FC918BCFDAC1}" destId="{C9DAA569-188F-4642-9564-0CC5E9135537}" srcOrd="0" destOrd="0" presId="urn:microsoft.com/office/officeart/2005/8/layout/hierarchy2"/>
    <dgm:cxn modelId="{7187AF61-CA7C-4FAD-990F-A5C0FA4795DA}" type="presParOf" srcId="{C9DAA569-188F-4642-9564-0CC5E9135537}" destId="{E1450A8B-B61E-40E0-A442-D9A218F5C097}" srcOrd="0" destOrd="0" presId="urn:microsoft.com/office/officeart/2005/8/layout/hierarchy2"/>
    <dgm:cxn modelId="{AC1CFAB8-B8D8-4270-905D-C208C50A749D}" type="presParOf" srcId="{B60AD183-0735-4521-9A8C-FC918BCFDAC1}" destId="{AF7C6566-0C2E-411F-B539-A6A4EC37C5C6}" srcOrd="1" destOrd="0" presId="urn:microsoft.com/office/officeart/2005/8/layout/hierarchy2"/>
    <dgm:cxn modelId="{7E6996EA-752D-4742-93CF-452B89307DC8}" type="presParOf" srcId="{AF7C6566-0C2E-411F-B539-A6A4EC37C5C6}" destId="{A95F8CBF-9D2A-446C-AD0A-1DEF0CD7AE1F}" srcOrd="0" destOrd="0" presId="urn:microsoft.com/office/officeart/2005/8/layout/hierarchy2"/>
    <dgm:cxn modelId="{B24272A7-46E8-4560-968F-0AE2BC60264E}" type="presParOf" srcId="{AF7C6566-0C2E-411F-B539-A6A4EC37C5C6}" destId="{94559E26-F83D-44C4-97FD-AC2824E74BA6}" srcOrd="1" destOrd="0" presId="urn:microsoft.com/office/officeart/2005/8/layout/hierarchy2"/>
    <dgm:cxn modelId="{B6E8ECBD-6240-4C86-9693-E46DF08D48E1}" type="presParOf" srcId="{B60AD183-0735-4521-9A8C-FC918BCFDAC1}" destId="{D9FE1D51-A7CA-4334-B57C-65A57F6048C0}" srcOrd="2" destOrd="0" presId="urn:microsoft.com/office/officeart/2005/8/layout/hierarchy2"/>
    <dgm:cxn modelId="{75256F84-3230-4C97-BDCF-6FD5C8E18218}" type="presParOf" srcId="{D9FE1D51-A7CA-4334-B57C-65A57F6048C0}" destId="{2270F971-0138-400F-BBC3-86CF51C8145C}" srcOrd="0" destOrd="0" presId="urn:microsoft.com/office/officeart/2005/8/layout/hierarchy2"/>
    <dgm:cxn modelId="{DF10D31D-34C2-472F-8B8B-A8CE08317739}" type="presParOf" srcId="{B60AD183-0735-4521-9A8C-FC918BCFDAC1}" destId="{FABDC261-D3F4-48E1-ABA7-206295499C9A}" srcOrd="3" destOrd="0" presId="urn:microsoft.com/office/officeart/2005/8/layout/hierarchy2"/>
    <dgm:cxn modelId="{E1C27002-BE50-4DD1-B884-67EBF61E8821}" type="presParOf" srcId="{FABDC261-D3F4-48E1-ABA7-206295499C9A}" destId="{A95D12B5-89D9-4F9E-B990-A5DB93DFCCDE}" srcOrd="0" destOrd="0" presId="urn:microsoft.com/office/officeart/2005/8/layout/hierarchy2"/>
    <dgm:cxn modelId="{3ED9BB50-5456-4316-AD45-455006703C9D}" type="presParOf" srcId="{FABDC261-D3F4-48E1-ABA7-206295499C9A}" destId="{E80D8AED-D3BF-402D-B66D-FDB6464C1007}" srcOrd="1" destOrd="0" presId="urn:microsoft.com/office/officeart/2005/8/layout/hierarchy2"/>
    <dgm:cxn modelId="{239F26EA-E5E6-4B7E-83F8-B906E5711E3F}" type="presParOf" srcId="{B60AD183-0735-4521-9A8C-FC918BCFDAC1}" destId="{8361C6F9-67F4-46D2-A2FD-50673E7B4A83}" srcOrd="4" destOrd="0" presId="urn:microsoft.com/office/officeart/2005/8/layout/hierarchy2"/>
    <dgm:cxn modelId="{9ECBB523-B234-4BD1-BBF6-E2D198A264CF}" type="presParOf" srcId="{8361C6F9-67F4-46D2-A2FD-50673E7B4A83}" destId="{940F24A6-CC67-4FC0-BE6B-890AA14C6E4A}" srcOrd="0" destOrd="0" presId="urn:microsoft.com/office/officeart/2005/8/layout/hierarchy2"/>
    <dgm:cxn modelId="{A48A0413-C4E5-471B-AB77-6F4289373B40}" type="presParOf" srcId="{B60AD183-0735-4521-9A8C-FC918BCFDAC1}" destId="{D9EAA439-9A9F-4D3A-BD03-CDFBC3611050}" srcOrd="5" destOrd="0" presId="urn:microsoft.com/office/officeart/2005/8/layout/hierarchy2"/>
    <dgm:cxn modelId="{38EBA092-FE8E-412D-AF3F-70DBF9538698}" type="presParOf" srcId="{D9EAA439-9A9F-4D3A-BD03-CDFBC3611050}" destId="{137BC2FA-5DB7-4A56-81BF-91CD5ECD282D}" srcOrd="0" destOrd="0" presId="urn:microsoft.com/office/officeart/2005/8/layout/hierarchy2"/>
    <dgm:cxn modelId="{1E42CC51-7167-433A-A63D-F1C7135C5E01}" type="presParOf" srcId="{D9EAA439-9A9F-4D3A-BD03-CDFBC3611050}" destId="{B5A2A06F-BD46-4813-B649-344965B714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7D749-2233-4651-B375-C39D02B5361E}">
      <dsp:nvSpPr>
        <dsp:cNvPr id="0" name=""/>
        <dsp:cNvSpPr/>
      </dsp:nvSpPr>
      <dsp:spPr>
        <a:xfrm>
          <a:off x="2236" y="2169362"/>
          <a:ext cx="2137770" cy="106888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Spectroscopy</a:t>
          </a:r>
        </a:p>
      </dsp:txBody>
      <dsp:txXfrm>
        <a:off x="33543" y="2200669"/>
        <a:ext cx="2075156" cy="1006271"/>
      </dsp:txXfrm>
    </dsp:sp>
    <dsp:sp modelId="{A085A0D9-568E-4925-829A-786816D59AC9}">
      <dsp:nvSpPr>
        <dsp:cNvPr id="0" name=""/>
        <dsp:cNvSpPr/>
      </dsp:nvSpPr>
      <dsp:spPr>
        <a:xfrm rot="17945813">
          <a:off x="1688341" y="1919569"/>
          <a:ext cx="1758439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758439" y="15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523599" y="1891582"/>
        <a:ext cx="87921" cy="87921"/>
      </dsp:txXfrm>
    </dsp:sp>
    <dsp:sp modelId="{00E0B7B0-BD63-4451-8D8C-943F93E9B08F}">
      <dsp:nvSpPr>
        <dsp:cNvPr id="0" name=""/>
        <dsp:cNvSpPr/>
      </dsp:nvSpPr>
      <dsp:spPr>
        <a:xfrm>
          <a:off x="2995114" y="632840"/>
          <a:ext cx="2137770" cy="10688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Emission</a:t>
          </a:r>
        </a:p>
      </dsp:txBody>
      <dsp:txXfrm>
        <a:off x="3026421" y="664147"/>
        <a:ext cx="2075156" cy="1006271"/>
      </dsp:txXfrm>
    </dsp:sp>
    <dsp:sp modelId="{26131F54-45FA-48E1-9424-3E95C6E64739}">
      <dsp:nvSpPr>
        <dsp:cNvPr id="0" name=""/>
        <dsp:cNvSpPr/>
      </dsp:nvSpPr>
      <dsp:spPr>
        <a:xfrm rot="19457599">
          <a:off x="5033904" y="844004"/>
          <a:ext cx="1053068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053068" y="159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112" y="833651"/>
        <a:ext cx="52653" cy="52653"/>
      </dsp:txXfrm>
    </dsp:sp>
    <dsp:sp modelId="{E8DA405A-E918-420F-AA41-327D1B510376}">
      <dsp:nvSpPr>
        <dsp:cNvPr id="0" name=""/>
        <dsp:cNvSpPr/>
      </dsp:nvSpPr>
      <dsp:spPr>
        <a:xfrm>
          <a:off x="5987993" y="18231"/>
          <a:ext cx="2137770" cy="10688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Fluorimetry</a:t>
          </a:r>
        </a:p>
      </dsp:txBody>
      <dsp:txXfrm>
        <a:off x="6019300" y="49538"/>
        <a:ext cx="2075156" cy="1006271"/>
      </dsp:txXfrm>
    </dsp:sp>
    <dsp:sp modelId="{DD4AD4FD-84FC-4931-9A86-5769AF50EA62}">
      <dsp:nvSpPr>
        <dsp:cNvPr id="0" name=""/>
        <dsp:cNvSpPr/>
      </dsp:nvSpPr>
      <dsp:spPr>
        <a:xfrm rot="2142401">
          <a:off x="5033904" y="1458613"/>
          <a:ext cx="1053068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053068" y="159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4112" y="1448260"/>
        <a:ext cx="52653" cy="52653"/>
      </dsp:txXfrm>
    </dsp:sp>
    <dsp:sp modelId="{3EFFCBED-67DE-45E9-8C57-375DAC150564}">
      <dsp:nvSpPr>
        <dsp:cNvPr id="0" name=""/>
        <dsp:cNvSpPr/>
      </dsp:nvSpPr>
      <dsp:spPr>
        <a:xfrm>
          <a:off x="5987993" y="1247449"/>
          <a:ext cx="2137770" cy="106888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Flame photometer</a:t>
          </a:r>
        </a:p>
      </dsp:txBody>
      <dsp:txXfrm>
        <a:off x="6019300" y="1278756"/>
        <a:ext cx="2075156" cy="1006271"/>
      </dsp:txXfrm>
    </dsp:sp>
    <dsp:sp modelId="{20E597EB-52EF-4870-93C4-9D5EAB7F3406}">
      <dsp:nvSpPr>
        <dsp:cNvPr id="0" name=""/>
        <dsp:cNvSpPr/>
      </dsp:nvSpPr>
      <dsp:spPr>
        <a:xfrm rot="3654187">
          <a:off x="1688341" y="3456092"/>
          <a:ext cx="1758439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758439" y="159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523599" y="3428105"/>
        <a:ext cx="87921" cy="87921"/>
      </dsp:txXfrm>
    </dsp:sp>
    <dsp:sp modelId="{4C0C6543-57EE-4F1E-B09E-6FC162B6C942}">
      <dsp:nvSpPr>
        <dsp:cNvPr id="0" name=""/>
        <dsp:cNvSpPr/>
      </dsp:nvSpPr>
      <dsp:spPr>
        <a:xfrm>
          <a:off x="2995114" y="3705884"/>
          <a:ext cx="2137770" cy="106888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Absorption</a:t>
          </a:r>
        </a:p>
      </dsp:txBody>
      <dsp:txXfrm>
        <a:off x="3026421" y="3737191"/>
        <a:ext cx="2075156" cy="1006271"/>
      </dsp:txXfrm>
    </dsp:sp>
    <dsp:sp modelId="{C9DAA569-188F-4642-9564-0CC5E9135537}">
      <dsp:nvSpPr>
        <dsp:cNvPr id="0" name=""/>
        <dsp:cNvSpPr/>
      </dsp:nvSpPr>
      <dsp:spPr>
        <a:xfrm rot="18289469">
          <a:off x="4811742" y="3609744"/>
          <a:ext cx="1497393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497393" y="159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3004" y="3588283"/>
        <a:ext cx="74869" cy="74869"/>
      </dsp:txXfrm>
    </dsp:sp>
    <dsp:sp modelId="{A95F8CBF-9D2A-446C-AD0A-1DEF0CD7AE1F}">
      <dsp:nvSpPr>
        <dsp:cNvPr id="0" name=""/>
        <dsp:cNvSpPr/>
      </dsp:nvSpPr>
      <dsp:spPr>
        <a:xfrm>
          <a:off x="5987993" y="2476666"/>
          <a:ext cx="2137770" cy="106888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NMR</a:t>
          </a:r>
        </a:p>
      </dsp:txBody>
      <dsp:txXfrm>
        <a:off x="6019300" y="2507973"/>
        <a:ext cx="2075156" cy="1006271"/>
      </dsp:txXfrm>
    </dsp:sp>
    <dsp:sp modelId="{D9FE1D51-A7CA-4334-B57C-65A57F6048C0}">
      <dsp:nvSpPr>
        <dsp:cNvPr id="0" name=""/>
        <dsp:cNvSpPr/>
      </dsp:nvSpPr>
      <dsp:spPr>
        <a:xfrm>
          <a:off x="5132885" y="4224353"/>
          <a:ext cx="855108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855108" y="159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9061" y="4218949"/>
        <a:ext cx="42755" cy="42755"/>
      </dsp:txXfrm>
    </dsp:sp>
    <dsp:sp modelId="{A95D12B5-89D9-4F9E-B990-A5DB93DFCCDE}">
      <dsp:nvSpPr>
        <dsp:cNvPr id="0" name=""/>
        <dsp:cNvSpPr/>
      </dsp:nvSpPr>
      <dsp:spPr>
        <a:xfrm>
          <a:off x="5987993" y="3705884"/>
          <a:ext cx="2137770" cy="106888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IR</a:t>
          </a:r>
        </a:p>
      </dsp:txBody>
      <dsp:txXfrm>
        <a:off x="6019300" y="3737191"/>
        <a:ext cx="2075156" cy="1006271"/>
      </dsp:txXfrm>
    </dsp:sp>
    <dsp:sp modelId="{8361C6F9-67F4-46D2-A2FD-50673E7B4A83}">
      <dsp:nvSpPr>
        <dsp:cNvPr id="0" name=""/>
        <dsp:cNvSpPr/>
      </dsp:nvSpPr>
      <dsp:spPr>
        <a:xfrm rot="3310531">
          <a:off x="4811742" y="4838962"/>
          <a:ext cx="1497393" cy="31948"/>
        </a:xfrm>
        <a:custGeom>
          <a:avLst/>
          <a:gdLst/>
          <a:ahLst/>
          <a:cxnLst/>
          <a:rect l="0" t="0" r="0" b="0"/>
          <a:pathLst>
            <a:path>
              <a:moveTo>
                <a:pt x="0" y="15974"/>
              </a:moveTo>
              <a:lnTo>
                <a:pt x="1497393" y="1597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23004" y="4817501"/>
        <a:ext cx="74869" cy="74869"/>
      </dsp:txXfrm>
    </dsp:sp>
    <dsp:sp modelId="{137BC2FA-5DB7-4A56-81BF-91CD5ECD282D}">
      <dsp:nvSpPr>
        <dsp:cNvPr id="0" name=""/>
        <dsp:cNvSpPr/>
      </dsp:nvSpPr>
      <dsp:spPr>
        <a:xfrm>
          <a:off x="5987993" y="4935102"/>
          <a:ext cx="2137770" cy="1068885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UV</a:t>
          </a:r>
        </a:p>
      </dsp:txBody>
      <dsp:txXfrm>
        <a:off x="6019300" y="4966409"/>
        <a:ext cx="2075156" cy="1006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wmf"/><Relationship Id="rId1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EB208-36FE-4C3F-9B5A-AD689884EC4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699A4-A5D9-48C6-87F4-A7BE77A68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6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A75BA-3697-48A6-9667-58A1D98C2C9F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7CE2B5-BD51-41AA-A297-7299E273F2D5}" type="slidenum">
              <a:rPr lang="en-US"/>
              <a:pPr/>
              <a:t>13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8D3B-A24B-48AC-B006-1792FD634C46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3F84E-5F57-4784-A6FA-13168090C60D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D149-74E6-49A9-BB6B-46E3C43230AA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64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7DA1-F06B-4C43-95F5-130B8B1268CE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85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37C3-B9E6-4A67-B99E-CCCC2F36B9B8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11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9036B-5D61-4FC8-A770-B509D95A5F11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6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9587-819D-4F4F-88A4-3EE4F2453BBA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645C-C13F-462F-BF41-E51845848C9E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2DDA-A15E-4293-AF12-BD283E4E7BC0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0C38-0975-41BB-BF57-5D7214CAB6F5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8F36-06D7-478D-AACF-E1BF51A4843C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8819-A11E-4E39-A22C-015439C79055}" type="datetime1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37DA-3903-4C59-B4EB-00D4395C8210}" type="datetime1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8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B4F5-8406-40CC-BD82-A19D2286E06F}" type="datetime1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67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27844-0CA7-417D-BD4A-45385F32E5BA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2553-90F6-4703-8CE4-27BADDAF335B}" type="datetime1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21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27AA2-480C-4A61-B1CC-BA5DB273550D}" type="datetime1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DB3A7-274D-4EC9-959B-91A0D784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6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gif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60.jpe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500B-F275-4487-BC41-DD01DB735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723" y="1122363"/>
            <a:ext cx="8500279" cy="1803717"/>
          </a:xfrm>
        </p:spPr>
        <p:txBody>
          <a:bodyPr/>
          <a:lstStyle/>
          <a:p>
            <a:r>
              <a:rPr lang="en-US" dirty="0"/>
              <a:t>INFRARED SPECTROSCOPY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5EAC8-BD5D-4A9D-B581-564BAC7E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048" y="4416593"/>
            <a:ext cx="6047284" cy="220929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Assist.Prof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Dr.Ayad</a:t>
            </a:r>
            <a:r>
              <a:rPr lang="en-US" sz="2000" dirty="0">
                <a:solidFill>
                  <a:schemeClr val="tx1"/>
                </a:solidFill>
              </a:rPr>
              <a:t> MR Raauf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 2</a:t>
            </a:r>
            <a:r>
              <a:rPr lang="en-US" altLang="en-US" sz="2000" baseline="30000" dirty="0">
                <a:solidFill>
                  <a:schemeClr val="tx1"/>
                </a:solidFill>
              </a:rPr>
              <a:t>nd</a:t>
            </a:r>
            <a:r>
              <a:rPr lang="en-US" altLang="en-US" sz="2000" dirty="0">
                <a:solidFill>
                  <a:schemeClr val="tx1"/>
                </a:solidFill>
              </a:rPr>
              <a:t> Semester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College of Pharmacy, 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Dept. of pharmaceutical chemistry</a:t>
            </a:r>
          </a:p>
          <a:p>
            <a:pPr algn="ctr">
              <a:lnSpc>
                <a:spcPct val="80000"/>
              </a:lnSpc>
            </a:pPr>
            <a:r>
              <a:rPr lang="en-US" altLang="en-US" sz="2000" dirty="0">
                <a:solidFill>
                  <a:schemeClr val="tx1"/>
                </a:solidFill>
              </a:rPr>
              <a:t>(M Sc. Students)</a:t>
            </a:r>
            <a:endParaRPr lang="en-US" altLang="en-US" sz="1000" dirty="0">
              <a:solidFill>
                <a:schemeClr val="tx1"/>
              </a:solidFill>
            </a:endParaRP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C19B4-3D5E-4E7F-B392-1E5EA6F4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0B4FD-D252-4C43-ADA5-4D3C1D328867}" type="slidenum">
              <a:rPr lang="en-US" sz="1600" smtClean="0"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492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" y="84892"/>
            <a:ext cx="8991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2763" lvl="1" eaLnBrk="0" hangingPunct="0"/>
            <a:r>
              <a:rPr lang="en-US" dirty="0"/>
              <a:t> </a:t>
            </a:r>
          </a:p>
          <a:p>
            <a:pPr marL="512763" lvl="1" eaLnBrk="0" hangingPunct="0"/>
            <a:endParaRPr lang="en-US" dirty="0"/>
          </a:p>
          <a:p>
            <a:pPr lvl="2" eaLnBrk="0" hangingPunct="0"/>
            <a:r>
              <a:rPr lang="en-US" dirty="0"/>
              <a:t>4. There are two types of bond vibration:</a:t>
            </a:r>
          </a:p>
          <a:p>
            <a:pPr marL="1828800" lvl="3" indent="-457200" eaLnBrk="0" hangingPunct="0">
              <a:buFontTx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Stretch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– Vibration or oscillation along the line of the bond</a:t>
            </a: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1828800" lvl="3" indent="-457200" eaLnBrk="0" hangingPunct="0">
              <a:buFontTx/>
              <a:buChar char="•"/>
            </a:pPr>
            <a:r>
              <a:rPr lang="en-US" b="1" i="1" dirty="0">
                <a:solidFill>
                  <a:schemeClr val="accent6"/>
                </a:solidFill>
              </a:rPr>
              <a:t>Bend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– Vibration or oscillation not along the line of the bond</a:t>
            </a:r>
          </a:p>
          <a:p>
            <a:pPr marL="1828800" lvl="3" indent="-457200" eaLnBrk="0" hangingPunct="0">
              <a:buFontTx/>
              <a:buChar char="•"/>
            </a:pPr>
            <a:endParaRPr lang="en-US" b="1" i="1" dirty="0">
              <a:solidFill>
                <a:schemeClr val="accent2"/>
              </a:solidFill>
            </a:endParaRPr>
          </a:p>
          <a:p>
            <a:pPr marL="457200" indent="-457200" eaLnBrk="0" hangingPunct="0"/>
            <a:endParaRPr lang="en-US" dirty="0"/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5105443" y="1848499"/>
            <a:ext cx="1143000" cy="990600"/>
            <a:chOff x="816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87" name="Oval 5"/>
            <p:cNvSpPr>
              <a:spLocks noChangeArrowheads="1"/>
            </p:cNvSpPr>
            <p:nvPr/>
          </p:nvSpPr>
          <p:spPr bwMode="auto">
            <a:xfrm>
              <a:off x="816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8" name="Oval 6"/>
            <p:cNvSpPr>
              <a:spLocks noChangeArrowheads="1"/>
            </p:cNvSpPr>
            <p:nvPr/>
          </p:nvSpPr>
          <p:spPr bwMode="auto">
            <a:xfrm>
              <a:off x="816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9" name="Oval 7"/>
            <p:cNvSpPr>
              <a:spLocks noChangeArrowheads="1"/>
            </p:cNvSpPr>
            <p:nvPr/>
          </p:nvSpPr>
          <p:spPr bwMode="auto">
            <a:xfrm>
              <a:off x="1392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90" name="Line 8"/>
            <p:cNvSpPr>
              <a:spLocks noChangeShapeType="1"/>
            </p:cNvSpPr>
            <p:nvPr/>
          </p:nvSpPr>
          <p:spPr bwMode="auto">
            <a:xfrm flipV="1">
              <a:off x="1152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9"/>
            <p:cNvSpPr>
              <a:spLocks noChangeShapeType="1"/>
            </p:cNvSpPr>
            <p:nvPr/>
          </p:nvSpPr>
          <p:spPr bwMode="auto">
            <a:xfrm flipH="1" flipV="1">
              <a:off x="1152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AutoShape 10"/>
            <p:cNvSpPr>
              <a:spLocks noChangeArrowheads="1"/>
            </p:cNvSpPr>
            <p:nvPr/>
          </p:nvSpPr>
          <p:spPr bwMode="auto">
            <a:xfrm rot="-2674825">
              <a:off x="2112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3" name="AutoShape 11"/>
            <p:cNvSpPr>
              <a:spLocks noChangeArrowheads="1"/>
            </p:cNvSpPr>
            <p:nvPr/>
          </p:nvSpPr>
          <p:spPr bwMode="auto">
            <a:xfrm rot="-7046476">
              <a:off x="2232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4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94" name="Line 12"/>
            <p:cNvSpPr>
              <a:spLocks noChangeShapeType="1"/>
            </p:cNvSpPr>
            <p:nvPr/>
          </p:nvSpPr>
          <p:spPr bwMode="auto">
            <a:xfrm flipH="1">
              <a:off x="1248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Line 13"/>
            <p:cNvSpPr>
              <a:spLocks noChangeShapeType="1"/>
            </p:cNvSpPr>
            <p:nvPr/>
          </p:nvSpPr>
          <p:spPr bwMode="auto">
            <a:xfrm flipH="1" flipV="1">
              <a:off x="1248" y="672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8915400" y="1905000"/>
            <a:ext cx="1066800" cy="914400"/>
            <a:chOff x="3072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78" name="Oval 15"/>
            <p:cNvSpPr>
              <a:spLocks noChangeArrowheads="1"/>
            </p:cNvSpPr>
            <p:nvPr/>
          </p:nvSpPr>
          <p:spPr bwMode="auto">
            <a:xfrm>
              <a:off x="3072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79" name="Oval 16"/>
            <p:cNvSpPr>
              <a:spLocks noChangeArrowheads="1"/>
            </p:cNvSpPr>
            <p:nvPr/>
          </p:nvSpPr>
          <p:spPr bwMode="auto">
            <a:xfrm>
              <a:off x="3072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80" name="Oval 17"/>
            <p:cNvSpPr>
              <a:spLocks noChangeArrowheads="1"/>
            </p:cNvSpPr>
            <p:nvPr/>
          </p:nvSpPr>
          <p:spPr bwMode="auto">
            <a:xfrm>
              <a:off x="3648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81" name="Line 18"/>
            <p:cNvSpPr>
              <a:spLocks noChangeShapeType="1"/>
            </p:cNvSpPr>
            <p:nvPr/>
          </p:nvSpPr>
          <p:spPr bwMode="auto">
            <a:xfrm flipV="1">
              <a:off x="3408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Line 19"/>
            <p:cNvSpPr>
              <a:spLocks noChangeShapeType="1"/>
            </p:cNvSpPr>
            <p:nvPr/>
          </p:nvSpPr>
          <p:spPr bwMode="auto">
            <a:xfrm flipH="1" flipV="1">
              <a:off x="3408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AutoShape 20"/>
            <p:cNvSpPr>
              <a:spLocks noChangeArrowheads="1"/>
            </p:cNvSpPr>
            <p:nvPr/>
          </p:nvSpPr>
          <p:spPr bwMode="auto">
            <a:xfrm rot="-2674825">
              <a:off x="4368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4" name="AutoShape 21"/>
            <p:cNvSpPr>
              <a:spLocks noChangeArrowheads="1"/>
            </p:cNvSpPr>
            <p:nvPr/>
          </p:nvSpPr>
          <p:spPr bwMode="auto">
            <a:xfrm rot="-7046476">
              <a:off x="4488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85" name="Line 22"/>
            <p:cNvSpPr>
              <a:spLocks noChangeShapeType="1"/>
            </p:cNvSpPr>
            <p:nvPr/>
          </p:nvSpPr>
          <p:spPr bwMode="auto">
            <a:xfrm flipH="1">
              <a:off x="3504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Line 23"/>
            <p:cNvSpPr>
              <a:spLocks noChangeShapeType="1"/>
            </p:cNvSpPr>
            <p:nvPr/>
          </p:nvSpPr>
          <p:spPr bwMode="auto">
            <a:xfrm>
              <a:off x="3504" y="720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3810000" y="49530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scissor</a:t>
            </a:r>
          </a:p>
        </p:txBody>
      </p: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8915400" y="2971801"/>
            <a:ext cx="1181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asymmetric</a:t>
            </a:r>
          </a:p>
        </p:txBody>
      </p: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3581400" y="3962400"/>
            <a:ext cx="1143000" cy="914400"/>
            <a:chOff x="336" y="336"/>
            <a:chExt cx="1968" cy="13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68" name="Oval 27"/>
            <p:cNvSpPr>
              <a:spLocks noChangeArrowheads="1"/>
            </p:cNvSpPr>
            <p:nvPr/>
          </p:nvSpPr>
          <p:spPr bwMode="auto">
            <a:xfrm>
              <a:off x="576" y="134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69" name="Oval 28"/>
            <p:cNvSpPr>
              <a:spLocks noChangeArrowheads="1"/>
            </p:cNvSpPr>
            <p:nvPr/>
          </p:nvSpPr>
          <p:spPr bwMode="auto">
            <a:xfrm>
              <a:off x="576" y="336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70" name="Oval 29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71" name="Line 30"/>
            <p:cNvSpPr>
              <a:spLocks noChangeShapeType="1"/>
            </p:cNvSpPr>
            <p:nvPr/>
          </p:nvSpPr>
          <p:spPr bwMode="auto">
            <a:xfrm flipV="1">
              <a:off x="912" y="120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31"/>
            <p:cNvSpPr>
              <a:spLocks noChangeShapeType="1"/>
            </p:cNvSpPr>
            <p:nvPr/>
          </p:nvSpPr>
          <p:spPr bwMode="auto">
            <a:xfrm flipH="1" flipV="1">
              <a:off x="912" y="62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AutoShape 32"/>
            <p:cNvSpPr>
              <a:spLocks noChangeArrowheads="1"/>
            </p:cNvSpPr>
            <p:nvPr/>
          </p:nvSpPr>
          <p:spPr bwMode="auto">
            <a:xfrm rot="-2674825">
              <a:off x="1872" y="110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4" name="AutoShape 33"/>
            <p:cNvSpPr>
              <a:spLocks noChangeArrowheads="1"/>
            </p:cNvSpPr>
            <p:nvPr/>
          </p:nvSpPr>
          <p:spPr bwMode="auto">
            <a:xfrm rot="-7046476">
              <a:off x="1992" y="60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5" name="Oval 34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76" name="AutoShape 35"/>
            <p:cNvSpPr>
              <a:spLocks noChangeArrowheads="1"/>
            </p:cNvSpPr>
            <p:nvPr/>
          </p:nvSpPr>
          <p:spPr bwMode="auto">
            <a:xfrm rot="-5550514">
              <a:off x="288" y="1296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77" name="AutoShape 36"/>
            <p:cNvSpPr>
              <a:spLocks noChangeArrowheads="1"/>
            </p:cNvSpPr>
            <p:nvPr/>
          </p:nvSpPr>
          <p:spPr bwMode="auto">
            <a:xfrm rot="5550514" flipV="1">
              <a:off x="288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4" name="Group 37"/>
          <p:cNvGrpSpPr>
            <a:grpSpLocks/>
          </p:cNvGrpSpPr>
          <p:nvPr/>
        </p:nvGrpSpPr>
        <p:grpSpPr bwMode="auto">
          <a:xfrm>
            <a:off x="5181600" y="3962400"/>
            <a:ext cx="1066800" cy="838200"/>
            <a:chOff x="2880" y="336"/>
            <a:chExt cx="1968" cy="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58" name="Oval 38"/>
            <p:cNvSpPr>
              <a:spLocks noChangeArrowheads="1"/>
            </p:cNvSpPr>
            <p:nvPr/>
          </p:nvSpPr>
          <p:spPr bwMode="auto">
            <a:xfrm>
              <a:off x="3120" y="139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59" name="Oval 39"/>
            <p:cNvSpPr>
              <a:spLocks noChangeArrowheads="1"/>
            </p:cNvSpPr>
            <p:nvPr/>
          </p:nvSpPr>
          <p:spPr bwMode="auto">
            <a:xfrm>
              <a:off x="3120" y="38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60" name="Oval 40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61" name="Line 41"/>
            <p:cNvSpPr>
              <a:spLocks noChangeShapeType="1"/>
            </p:cNvSpPr>
            <p:nvPr/>
          </p:nvSpPr>
          <p:spPr bwMode="auto">
            <a:xfrm flipV="1">
              <a:off x="3456" y="124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Line 42"/>
            <p:cNvSpPr>
              <a:spLocks noChangeShapeType="1"/>
            </p:cNvSpPr>
            <p:nvPr/>
          </p:nvSpPr>
          <p:spPr bwMode="auto">
            <a:xfrm flipH="1" flipV="1">
              <a:off x="3456" y="672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AutoShape 43"/>
            <p:cNvSpPr>
              <a:spLocks noChangeArrowheads="1"/>
            </p:cNvSpPr>
            <p:nvPr/>
          </p:nvSpPr>
          <p:spPr bwMode="auto">
            <a:xfrm rot="-2674825">
              <a:off x="4416" y="1152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4" name="AutoShape 44"/>
            <p:cNvSpPr>
              <a:spLocks noChangeArrowheads="1"/>
            </p:cNvSpPr>
            <p:nvPr/>
          </p:nvSpPr>
          <p:spPr bwMode="auto">
            <a:xfrm rot="-7046476">
              <a:off x="4536" y="64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5" name="Oval 45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66" name="AutoShape 46"/>
            <p:cNvSpPr>
              <a:spLocks noChangeArrowheads="1"/>
            </p:cNvSpPr>
            <p:nvPr/>
          </p:nvSpPr>
          <p:spPr bwMode="auto">
            <a:xfrm rot="-5550514">
              <a:off x="2832" y="134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7" name="AutoShape 47"/>
            <p:cNvSpPr>
              <a:spLocks noChangeArrowheads="1"/>
            </p:cNvSpPr>
            <p:nvPr/>
          </p:nvSpPr>
          <p:spPr bwMode="auto">
            <a:xfrm rot="-5550514">
              <a:off x="2832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5" name="Group 48"/>
          <p:cNvGrpSpPr>
            <a:grpSpLocks/>
          </p:cNvGrpSpPr>
          <p:nvPr/>
        </p:nvGrpSpPr>
        <p:grpSpPr bwMode="auto">
          <a:xfrm>
            <a:off x="9067800" y="3962400"/>
            <a:ext cx="990600" cy="838200"/>
            <a:chOff x="2832" y="2256"/>
            <a:chExt cx="2016" cy="15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48" name="Oval 49"/>
            <p:cNvSpPr>
              <a:spLocks noChangeArrowheads="1"/>
            </p:cNvSpPr>
            <p:nvPr/>
          </p:nvSpPr>
          <p:spPr bwMode="auto">
            <a:xfrm>
              <a:off x="3120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49" name="Oval 50"/>
            <p:cNvSpPr>
              <a:spLocks noChangeArrowheads="1"/>
            </p:cNvSpPr>
            <p:nvPr/>
          </p:nvSpPr>
          <p:spPr bwMode="auto">
            <a:xfrm>
              <a:off x="3120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50" name="Oval 51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51" name="Line 52"/>
            <p:cNvSpPr>
              <a:spLocks noChangeShapeType="1"/>
            </p:cNvSpPr>
            <p:nvPr/>
          </p:nvSpPr>
          <p:spPr bwMode="auto">
            <a:xfrm flipV="1">
              <a:off x="3456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Line 53"/>
            <p:cNvSpPr>
              <a:spLocks noChangeShapeType="1"/>
            </p:cNvSpPr>
            <p:nvPr/>
          </p:nvSpPr>
          <p:spPr bwMode="auto">
            <a:xfrm flipH="1" flipV="1">
              <a:off x="3456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AutoShape 54"/>
            <p:cNvSpPr>
              <a:spLocks noChangeArrowheads="1"/>
            </p:cNvSpPr>
            <p:nvPr/>
          </p:nvSpPr>
          <p:spPr bwMode="auto">
            <a:xfrm rot="-2674825">
              <a:off x="4416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4" name="AutoShape 55"/>
            <p:cNvSpPr>
              <a:spLocks noChangeArrowheads="1"/>
            </p:cNvSpPr>
            <p:nvPr/>
          </p:nvSpPr>
          <p:spPr bwMode="auto">
            <a:xfrm rot="-7046476">
              <a:off x="4536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5" name="Oval 56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56" name="AutoShape 57"/>
            <p:cNvSpPr>
              <a:spLocks noChangeArrowheads="1"/>
            </p:cNvSpPr>
            <p:nvPr/>
          </p:nvSpPr>
          <p:spPr bwMode="auto">
            <a:xfrm flipV="1">
              <a:off x="2832" y="2256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7" name="AutoShape 58"/>
            <p:cNvSpPr>
              <a:spLocks noChangeArrowheads="1"/>
            </p:cNvSpPr>
            <p:nvPr/>
          </p:nvSpPr>
          <p:spPr bwMode="auto">
            <a:xfrm flipV="1">
              <a:off x="2832" y="3312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6" name="Group 59"/>
          <p:cNvGrpSpPr>
            <a:grpSpLocks/>
          </p:cNvGrpSpPr>
          <p:nvPr/>
        </p:nvGrpSpPr>
        <p:grpSpPr bwMode="auto">
          <a:xfrm>
            <a:off x="7696200" y="3962400"/>
            <a:ext cx="1066800" cy="838200"/>
            <a:chOff x="288" y="2304"/>
            <a:chExt cx="2016" cy="15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38" name="Oval 60"/>
            <p:cNvSpPr>
              <a:spLocks noChangeArrowheads="1"/>
            </p:cNvSpPr>
            <p:nvPr/>
          </p:nvSpPr>
          <p:spPr bwMode="auto">
            <a:xfrm>
              <a:off x="576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39" name="Oval 61"/>
            <p:cNvSpPr>
              <a:spLocks noChangeArrowheads="1"/>
            </p:cNvSpPr>
            <p:nvPr/>
          </p:nvSpPr>
          <p:spPr bwMode="auto">
            <a:xfrm>
              <a:off x="576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H</a:t>
              </a:r>
            </a:p>
          </p:txBody>
        </p:sp>
        <p:sp>
          <p:nvSpPr>
            <p:cNvPr id="34840" name="Oval 62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C</a:t>
              </a:r>
            </a:p>
          </p:txBody>
        </p:sp>
        <p:sp>
          <p:nvSpPr>
            <p:cNvPr id="34841" name="Line 63"/>
            <p:cNvSpPr>
              <a:spLocks noChangeShapeType="1"/>
            </p:cNvSpPr>
            <p:nvPr/>
          </p:nvSpPr>
          <p:spPr bwMode="auto">
            <a:xfrm flipV="1">
              <a:off x="912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Line 64"/>
            <p:cNvSpPr>
              <a:spLocks noChangeShapeType="1"/>
            </p:cNvSpPr>
            <p:nvPr/>
          </p:nvSpPr>
          <p:spPr bwMode="auto">
            <a:xfrm flipH="1" flipV="1">
              <a:off x="912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AutoShape 65"/>
            <p:cNvSpPr>
              <a:spLocks noChangeArrowheads="1"/>
            </p:cNvSpPr>
            <p:nvPr/>
          </p:nvSpPr>
          <p:spPr bwMode="auto">
            <a:xfrm rot="-2674825">
              <a:off x="1872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AutoShape 66"/>
            <p:cNvSpPr>
              <a:spLocks noChangeArrowheads="1"/>
            </p:cNvSpPr>
            <p:nvPr/>
          </p:nvSpPr>
          <p:spPr bwMode="auto">
            <a:xfrm rot="-7046476">
              <a:off x="1992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Oval 67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dirty="0">
                  <a:latin typeface="Arial" charset="0"/>
                </a:rPr>
                <a:t>C</a:t>
              </a:r>
            </a:p>
          </p:txBody>
        </p:sp>
        <p:sp>
          <p:nvSpPr>
            <p:cNvPr id="34846" name="AutoShape 68"/>
            <p:cNvSpPr>
              <a:spLocks noChangeArrowheads="1"/>
            </p:cNvSpPr>
            <p:nvPr/>
          </p:nvSpPr>
          <p:spPr bwMode="auto">
            <a:xfrm flipV="1">
              <a:off x="288" y="2304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7" name="AutoShape 69"/>
            <p:cNvSpPr>
              <a:spLocks noChangeArrowheads="1"/>
            </p:cNvSpPr>
            <p:nvPr/>
          </p:nvSpPr>
          <p:spPr bwMode="auto">
            <a:xfrm flipH="1">
              <a:off x="336" y="3552"/>
              <a:ext cx="240" cy="336"/>
            </a:xfrm>
            <a:prstGeom prst="curvedLeftArrow">
              <a:avLst>
                <a:gd name="adj1" fmla="val 28000"/>
                <a:gd name="adj2" fmla="val 56000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827" name="Text Box 70"/>
          <p:cNvSpPr txBox="1">
            <a:spLocks noChangeArrowheads="1"/>
          </p:cNvSpPr>
          <p:nvPr/>
        </p:nvSpPr>
        <p:spPr bwMode="auto">
          <a:xfrm>
            <a:off x="5241151" y="2950955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symmetric</a:t>
            </a:r>
          </a:p>
        </p:txBody>
      </p:sp>
      <p:sp>
        <p:nvSpPr>
          <p:cNvPr id="34828" name="Text Box 71"/>
          <p:cNvSpPr txBox="1">
            <a:spLocks noChangeArrowheads="1"/>
          </p:cNvSpPr>
          <p:nvPr/>
        </p:nvSpPr>
        <p:spPr bwMode="auto">
          <a:xfrm>
            <a:off x="5359401" y="4953000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rock</a:t>
            </a:r>
          </a:p>
        </p:txBody>
      </p:sp>
      <p:sp>
        <p:nvSpPr>
          <p:cNvPr id="34829" name="Text Box 72"/>
          <p:cNvSpPr txBox="1">
            <a:spLocks noChangeArrowheads="1"/>
          </p:cNvSpPr>
          <p:nvPr/>
        </p:nvSpPr>
        <p:spPr bwMode="auto">
          <a:xfrm>
            <a:off x="7950200" y="49530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twist</a:t>
            </a:r>
          </a:p>
        </p:txBody>
      </p:sp>
      <p:sp>
        <p:nvSpPr>
          <p:cNvPr id="34830" name="Text Box 73"/>
          <p:cNvSpPr txBox="1">
            <a:spLocks noChangeArrowheads="1"/>
          </p:cNvSpPr>
          <p:nvPr/>
        </p:nvSpPr>
        <p:spPr bwMode="auto">
          <a:xfrm>
            <a:off x="9296400" y="4953000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wag</a:t>
            </a:r>
          </a:p>
        </p:txBody>
      </p:sp>
      <p:sp>
        <p:nvSpPr>
          <p:cNvPr id="34831" name="Text Box 74"/>
          <p:cNvSpPr txBox="1">
            <a:spLocks noChangeArrowheads="1"/>
          </p:cNvSpPr>
          <p:nvPr/>
        </p:nvSpPr>
        <p:spPr bwMode="auto">
          <a:xfrm>
            <a:off x="4572001" y="5181601"/>
            <a:ext cx="85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in plane</a:t>
            </a:r>
          </a:p>
        </p:txBody>
      </p:sp>
      <p:sp>
        <p:nvSpPr>
          <p:cNvPr id="34832" name="Text Box 75"/>
          <p:cNvSpPr txBox="1">
            <a:spLocks noChangeArrowheads="1"/>
          </p:cNvSpPr>
          <p:nvPr/>
        </p:nvSpPr>
        <p:spPr bwMode="auto">
          <a:xfrm>
            <a:off x="8382001" y="5181601"/>
            <a:ext cx="1196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1" dirty="0">
                <a:solidFill>
                  <a:schemeClr val="accent2"/>
                </a:solidFill>
                <a:latin typeface="Arial" charset="0"/>
              </a:rPr>
              <a:t>out of plane</a:t>
            </a:r>
          </a:p>
        </p:txBody>
      </p:sp>
      <p:pic>
        <p:nvPicPr>
          <p:cNvPr id="34833" name="Picture 76" descr="CH2SymSt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8675" y="156394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77" descr="CH2AsymSt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4267" y="154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78" descr="CH2ScissorBen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79" descr="CH2Roc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0448" y="541972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80" descr="CH3UmbrellaBen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7057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1630" y="6517477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929B6-77D5-44CF-BEEC-020ADEAA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200" smtClean="0"/>
              <a:t>11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85145-3EDE-4CA5-AD66-9B3F577EA635}"/>
              </a:ext>
            </a:extLst>
          </p:cNvPr>
          <p:cNvSpPr/>
          <p:nvPr/>
        </p:nvSpPr>
        <p:spPr>
          <a:xfrm>
            <a:off x="1050387" y="966787"/>
            <a:ext cx="86000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/>
              <a:t>5. The absorption of IR radiations can be expressed either in terms of wavelength(</a:t>
            </a:r>
            <a:r>
              <a:rPr lang="en-US" sz="3200" b="1" dirty="0">
                <a:latin typeface="Symbol" pitchFamily="18" charset="2"/>
              </a:rPr>
              <a:t>l</a:t>
            </a:r>
            <a:r>
              <a:rPr lang="en-US" sz="3200" dirty="0"/>
              <a:t>) or in wave number (ṽ). </a:t>
            </a:r>
          </a:p>
          <a:p>
            <a:pPr eaLnBrk="0" hangingPunct="0"/>
            <a:r>
              <a:rPr lang="en-US" sz="3200" dirty="0"/>
              <a:t>Relationship between wavelength(</a:t>
            </a:r>
            <a:r>
              <a:rPr lang="en-US" sz="3200" b="1" dirty="0">
                <a:latin typeface="Symbol" pitchFamily="18" charset="2"/>
              </a:rPr>
              <a:t>l</a:t>
            </a:r>
            <a:r>
              <a:rPr lang="en-US" sz="3200" dirty="0"/>
              <a:t>) and wave number (ṽ ). </a:t>
            </a:r>
          </a:p>
          <a:p>
            <a:pPr eaLnBrk="0" hangingPunct="0"/>
            <a:endParaRPr lang="en-US" sz="3200" dirty="0"/>
          </a:p>
          <a:p>
            <a:pPr algn="ctr" eaLnBrk="0" hangingPunct="0"/>
            <a:r>
              <a:rPr lang="en-US" sz="3200" dirty="0"/>
              <a:t>      ṽ= 1/ </a:t>
            </a:r>
            <a:r>
              <a:rPr lang="en-US" sz="3200" b="1" dirty="0">
                <a:latin typeface="Symbol" pitchFamily="18" charset="2"/>
              </a:rPr>
              <a:t>l </a:t>
            </a:r>
            <a:r>
              <a:rPr lang="en-US" sz="3200" dirty="0"/>
              <a:t> </a:t>
            </a:r>
          </a:p>
          <a:p>
            <a:pPr algn="ctr" eaLnBrk="0" hangingPunct="0"/>
            <a:r>
              <a:rPr lang="en-US" sz="3200" dirty="0"/>
              <a:t>     ṽ</a:t>
            </a:r>
            <a:r>
              <a:rPr lang="en-US" sz="2000" dirty="0"/>
              <a:t> in cm</a:t>
            </a:r>
            <a:r>
              <a:rPr lang="en-US" sz="2000" baseline="30000" dirty="0"/>
              <a:t>-1</a:t>
            </a:r>
            <a:r>
              <a:rPr lang="en-US" sz="20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4025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345546" y="33877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dirty="0"/>
              <a:t>6</a:t>
            </a:r>
            <a:r>
              <a:rPr lang="en-US"/>
              <a:t>. </a:t>
            </a:r>
            <a:r>
              <a:rPr lang="en-US" dirty="0"/>
              <a:t>The IR Spectrum</a:t>
            </a:r>
          </a:p>
          <a:p>
            <a:pPr marL="1031875" lvl="2"/>
            <a:r>
              <a:rPr lang="en-US" dirty="0"/>
              <a:t>a. Each stretching and bending vibration occurs with a characteristic frequency as the atoms and charges involved are different for different bonds</a:t>
            </a:r>
          </a:p>
        </p:txBody>
      </p:sp>
      <p:pic>
        <p:nvPicPr>
          <p:cNvPr id="37891" name="Picture 4" descr="2-butanol-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546" y="1752600"/>
            <a:ext cx="205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4155546" y="4495800"/>
            <a:ext cx="1752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1853672" y="1936750"/>
            <a:ext cx="26828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The y-axis on an IR spectrum is in units of % transmittance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regions where the EM field of an </a:t>
            </a:r>
            <a:r>
              <a:rPr lang="en-US" dirty="0" err="1"/>
              <a:t>osc</a:t>
            </a:r>
            <a:r>
              <a:rPr lang="en-US" dirty="0"/>
              <a:t>. bond interacts with IR light of the same </a:t>
            </a:r>
            <a:r>
              <a:rPr lang="en-US" dirty="0">
                <a:latin typeface="Symbol" pitchFamily="18" charset="2"/>
              </a:rPr>
              <a:t>n</a:t>
            </a:r>
            <a:r>
              <a:rPr lang="en-US" dirty="0"/>
              <a:t>– transmittance is low (light is absorbed)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7187672" y="2012950"/>
            <a:ext cx="19970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regions where no osc. bond is interacting with IR light, transmittance nears 100%</a:t>
            </a:r>
          </a:p>
        </p:txBody>
      </p:sp>
      <p:sp>
        <p:nvSpPr>
          <p:cNvPr id="37895" name="Line 9"/>
          <p:cNvSpPr>
            <a:spLocks noChangeShapeType="1"/>
          </p:cNvSpPr>
          <p:nvPr/>
        </p:nvSpPr>
        <p:spPr bwMode="auto">
          <a:xfrm flipH="1" flipV="1">
            <a:off x="5298546" y="2362200"/>
            <a:ext cx="19812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8882" y="6146353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0002" y="95055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/>
            <a:r>
              <a:rPr lang="en-US" dirty="0"/>
              <a:t>b. The x-axis of the IR spectrum is in units of wavenumbers, ṽ, which</a:t>
            </a:r>
          </a:p>
          <a:p>
            <a:pPr lvl="2" eaLnBrk="0" hangingPunct="0"/>
            <a:r>
              <a:rPr lang="en-US" dirty="0"/>
              <a:t> is the number of waves per centimeter in units of cm</a:t>
            </a:r>
            <a:r>
              <a:rPr lang="en-US" baseline="30000" dirty="0"/>
              <a:t>-1 </a:t>
            </a:r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endParaRPr lang="en-US" baseline="30000" dirty="0"/>
          </a:p>
          <a:p>
            <a:pPr lvl="2" eaLnBrk="0" hangingPunct="0"/>
            <a:r>
              <a:rPr lang="en-US" dirty="0"/>
              <a:t>c. IR spectra are observed for the mid-infrared: 600-4000 cm</a:t>
            </a:r>
            <a:r>
              <a:rPr lang="en-US" baseline="30000" dirty="0"/>
              <a:t>-1</a:t>
            </a:r>
          </a:p>
          <a:p>
            <a:pPr marL="512763" lvl="1" eaLnBrk="0" hangingPunct="0"/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/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  <a:p>
            <a:pPr marL="969963" lvl="1" indent="-457200" eaLnBrk="0" hangingPunct="0">
              <a:buFontTx/>
              <a:buAutoNum type="arabicPeriod"/>
            </a:pPr>
            <a:endParaRPr lang="en-US" dirty="0"/>
          </a:p>
        </p:txBody>
      </p:sp>
      <p:pic>
        <p:nvPicPr>
          <p:cNvPr id="38917" name="Picture 5" descr="octa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3196" y="854075"/>
            <a:ext cx="6297612" cy="296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{\displaystyle {\tilde {\nu }}\;=\;{\frac {1}{\lambda }}}"/>
          <p:cNvSpPr>
            <a:spLocks noChangeAspect="1" noChangeArrowheads="1"/>
          </p:cNvSpPr>
          <p:nvPr/>
        </p:nvSpPr>
        <p:spPr bwMode="auto">
          <a:xfrm>
            <a:off x="2441575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{\displaystyle {\tilde {\nu }}\;=\;{\frac {1}{\lambda }}}"/>
          <p:cNvSpPr>
            <a:spLocks noChangeAspect="1" noChangeArrowheads="1"/>
          </p:cNvSpPr>
          <p:nvPr/>
        </p:nvSpPr>
        <p:spPr bwMode="auto">
          <a:xfrm>
            <a:off x="2136775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800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00FC32-8B66-4B14-900A-F4ABEADE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400" smtClean="0"/>
              <a:t>14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D237-F5E7-4646-93D7-F4261939A0AA}"/>
              </a:ext>
            </a:extLst>
          </p:cNvPr>
          <p:cNvSpPr/>
          <p:nvPr/>
        </p:nvSpPr>
        <p:spPr>
          <a:xfrm>
            <a:off x="642423" y="740456"/>
            <a:ext cx="8782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1875" lvl="2"/>
            <a:r>
              <a:rPr lang="en-US" sz="2000" dirty="0">
                <a:latin typeface="Arial" charset="0"/>
              </a:rPr>
              <a:t>d. It is important to make note of peak intensities to show the effect of these factors:</a:t>
            </a:r>
          </a:p>
          <a:p>
            <a:pPr marL="1489075" lvl="2" indent="-457200">
              <a:buFontTx/>
              <a:buAutoNum type="arabicPeriod" startAt="9"/>
            </a:pPr>
            <a:endParaRPr lang="en-US" sz="2000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sz="2000" b="1" i="1" dirty="0">
                <a:latin typeface="Arial" charset="0"/>
              </a:rPr>
              <a:t>Strong (s) </a:t>
            </a:r>
            <a:r>
              <a:rPr lang="en-US" sz="2000" dirty="0">
                <a:latin typeface="Arial" charset="0"/>
              </a:rPr>
              <a:t>– peak is tall, transmittance is low (0-90 %)</a:t>
            </a:r>
          </a:p>
          <a:p>
            <a:pPr marL="2112963" lvl="3" indent="-457200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sz="2000" b="1" i="1" dirty="0">
                <a:latin typeface="Arial" charset="0"/>
              </a:rPr>
              <a:t>Medium (m)</a:t>
            </a:r>
            <a:r>
              <a:rPr lang="en-US" sz="2000" dirty="0">
                <a:latin typeface="Arial" charset="0"/>
              </a:rPr>
              <a:t> – peak is mid-height (75-35%)</a:t>
            </a:r>
          </a:p>
          <a:p>
            <a:pPr marL="2112963" lvl="3" indent="-457200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sz="2000" b="1" i="1" dirty="0">
                <a:latin typeface="Arial" charset="0"/>
              </a:rPr>
              <a:t>Weak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b="1" dirty="0">
                <a:latin typeface="Arial" charset="0"/>
              </a:rPr>
              <a:t>(w)</a:t>
            </a:r>
            <a:r>
              <a:rPr lang="en-US" sz="2000" dirty="0">
                <a:latin typeface="Arial" charset="0"/>
              </a:rPr>
              <a:t> – peak is short, transmittance is high (90-75%)</a:t>
            </a:r>
          </a:p>
          <a:p>
            <a:pPr marL="2112963" lvl="3" indent="-457200">
              <a:buFontTx/>
              <a:buChar char="•"/>
            </a:pPr>
            <a:endParaRPr lang="en-US" sz="2000" dirty="0">
              <a:latin typeface="Arial" charset="0"/>
            </a:endParaRPr>
          </a:p>
          <a:p>
            <a:pPr marL="2112963" lvl="3" indent="-457200">
              <a:buFontTx/>
              <a:buChar char="•"/>
            </a:pPr>
            <a:r>
              <a:rPr lang="en-US" sz="2000" b="1" i="1" dirty="0">
                <a:latin typeface="Arial" charset="0"/>
              </a:rPr>
              <a:t>* Broad (</a:t>
            </a:r>
            <a:r>
              <a:rPr lang="en-US" sz="2000" b="1" i="1" dirty="0" err="1">
                <a:latin typeface="Arial" charset="0"/>
              </a:rPr>
              <a:t>br</a:t>
            </a:r>
            <a:r>
              <a:rPr lang="en-US" sz="2000" b="1" i="1" dirty="0">
                <a:latin typeface="Arial" charset="0"/>
              </a:rPr>
              <a:t>) </a:t>
            </a:r>
            <a:r>
              <a:rPr lang="en-US" sz="2000" dirty="0">
                <a:latin typeface="Arial" charset="0"/>
              </a:rPr>
              <a:t>– if the Gaussian distribution is abnormally broad</a:t>
            </a:r>
          </a:p>
        </p:txBody>
      </p:sp>
    </p:spTree>
    <p:extLst>
      <p:ext uri="{BB962C8B-B14F-4D97-AF65-F5344CB8AC3E}">
        <p14:creationId xmlns:p14="http://schemas.microsoft.com/office/powerpoint/2010/main" val="151031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61CE5-8E47-4765-B366-1995A148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200" smtClean="0"/>
              <a:t>15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40254E-F853-428A-B5ED-43EF0136F3D9}"/>
              </a:ext>
            </a:extLst>
          </p:cNvPr>
          <p:cNvSpPr/>
          <p:nvPr/>
        </p:nvSpPr>
        <p:spPr>
          <a:xfrm>
            <a:off x="403272" y="236250"/>
            <a:ext cx="9092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3. Instrumentation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• IR radiation source</a:t>
            </a:r>
          </a:p>
          <a:p>
            <a:r>
              <a:rPr lang="en-US" sz="2400" dirty="0"/>
              <a:t>• Wavelength selector (Monochromator)</a:t>
            </a:r>
          </a:p>
          <a:p>
            <a:r>
              <a:rPr lang="en-US" sz="2400" dirty="0"/>
              <a:t>•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Sample Holder or cell</a:t>
            </a:r>
          </a:p>
          <a:p>
            <a:r>
              <a:rPr lang="en-US" sz="2400" dirty="0"/>
              <a:t>• Detector</a:t>
            </a:r>
          </a:p>
          <a:p>
            <a:r>
              <a:rPr lang="en-US" sz="2400" dirty="0"/>
              <a:t>• Recorder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A7A36-E09B-4716-9666-D6B879395450}"/>
              </a:ext>
            </a:extLst>
          </p:cNvPr>
          <p:cNvSpPr/>
          <p:nvPr/>
        </p:nvSpPr>
        <p:spPr>
          <a:xfrm>
            <a:off x="553338" y="292861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/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E2EE7B-0076-4CCF-AFA8-4EF338539880}"/>
              </a:ext>
            </a:extLst>
          </p:cNvPr>
          <p:cNvSpPr/>
          <p:nvPr/>
        </p:nvSpPr>
        <p:spPr>
          <a:xfrm>
            <a:off x="403272" y="3180934"/>
            <a:ext cx="101756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Handling of samples in IR</a:t>
            </a:r>
          </a:p>
          <a:p>
            <a:r>
              <a:rPr lang="en-US" dirty="0"/>
              <a:t>• Sampling techniques in IR depend on whether the sample is 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Gas </a:t>
            </a:r>
          </a:p>
          <a:p>
            <a:r>
              <a:rPr lang="en-US" dirty="0"/>
              <a:t>- Gas 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Liquid</a:t>
            </a:r>
          </a:p>
          <a:p>
            <a:r>
              <a:rPr lang="en-US" dirty="0"/>
              <a:t>- Thin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Solid </a:t>
            </a:r>
          </a:p>
          <a:p>
            <a:r>
              <a:rPr lang="en-US" dirty="0"/>
              <a:t>-   </a:t>
            </a:r>
            <a:r>
              <a:rPr lang="en-US" dirty="0" err="1"/>
              <a:t>KBr</a:t>
            </a:r>
            <a:r>
              <a:rPr lang="en-US" dirty="0"/>
              <a:t> Pellet - few mg sample + 0.2g dry </a:t>
            </a:r>
            <a:r>
              <a:rPr lang="en-US" dirty="0" err="1"/>
              <a:t>KBr</a:t>
            </a:r>
            <a:r>
              <a:rPr lang="en-US" dirty="0"/>
              <a:t> ground compressed at very high pressure.</a:t>
            </a:r>
          </a:p>
          <a:p>
            <a:endParaRPr lang="en-US" dirty="0"/>
          </a:p>
          <a:p>
            <a:r>
              <a:rPr lang="en-US" dirty="0"/>
              <a:t>-   Mull - suspend ground solid in oil of similar refractive index (</a:t>
            </a:r>
            <a:r>
              <a:rPr lang="en-US" dirty="0" err="1"/>
              <a:t>Nujol</a:t>
            </a:r>
            <a:r>
              <a:rPr lang="en-US" dirty="0"/>
              <a:t>, perfluorocarbon),</a:t>
            </a:r>
          </a:p>
        </p:txBody>
      </p:sp>
    </p:spTree>
    <p:extLst>
      <p:ext uri="{BB962C8B-B14F-4D97-AF65-F5344CB8AC3E}">
        <p14:creationId xmlns:p14="http://schemas.microsoft.com/office/powerpoint/2010/main" val="3679736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octane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13450" y="1752601"/>
            <a:ext cx="72612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041525" y="395289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latin typeface="Times New Roman" pitchFamily="18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0449" y="228600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US" sz="2800" dirty="0">
                <a:solidFill>
                  <a:schemeClr val="accent4"/>
                </a:solidFill>
                <a:latin typeface="Arial" charset="0"/>
              </a:rPr>
              <a:t>4.  Infrared Group Analysis</a:t>
            </a:r>
            <a:endParaRPr lang="en-US" dirty="0">
              <a:solidFill>
                <a:schemeClr val="accent4"/>
              </a:solidFill>
              <a:latin typeface="Arial" charset="0"/>
            </a:endParaRPr>
          </a:p>
          <a:p>
            <a:pPr marL="609600" indent="-609600"/>
            <a:r>
              <a:rPr lang="en-US" dirty="0">
                <a:latin typeface="Arial" charset="0"/>
              </a:rPr>
              <a:t>	General : The four primary regions of the IR spectrum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337692" y="51562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4000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687567" y="51562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2700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790049" y="5156200"/>
            <a:ext cx="11096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2000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875036" y="5181600"/>
            <a:ext cx="1109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1600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8219049" y="5181600"/>
            <a:ext cx="996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</a:rPr>
              <a:t>600 cm</a:t>
            </a:r>
            <a:r>
              <a:rPr lang="en-US" sz="1600" b="1" baseline="30000" dirty="0">
                <a:latin typeface="Arial" charset="0"/>
              </a:rPr>
              <a:t>-1</a:t>
            </a:r>
          </a:p>
        </p:txBody>
      </p:sp>
      <p:graphicFrame>
        <p:nvGraphicFramePr>
          <p:cNvPr id="162870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386267"/>
              </p:ext>
            </p:extLst>
          </p:nvPr>
        </p:nvGraphicFramePr>
        <p:xfrm>
          <a:off x="1665849" y="1905000"/>
          <a:ext cx="7086600" cy="30480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47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N-H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C≡N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C=C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3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Fingerprint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Region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C-O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894449" y="1371600"/>
            <a:ext cx="1213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 to 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18450" y="1371600"/>
            <a:ext cx="1362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Triple bonds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90049" y="1371600"/>
            <a:ext cx="1476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bonds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95049" y="1371600"/>
            <a:ext cx="13821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Bonds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9"/>
          <p:cNvSpPr txBox="1">
            <a:spLocks noChangeArrowheads="1"/>
          </p:cNvSpPr>
          <p:nvPr/>
        </p:nvSpPr>
        <p:spPr bwMode="auto">
          <a:xfrm>
            <a:off x="0" y="350521"/>
            <a:ext cx="5867400" cy="19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73138" lvl="1" indent="-457200">
              <a:buFontTx/>
              <a:buAutoNum type="arabicPeriod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Alkanes</a:t>
            </a:r>
            <a:r>
              <a:rPr lang="en-US" sz="1600" dirty="0">
                <a:latin typeface="Arial" charset="0"/>
              </a:rPr>
              <a:t> – combination of C-C and C-H bonds</a:t>
            </a: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C-C stretches and bends 1360-1470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CH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-CH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bond 1450-1470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CH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-CH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bond 1360-1390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371600" lvl="2" indent="-2841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71600" lvl="2" indent="-284163">
              <a:buFontTx/>
              <a:buChar char="•"/>
            </a:pPr>
            <a:r>
              <a:rPr lang="en-US" sz="1600" dirty="0">
                <a:latin typeface="Arial" charset="0"/>
              </a:rPr>
              <a:t>sp</a:t>
            </a:r>
            <a:r>
              <a:rPr lang="en-US" sz="1600" baseline="30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C-H between 2800-3000 cm</a:t>
            </a:r>
            <a:r>
              <a:rPr lang="en-US" sz="1600" baseline="30000" dirty="0">
                <a:latin typeface="Arial" charset="0"/>
              </a:rPr>
              <a:t>-1</a:t>
            </a:r>
          </a:p>
        </p:txBody>
      </p:sp>
      <p:pic>
        <p:nvPicPr>
          <p:cNvPr id="1029" name="Picture 12" descr="octan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8721" y="2788919"/>
            <a:ext cx="7378537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6035040" y="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Octane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19400" y="2865120"/>
            <a:ext cx="457200" cy="3200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791200" y="2902290"/>
            <a:ext cx="533400" cy="1981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67125"/>
              </p:ext>
            </p:extLst>
          </p:nvPr>
        </p:nvGraphicFramePr>
        <p:xfrm>
          <a:off x="6629401" y="502921"/>
          <a:ext cx="1914525" cy="61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S ChemDraw Drawing" r:id="rId4" imgW="1380392" imgH="444891" progId="ChemDraw.Document.6.0">
                  <p:embed/>
                </p:oleObj>
              </mc:Choice>
              <mc:Fallback>
                <p:oleObj name="CS ChemDraw Drawing" r:id="rId4" imgW="1380392" imgH="444891" progId="ChemDraw.Document.6.0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1" y="502921"/>
                        <a:ext cx="1914525" cy="61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553200" y="449023"/>
            <a:ext cx="533400" cy="663499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934200" y="731520"/>
            <a:ext cx="1752600" cy="304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7000" y="2941321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2941321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dirty="0">
                <a:solidFill>
                  <a:prstClr val="black"/>
                </a:solidFill>
              </a:rPr>
              <a:t>(m)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4546" y="6223924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89058" y="486653"/>
            <a:ext cx="6400800" cy="27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2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Alkenes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C=C and vinyl C-H bonds</a:t>
            </a: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C=C stretch at 1620-1680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weaker as substitution increases</a:t>
            </a:r>
          </a:p>
          <a:p>
            <a:pPr marL="1433513" lvl="2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latin typeface="Arial" charset="0"/>
              </a:rPr>
              <a:t>vinyl C-H stretch occurs at 3000-3100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433513" lvl="2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433513" lvl="2" indent="-457200">
              <a:buFontTx/>
              <a:buChar char="•"/>
            </a:pP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The difference between </a:t>
            </a:r>
            <a:r>
              <a:rPr lang="en-US" sz="1600" dirty="0" err="1">
                <a:solidFill>
                  <a:schemeClr val="accent6"/>
                </a:solidFill>
                <a:latin typeface="Arial" charset="0"/>
              </a:rPr>
              <a:t>alkane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, alkene or </a:t>
            </a:r>
            <a:r>
              <a:rPr lang="en-US" sz="1600" dirty="0" err="1">
                <a:solidFill>
                  <a:schemeClr val="accent6"/>
                </a:solidFill>
                <a:latin typeface="Arial" charset="0"/>
              </a:rPr>
              <a:t>alkyne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 is important! If the band is slightly above 3000 it is vinyl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 or </a:t>
            </a:r>
            <a:r>
              <a:rPr lang="en-US" sz="1600" dirty="0" err="1">
                <a:solidFill>
                  <a:schemeClr val="accent6"/>
                </a:solidFill>
                <a:latin typeface="Arial" charset="0"/>
              </a:rPr>
              <a:t>alkynyl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sp C-H if it is below it is alkyl sp</a:t>
            </a:r>
            <a:r>
              <a:rPr lang="en-US" sz="1600" baseline="30000" dirty="0">
                <a:solidFill>
                  <a:schemeClr val="accent6"/>
                </a:solidFill>
                <a:latin typeface="Arial" charset="0"/>
              </a:rPr>
              <a:t>3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C-H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2" name="Picture 5" descr="1-octene"/>
          <p:cNvPicPr preferRelativeResize="0"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1246" y="3140655"/>
            <a:ext cx="6749507" cy="296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579429" y="260708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>
                <a:latin typeface="Arial" charset="0"/>
              </a:rPr>
              <a:t>1-Octene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48400" y="3657600"/>
            <a:ext cx="381000" cy="16764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2551906" y="4622957"/>
            <a:ext cx="3429794" cy="79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7924801" y="457200"/>
          <a:ext cx="228105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CS ChemDraw Drawing" r:id="rId4" imgW="1352960" imgH="588030" progId="ChemDraw.Document.6.0">
                  <p:embed/>
                </p:oleObj>
              </mc:Choice>
              <mc:Fallback>
                <p:oleObj name="CS ChemDraw Drawing" r:id="rId4" imgW="1352960" imgH="588030" progId="ChemDraw.Document.6.0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1" y="457200"/>
                        <a:ext cx="228105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 rot="18143961">
            <a:off x="8328792" y="671835"/>
            <a:ext cx="314777" cy="549346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62400" y="3581401"/>
            <a:ext cx="304800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924800" y="7620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8382000" y="1066800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131097" y="410736"/>
            <a:ext cx="3810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943601" y="541020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1" y="510540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100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24000" y="533400"/>
            <a:ext cx="670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3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Alkynes</a:t>
            </a:r>
            <a:r>
              <a:rPr lang="en-US" sz="1600" dirty="0">
                <a:latin typeface="Arial" charset="0"/>
              </a:rPr>
              <a:t> – addition of the C=C and vinyl C-H bonds</a:t>
            </a: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C≡C stretch 2100-2260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; strength depends on asymmetry of bond, strongest for terminal alkynes, weakest for symmetrical internal alkynes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C-H for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terminal</a:t>
            </a:r>
            <a:r>
              <a:rPr lang="en-US" sz="1600" dirty="0">
                <a:latin typeface="Arial" charset="0"/>
              </a:rPr>
              <a:t> alkynes occurs at 3200-3300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Internal alkynes ( R-C</a:t>
            </a:r>
            <a:r>
              <a:rPr lang="en-US" sz="1600" dirty="0">
                <a:latin typeface="Arial" charset="0"/>
                <a:cs typeface="Arial" charset="0"/>
              </a:rPr>
              <a:t>≡</a:t>
            </a:r>
            <a:r>
              <a:rPr lang="en-US" sz="1600" dirty="0">
                <a:latin typeface="Arial" charset="0"/>
              </a:rPr>
              <a:t>C-R ) would not have this band!</a:t>
            </a:r>
          </a:p>
          <a:p>
            <a:pPr marL="1319213" lvl="2" indent="-457200">
              <a:buFontTx/>
              <a:buAutoNum type="arabicPeriod" startAt="3"/>
            </a:pP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6" name="Picture 10" descr="1-hexyne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9380" y="2931767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559040" y="182880"/>
            <a:ext cx="297180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1-Octyne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33800" y="3200400"/>
            <a:ext cx="381000" cy="28194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505450" y="3228901"/>
            <a:ext cx="457200" cy="1219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-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1" y="2590801"/>
            <a:ext cx="1171575" cy="426027"/>
          </a:xfrm>
          <a:prstGeom prst="rect">
            <a:avLst/>
          </a:prstGeom>
        </p:spPr>
      </p:pic>
      <p:pic>
        <p:nvPicPr>
          <p:cNvPr id="13" name="Picture 12" descr="alkyne C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2590800"/>
            <a:ext cx="1257300" cy="457200"/>
          </a:xfrm>
          <a:prstGeom prst="rect">
            <a:avLst/>
          </a:prstGeom>
        </p:spPr>
      </p:pic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7772400" y="914399"/>
          <a:ext cx="2625749" cy="3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CS ChemDraw Drawing" r:id="rId6" imgW="1401494" imgH="190266" progId="ChemDraw.Document.6.0">
                  <p:embed/>
                </p:oleObj>
              </mc:Choice>
              <mc:Fallback>
                <p:oleObj name="CS ChemDraw Drawing" r:id="rId6" imgW="1401494" imgH="190266" progId="ChemDraw.Document.6.0">
                  <p:embed/>
                  <p:pic>
                    <p:nvPicPr>
                      <p:cNvPr id="30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914399"/>
                        <a:ext cx="2625749" cy="356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8077200" y="914400"/>
            <a:ext cx="685800" cy="457200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96200" y="945995"/>
            <a:ext cx="492512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71800" y="525780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(m – 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6343" y="4400665"/>
            <a:ext cx="1026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(w-m)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61601" y="6406487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0559F99-CF65-4ACC-A2E9-29E45A1BB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826562"/>
              </p:ext>
            </p:extLst>
          </p:nvPr>
        </p:nvGraphicFramePr>
        <p:xfrm>
          <a:off x="769257" y="116114"/>
          <a:ext cx="8128000" cy="6022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43D23-3AB7-4085-AA0B-651F92A1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238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thylbenze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799"/>
            <a:ext cx="7050258" cy="29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Aromatics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Due to the delocalization of e</a:t>
            </a:r>
            <a:r>
              <a:rPr lang="en-US" sz="1600" baseline="30000" dirty="0">
                <a:latin typeface="Arial" charset="0"/>
              </a:rPr>
              <a:t>-</a:t>
            </a:r>
            <a:r>
              <a:rPr lang="en-US" sz="1600" dirty="0">
                <a:latin typeface="Arial" charset="0"/>
              </a:rPr>
              <a:t> in the ring, C-C bond order is 1.5, the stretching frequency for these bonds is slightly lower in energy than normal C=C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These show up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pair</a:t>
            </a:r>
            <a:r>
              <a:rPr lang="en-US" sz="1600" dirty="0">
                <a:latin typeface="Arial" charset="0"/>
              </a:rPr>
              <a:t> of sharp bands, 1500 &amp; 1600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, (lower frequency band is stronger)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C-H bonds off the ring show up similar to vinyl C-H at 3000-3100 cm</a:t>
            </a:r>
            <a:r>
              <a:rPr lang="en-US" sz="1600" baseline="30000" dirty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7559040" y="182880"/>
            <a:ext cx="292608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Ethyl benzene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05600" y="3048000"/>
            <a:ext cx="533400" cy="2514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038600" y="3124200"/>
            <a:ext cx="332678" cy="2286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867400" y="3124200"/>
            <a:ext cx="762000" cy="6096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8627327" y="570571"/>
          <a:ext cx="990600" cy="926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S ChemDraw Drawing" r:id="rId4" imgW="682283" imgH="637970" progId="ChemDraw.Document.6.0">
                  <p:embed/>
                </p:oleObj>
              </mc:Choice>
              <mc:Fallback>
                <p:oleObj name="CS ChemDraw Drawing" r:id="rId4" imgW="682283" imgH="637970" progId="ChemDraw.Document.6.0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327" y="570571"/>
                        <a:ext cx="990600" cy="926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8465635" y="801029"/>
            <a:ext cx="827049" cy="732264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723971" y="498088"/>
            <a:ext cx="332678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24201" y="502920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6001" y="495300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2301" y="6394369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91440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Aromatics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region between 1667-2000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(w) is free of interference (C=O stretching frequency is in this region) a weak grouping of peaks is observed for aromatic systems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Analysis of this region, called the </a:t>
            </a:r>
            <a:r>
              <a:rPr lang="en-US" sz="1600" i="1" dirty="0">
                <a:latin typeface="Arial" charset="0"/>
              </a:rPr>
              <a:t>overtone of bending</a:t>
            </a:r>
            <a:r>
              <a:rPr lang="en-US" sz="1600" dirty="0">
                <a:latin typeface="Arial" charset="0"/>
              </a:rPr>
              <a:t> region, can lead to a determination of the substitution pattern on the aromatic ring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4" name="Picture 6" descr="overtone-of-bending-regio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1" y="2133600"/>
            <a:ext cx="232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781801" y="2895600"/>
            <a:ext cx="31983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>
                <a:latin typeface="Arial" charset="0"/>
              </a:rPr>
              <a:t>Monosubstituted</a:t>
            </a:r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ortho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o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1,2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>
                <a:latin typeface="Arial" charset="0"/>
              </a:rPr>
              <a:t>meta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m</a:t>
            </a:r>
            <a:r>
              <a:rPr lang="en-US" dirty="0">
                <a:latin typeface="Arial" charset="0"/>
              </a:rPr>
              <a:t>-)</a:t>
            </a: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endParaRPr lang="en-US" dirty="0">
              <a:latin typeface="Arial" charset="0"/>
            </a:endParaRPr>
          </a:p>
          <a:p>
            <a:pPr eaLnBrk="0" hangingPunct="0"/>
            <a:r>
              <a:rPr lang="en-US" dirty="0">
                <a:latin typeface="Arial" charset="0"/>
              </a:rPr>
              <a:t>1,4 </a:t>
            </a:r>
            <a:r>
              <a:rPr lang="en-US" dirty="0" err="1">
                <a:latin typeface="Arial" charset="0"/>
              </a:rPr>
              <a:t>disubstituted</a:t>
            </a:r>
            <a:r>
              <a:rPr lang="en-US" dirty="0">
                <a:latin typeface="Arial" charset="0"/>
              </a:rPr>
              <a:t> (</a:t>
            </a:r>
            <a:r>
              <a:rPr lang="en-US" i="1" dirty="0" err="1">
                <a:latin typeface="Arial" charset="0"/>
              </a:rPr>
              <a:t>para</a:t>
            </a:r>
            <a:r>
              <a:rPr lang="en-US" dirty="0">
                <a:latin typeface="Arial" charset="0"/>
              </a:rPr>
              <a:t> or </a:t>
            </a:r>
            <a:r>
              <a:rPr lang="en-US" i="1" dirty="0">
                <a:latin typeface="Arial" charset="0"/>
              </a:rPr>
              <a:t>p</a:t>
            </a:r>
            <a:r>
              <a:rPr lang="en-US" dirty="0">
                <a:latin typeface="Arial" charset="0"/>
              </a:rPr>
              <a:t>-)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5791200" y="2514600"/>
          <a:ext cx="781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S ChemDraw Drawing" r:id="rId4" imgW="599760" imgH="3045960" progId="ChemDraw.Document.6.0">
                  <p:embed/>
                </p:oleObj>
              </mc:Choice>
              <mc:Fallback>
                <p:oleObj name="CS ChemDraw Drawing" r:id="rId4" imgW="599760" imgH="3045960" progId="ChemDraw.Document.6.0">
                  <p:embed/>
                  <p:pic>
                    <p:nvPicPr>
                      <p:cNvPr id="51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781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733800" y="2514600"/>
            <a:ext cx="1143000" cy="38100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0" y="533400"/>
            <a:ext cx="8839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62013" lvl="1" indent="-457200">
              <a:buFontTx/>
              <a:buAutoNum type="arabicPeriod" startAt="5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Unsaturated Systems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substitution patterns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The substitution of aromatics and alkenes can also be discerned through the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out-of-plane bending vibration region 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However, other peaks often are apparent in this region.  </a:t>
            </a:r>
            <a:r>
              <a:rPr lang="en-US" sz="1600" i="1" dirty="0">
                <a:latin typeface="Arial" charset="0"/>
              </a:rPr>
              <a:t>These peaks should only be used for reinforcement of what is known or for hypothesizing as to the functional pattern.</a:t>
            </a: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319213" lvl="2" indent="-457200">
              <a:buFontTx/>
              <a:buAutoNum type="arabicPeriod" startAt="5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4038600" y="2133601"/>
          <a:ext cx="5410200" cy="418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S ChemDraw Drawing" r:id="rId3" imgW="4495680" imgH="3475440" progId="ChemDraw.Document.6.0">
                  <p:embed/>
                </p:oleObj>
              </mc:Choice>
              <mc:Fallback>
                <p:oleObj name="CS ChemDraw Drawing" r:id="rId3" imgW="4495680" imgH="3475440" progId="ChemDraw.Document.6.0">
                  <p:embed/>
                  <p:pic>
                    <p:nvPicPr>
                      <p:cNvPr id="61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133601"/>
                        <a:ext cx="5410200" cy="418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ipropyl-ethe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799"/>
            <a:ext cx="7584831" cy="323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5867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6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Ethers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addition of the C-O-C asymmetric </a:t>
            </a:r>
            <a:r>
              <a:rPr lang="en-US" sz="1600">
                <a:latin typeface="Arial" charset="0"/>
              </a:rPr>
              <a:t>band </a:t>
            </a: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Show a strong band for the </a:t>
            </a:r>
            <a:r>
              <a:rPr lang="en-US" sz="1600" dirty="0" err="1">
                <a:latin typeface="Arial" charset="0"/>
              </a:rPr>
              <a:t>antisymmetric</a:t>
            </a:r>
            <a:r>
              <a:rPr lang="en-US" sz="1600" dirty="0">
                <a:latin typeface="Arial" charset="0"/>
              </a:rPr>
              <a:t> C-O-C stretch at 1050-1150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255713" lvl="2" indent="-2794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255713" lvl="2" indent="-279400">
              <a:buFontTx/>
              <a:buChar char="•"/>
            </a:pPr>
            <a:r>
              <a:rPr lang="en-US" sz="1600" dirty="0">
                <a:latin typeface="Arial" charset="0"/>
              </a:rPr>
              <a:t>Otherwise, dominated by the hydrocarbon component of the rest of the molecule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dirty="0" err="1">
                <a:latin typeface="Arial" charset="0"/>
              </a:rPr>
              <a:t>Diisopropyl</a:t>
            </a:r>
            <a:r>
              <a:rPr lang="en-US" dirty="0">
                <a:latin typeface="Arial" charset="0"/>
              </a:rPr>
              <a:t> ether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8305801" y="609600"/>
          <a:ext cx="1549399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CS ChemDraw Drawing" r:id="rId4" imgW="677711" imgH="366815" progId="ChemDraw.Document.6.0">
                  <p:embed/>
                </p:oleObj>
              </mc:Choice>
              <mc:Fallback>
                <p:oleObj name="CS ChemDraw Drawing" r:id="rId4" imgW="677711" imgH="366815" progId="ChemDraw.Document.6.0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1" y="609600"/>
                        <a:ext cx="1549399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686800" y="914400"/>
            <a:ext cx="7620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0000" y="3048000"/>
            <a:ext cx="609600" cy="3200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153400" y="52578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97161" y="6316317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2-butanol-IR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0664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81200" y="533401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04813" indent="-457200">
              <a:buFontTx/>
              <a:buAutoNum type="arabicPeriod" startAt="7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Alcohols</a:t>
            </a:r>
          </a:p>
          <a:p>
            <a:pPr marL="687388" lvl="1" indent="-168275">
              <a:buFontTx/>
              <a:buChar char="•"/>
            </a:pPr>
            <a:r>
              <a:rPr lang="en-US" sz="1600" dirty="0">
                <a:latin typeface="Arial" charset="0"/>
              </a:rPr>
              <a:t>Strong, broad O-H stretch from 3200-3400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i="1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latin typeface="Arial" charset="0"/>
              </a:rPr>
              <a:t>Like ethers, C-O stretch from 1050-1260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latin typeface="Arial" charset="0"/>
              </a:rPr>
              <a:t>Band position changes depending on the alcohols substitution: 1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1075-1000; 2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1075-1150; 3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 1100-1200; phenol 1180-1260</a:t>
            </a:r>
          </a:p>
          <a:p>
            <a:pPr marL="687388" lvl="1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687388" lvl="1" indent="-168275">
              <a:buFontTx/>
              <a:buChar char="•"/>
            </a:pP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The shape is due to the presence of hydrogen bonding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1-butanol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01" y="3200400"/>
            <a:ext cx="879475" cy="2743200"/>
          </a:xfrm>
          <a:prstGeom prst="roundRect">
            <a:avLst/>
          </a:prstGeom>
          <a:solidFill>
            <a:srgbClr val="00B0F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467600" y="3159126"/>
            <a:ext cx="304800" cy="2320925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7924800" y="685800"/>
          <a:ext cx="2365926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S ChemDraw Drawing" r:id="rId4" imgW="880286" imgH="226842" progId="ChemDraw.Document.6.0">
                  <p:embed/>
                </p:oleObj>
              </mc:Choice>
              <mc:Fallback>
                <p:oleObj name="CS ChemDraw Drawing" r:id="rId4" imgW="880286" imgH="226842" progId="ChemDraw.Document.6.0">
                  <p:embed/>
                  <p:pic>
                    <p:nvPicPr>
                      <p:cNvPr id="82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85800"/>
                        <a:ext cx="2365926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696201" y="685800"/>
            <a:ext cx="879475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458200" y="685800"/>
            <a:ext cx="609600" cy="6096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52800" y="3810000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(m– s)</a:t>
            </a:r>
          </a:p>
          <a:p>
            <a:pPr algn="ctr"/>
            <a:r>
              <a:rPr lang="en-US" sz="1400" b="1" dirty="0" err="1"/>
              <a:t>br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3340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6993" y="6371318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6172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8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Amines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-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Primary</a:t>
            </a: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Shows the –N-H stretch for 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as a </a:t>
            </a:r>
            <a:r>
              <a:rPr lang="en-US" sz="1600" b="1" i="1" dirty="0">
                <a:solidFill>
                  <a:schemeClr val="accent6"/>
                </a:solidFill>
                <a:latin typeface="Arial" charset="0"/>
              </a:rPr>
              <a:t>doublet</a:t>
            </a:r>
            <a:r>
              <a:rPr lang="en-US" sz="1600" dirty="0">
                <a:latin typeface="Arial" charset="0"/>
              </a:rPr>
              <a:t> between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(symmetric and anti-symmetric modes)</a:t>
            </a:r>
            <a:endParaRPr lang="en-US" sz="1600" baseline="30000" dirty="0">
              <a:latin typeface="Arial" charset="0"/>
            </a:endParaRP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-NH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has deformation band from 1590-1650 cm</a:t>
            </a:r>
            <a:r>
              <a:rPr lang="en-US" sz="1600" baseline="30000" dirty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  <a:tabLst>
                <a:tab pos="1196975" algn="l"/>
              </a:tabLst>
            </a:pPr>
            <a:r>
              <a:rPr lang="en-US" sz="1600" dirty="0">
                <a:latin typeface="Arial" charset="0"/>
              </a:rPr>
              <a:t>Additionally there is a “wag” band at 780-820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that is not diagnostic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</p:txBody>
      </p:sp>
      <p:pic>
        <p:nvPicPr>
          <p:cNvPr id="9220" name="Picture 4" descr="2-aminopent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16018" cy="335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2-aminopentane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29400" y="3124200"/>
            <a:ext cx="457200" cy="914400"/>
          </a:xfrm>
          <a:prstGeom prst="roundRect">
            <a:avLst/>
          </a:prstGeom>
          <a:solidFill>
            <a:srgbClr val="92D05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57600" y="3124200"/>
            <a:ext cx="457200" cy="990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8458200" y="609600"/>
          <a:ext cx="1371600" cy="862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CS ChemDraw Drawing" r:id="rId4" imgW="722024" imgH="453683" progId="ChemDraw.Document.6.0">
                  <p:embed/>
                </p:oleObj>
              </mc:Choice>
              <mc:Fallback>
                <p:oleObj name="CS ChemDraw Drawing" r:id="rId4" imgW="722024" imgH="453683" progId="ChemDraw.Document.6.0">
                  <p:embed/>
                  <p:pic>
                    <p:nvPicPr>
                      <p:cNvPr id="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09600"/>
                        <a:ext cx="1371600" cy="8621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8458200" y="533400"/>
            <a:ext cx="914400" cy="6096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4114801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4114801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8200" y="6406487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pyrollidi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261274" cy="30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5715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9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Amines</a:t>
            </a:r>
            <a:r>
              <a:rPr lang="en-US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– Secondary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N-H band for R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N-H occurs at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single sharp peak weaker than –O-H 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Tertiary amines (R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N) have no N-H bond and </a:t>
            </a:r>
            <a:r>
              <a:rPr lang="en-US" sz="1600" i="1" dirty="0">
                <a:latin typeface="Arial" charset="0"/>
              </a:rPr>
              <a:t>will not</a:t>
            </a:r>
            <a:r>
              <a:rPr lang="en-US" sz="1600" dirty="0">
                <a:latin typeface="Arial" charset="0"/>
              </a:rPr>
              <a:t> have a band in this region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>
                <a:latin typeface="Arial" charset="0"/>
              </a:rPr>
              <a:t>pyrrolidine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0" y="3124200"/>
            <a:ext cx="533400" cy="2133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8458200" y="685800"/>
          <a:ext cx="1219200" cy="76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S ChemDraw Drawing" r:id="rId4" imgW="557432" imgH="348527" progId="ChemDraw.Document.6.0">
                  <p:embed/>
                </p:oleObj>
              </mc:Choice>
              <mc:Fallback>
                <p:oleObj name="CS ChemDraw Drawing" r:id="rId4" imgW="557432" imgH="348527" progId="ChemDraw.Document.6.0">
                  <p:embed/>
                  <p:pic>
                    <p:nvPicPr>
                      <p:cNvPr id="102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85800"/>
                        <a:ext cx="1219200" cy="76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8915400" y="838200"/>
            <a:ext cx="762000" cy="457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29001" y="5181601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 – 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600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/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Pause and Review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Inspect the bonds to H region (2700 – 4000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Peaks from 2850-3000 are simply sp</a:t>
            </a:r>
            <a:r>
              <a:rPr lang="en-US" sz="1600" baseline="30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C-H in most organic molecules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Above 3000 cm</a:t>
            </a:r>
            <a:r>
              <a:rPr lang="en-US" sz="1600" baseline="30000" dirty="0">
                <a:latin typeface="Arial" charset="0"/>
              </a:rPr>
              <a:t>-1 </a:t>
            </a:r>
            <a:r>
              <a:rPr lang="en-US" sz="1600" i="1" dirty="0"/>
              <a:t>Learn shapes, not </a:t>
            </a:r>
            <a:r>
              <a:rPr lang="en-US" sz="1600" i="1" dirty="0" err="1"/>
              <a:t>wavenumbers</a:t>
            </a:r>
            <a:r>
              <a:rPr lang="en-US" sz="1600" i="1" dirty="0"/>
              <a:t>!</a:t>
            </a:r>
            <a:r>
              <a:rPr lang="en-US" sz="1400" i="1" dirty="0">
                <a:latin typeface="Arial" charset="0"/>
              </a:rPr>
              <a:t>:</a:t>
            </a:r>
            <a:endParaRPr lang="en-US" sz="1600" i="1" dirty="0"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95600" y="2514601"/>
            <a:ext cx="1371600" cy="1314915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  <a:gd name="connsiteX0" fmla="*/ 0 w 785654"/>
              <a:gd name="connsiteY0" fmla="*/ 38074 h 1048273"/>
              <a:gd name="connsiteX1" fmla="*/ 184840 w 785654"/>
              <a:gd name="connsiteY1" fmla="*/ 155936 h 1048273"/>
              <a:gd name="connsiteX2" fmla="*/ 392996 w 785654"/>
              <a:gd name="connsiteY2" fmla="*/ 973692 h 1048273"/>
              <a:gd name="connsiteX3" fmla="*/ 487574 w 785654"/>
              <a:gd name="connsiteY3" fmla="*/ 603420 h 1048273"/>
              <a:gd name="connsiteX4" fmla="*/ 601152 w 785654"/>
              <a:gd name="connsiteY4" fmla="*/ 103897 h 1048273"/>
              <a:gd name="connsiteX5" fmla="*/ 785654 w 785654"/>
              <a:gd name="connsiteY5" fmla="*/ 42334 h 1048273"/>
              <a:gd name="connsiteX0" fmla="*/ 0 w 785654"/>
              <a:gd name="connsiteY0" fmla="*/ 11475 h 708434"/>
              <a:gd name="connsiteX1" fmla="*/ 184840 w 785654"/>
              <a:gd name="connsiteY1" fmla="*/ 129337 h 708434"/>
              <a:gd name="connsiteX2" fmla="*/ 305701 w 785654"/>
              <a:gd name="connsiteY2" fmla="*/ 633853 h 708434"/>
              <a:gd name="connsiteX3" fmla="*/ 487574 w 785654"/>
              <a:gd name="connsiteY3" fmla="*/ 576821 h 708434"/>
              <a:gd name="connsiteX4" fmla="*/ 601152 w 785654"/>
              <a:gd name="connsiteY4" fmla="*/ 77298 h 708434"/>
              <a:gd name="connsiteX5" fmla="*/ 785654 w 785654"/>
              <a:gd name="connsiteY5" fmla="*/ 15735 h 70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5654" h="708434">
                <a:moveTo>
                  <a:pt x="0" y="11475"/>
                </a:moveTo>
                <a:cubicBezTo>
                  <a:pt x="149413" y="4407"/>
                  <a:pt x="133890" y="25607"/>
                  <a:pt x="184840" y="129337"/>
                </a:cubicBezTo>
                <a:cubicBezTo>
                  <a:pt x="235790" y="233067"/>
                  <a:pt x="255245" y="559272"/>
                  <a:pt x="305701" y="633853"/>
                </a:cubicBezTo>
                <a:cubicBezTo>
                  <a:pt x="356157" y="708434"/>
                  <a:pt x="438332" y="669580"/>
                  <a:pt x="487574" y="576821"/>
                </a:cubicBezTo>
                <a:cubicBezTo>
                  <a:pt x="536816" y="484062"/>
                  <a:pt x="536923" y="233461"/>
                  <a:pt x="601152" y="77298"/>
                </a:cubicBezTo>
                <a:cubicBezTo>
                  <a:pt x="666595" y="0"/>
                  <a:pt x="686532" y="23126"/>
                  <a:pt x="785654" y="15735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1" y="2895601"/>
            <a:ext cx="224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Broad U-shape peak</a:t>
            </a:r>
          </a:p>
          <a:p>
            <a:r>
              <a:rPr lang="en-US" dirty="0"/>
              <a:t>-</a:t>
            </a:r>
            <a:r>
              <a:rPr lang="en-US" b="1" dirty="0"/>
              <a:t>O—H</a:t>
            </a:r>
            <a:r>
              <a:rPr lang="en-US" dirty="0"/>
              <a:t> bond</a:t>
            </a:r>
          </a:p>
        </p:txBody>
      </p:sp>
      <p:sp>
        <p:nvSpPr>
          <p:cNvPr id="7" name="Freeform 6"/>
          <p:cNvSpPr/>
          <p:nvPr/>
        </p:nvSpPr>
        <p:spPr>
          <a:xfrm>
            <a:off x="6705600" y="2362200"/>
            <a:ext cx="533400" cy="762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1" y="23622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V-shape peak</a:t>
            </a:r>
          </a:p>
          <a:p>
            <a:r>
              <a:rPr lang="en-US" dirty="0"/>
              <a:t>-N—H bond for 2</a:t>
            </a:r>
            <a:r>
              <a:rPr lang="en-US" baseline="30000" dirty="0"/>
              <a:t>o</a:t>
            </a:r>
            <a:r>
              <a:rPr lang="en-US" dirty="0"/>
              <a:t> amine (R</a:t>
            </a:r>
            <a:r>
              <a:rPr lang="en-US" baseline="-25000" dirty="0"/>
              <a:t>2</a:t>
            </a:r>
            <a:r>
              <a:rPr lang="en-US" b="1" dirty="0"/>
              <a:t>N—H</a:t>
            </a:r>
            <a:r>
              <a:rPr lang="en-US" dirty="0"/>
              <a:t>)</a:t>
            </a:r>
          </a:p>
        </p:txBody>
      </p:sp>
      <p:sp>
        <p:nvSpPr>
          <p:cNvPr id="10" name="Freeform 9"/>
          <p:cNvSpPr/>
          <p:nvPr/>
        </p:nvSpPr>
        <p:spPr>
          <a:xfrm>
            <a:off x="3429000" y="4038600"/>
            <a:ext cx="304800" cy="1524000"/>
          </a:xfrm>
          <a:custGeom>
            <a:avLst/>
            <a:gdLst>
              <a:gd name="connsiteX0" fmla="*/ 0 w 1152293"/>
              <a:gd name="connsiteY0" fmla="*/ 183375 h 1002370"/>
              <a:gd name="connsiteX1" fmla="*/ 341971 w 1152293"/>
              <a:gd name="connsiteY1" fmla="*/ 175941 h 1002370"/>
              <a:gd name="connsiteX2" fmla="*/ 550127 w 1152293"/>
              <a:gd name="connsiteY2" fmla="*/ 993697 h 1002370"/>
              <a:gd name="connsiteX3" fmla="*/ 758283 w 1152293"/>
              <a:gd name="connsiteY3" fmla="*/ 123902 h 1002370"/>
              <a:gd name="connsiteX4" fmla="*/ 1152293 w 1152293"/>
              <a:gd name="connsiteY4" fmla="*/ 250283 h 1002370"/>
              <a:gd name="connsiteX0" fmla="*/ 0 w 995162"/>
              <a:gd name="connsiteY0" fmla="*/ 71244 h 1015535"/>
              <a:gd name="connsiteX1" fmla="*/ 184840 w 995162"/>
              <a:gd name="connsiteY1" fmla="*/ 189106 h 1015535"/>
              <a:gd name="connsiteX2" fmla="*/ 392996 w 995162"/>
              <a:gd name="connsiteY2" fmla="*/ 1006862 h 1015535"/>
              <a:gd name="connsiteX3" fmla="*/ 601152 w 995162"/>
              <a:gd name="connsiteY3" fmla="*/ 137067 h 1015535"/>
              <a:gd name="connsiteX4" fmla="*/ 995162 w 995162"/>
              <a:gd name="connsiteY4" fmla="*/ 263448 h 1015535"/>
              <a:gd name="connsiteX0" fmla="*/ 0 w 995162"/>
              <a:gd name="connsiteY0" fmla="*/ 58079 h 1002370"/>
              <a:gd name="connsiteX1" fmla="*/ 184840 w 995162"/>
              <a:gd name="connsiteY1" fmla="*/ 175941 h 1002370"/>
              <a:gd name="connsiteX2" fmla="*/ 392996 w 995162"/>
              <a:gd name="connsiteY2" fmla="*/ 993697 h 1002370"/>
              <a:gd name="connsiteX3" fmla="*/ 601152 w 995162"/>
              <a:gd name="connsiteY3" fmla="*/ 123902 h 1002370"/>
              <a:gd name="connsiteX4" fmla="*/ 995162 w 995162"/>
              <a:gd name="connsiteY4" fmla="*/ 250283 h 1002370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89403 h 1033694"/>
              <a:gd name="connsiteX1" fmla="*/ 184840 w 785654"/>
              <a:gd name="connsiteY1" fmla="*/ 207265 h 1033694"/>
              <a:gd name="connsiteX2" fmla="*/ 392996 w 785654"/>
              <a:gd name="connsiteY2" fmla="*/ 1025021 h 1033694"/>
              <a:gd name="connsiteX3" fmla="*/ 601152 w 785654"/>
              <a:gd name="connsiteY3" fmla="*/ 155226 h 1033694"/>
              <a:gd name="connsiteX4" fmla="*/ 785654 w 785654"/>
              <a:gd name="connsiteY4" fmla="*/ 93663 h 1033694"/>
              <a:gd name="connsiteX0" fmla="*/ 0 w 785654"/>
              <a:gd name="connsiteY0" fmla="*/ 38074 h 982365"/>
              <a:gd name="connsiteX1" fmla="*/ 184840 w 785654"/>
              <a:gd name="connsiteY1" fmla="*/ 155936 h 982365"/>
              <a:gd name="connsiteX2" fmla="*/ 392996 w 785654"/>
              <a:gd name="connsiteY2" fmla="*/ 973692 h 982365"/>
              <a:gd name="connsiteX3" fmla="*/ 601152 w 785654"/>
              <a:gd name="connsiteY3" fmla="*/ 103897 h 982365"/>
              <a:gd name="connsiteX4" fmla="*/ 785654 w 785654"/>
              <a:gd name="connsiteY4" fmla="*/ 42334 h 9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654" h="982365">
                <a:moveTo>
                  <a:pt x="0" y="38074"/>
                </a:moveTo>
                <a:cubicBezTo>
                  <a:pt x="149413" y="31006"/>
                  <a:pt x="119341" y="0"/>
                  <a:pt x="184840" y="155936"/>
                </a:cubicBezTo>
                <a:cubicBezTo>
                  <a:pt x="250339" y="311872"/>
                  <a:pt x="323611" y="982365"/>
                  <a:pt x="392996" y="973692"/>
                </a:cubicBezTo>
                <a:cubicBezTo>
                  <a:pt x="462381" y="965019"/>
                  <a:pt x="535709" y="259123"/>
                  <a:pt x="601152" y="103897"/>
                </a:cubicBezTo>
                <a:cubicBezTo>
                  <a:pt x="666595" y="26599"/>
                  <a:pt x="686532" y="49725"/>
                  <a:pt x="785654" y="42334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86200" y="4419601"/>
            <a:ext cx="158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Sharp spike</a:t>
            </a:r>
          </a:p>
          <a:p>
            <a:r>
              <a:rPr lang="en-US" dirty="0"/>
              <a:t>-C</a:t>
            </a:r>
            <a:r>
              <a:rPr lang="en-US" dirty="0">
                <a:latin typeface="Times New Roman"/>
                <a:cs typeface="Times New Roman"/>
              </a:rPr>
              <a:t>≡</a:t>
            </a:r>
            <a:r>
              <a:rPr lang="en-US" b="1" dirty="0"/>
              <a:t>C—H</a:t>
            </a:r>
            <a:r>
              <a:rPr lang="en-US" dirty="0"/>
              <a:t> bond</a:t>
            </a:r>
          </a:p>
        </p:txBody>
      </p:sp>
      <p:sp>
        <p:nvSpPr>
          <p:cNvPr id="12" name="Freeform 11"/>
          <p:cNvSpPr/>
          <p:nvPr/>
        </p:nvSpPr>
        <p:spPr>
          <a:xfrm>
            <a:off x="6705601" y="3505201"/>
            <a:ext cx="564995" cy="542693"/>
          </a:xfrm>
          <a:custGeom>
            <a:avLst/>
            <a:gdLst>
              <a:gd name="connsiteX0" fmla="*/ 0 w 564995"/>
              <a:gd name="connsiteY0" fmla="*/ 44605 h 298605"/>
              <a:gd name="connsiteX1" fmla="*/ 148683 w 564995"/>
              <a:gd name="connsiteY1" fmla="*/ 44605 h 298605"/>
              <a:gd name="connsiteX2" fmla="*/ 215590 w 564995"/>
              <a:gd name="connsiteY2" fmla="*/ 282498 h 298605"/>
              <a:gd name="connsiteX3" fmla="*/ 289931 w 564995"/>
              <a:gd name="connsiteY3" fmla="*/ 141249 h 298605"/>
              <a:gd name="connsiteX4" fmla="*/ 364273 w 564995"/>
              <a:gd name="connsiteY4" fmla="*/ 275064 h 298605"/>
              <a:gd name="connsiteX5" fmla="*/ 431180 w 564995"/>
              <a:gd name="connsiteY5" fmla="*/ 37171 h 298605"/>
              <a:gd name="connsiteX6" fmla="*/ 564995 w 564995"/>
              <a:gd name="connsiteY6" fmla="*/ 52039 h 298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995" h="298605">
                <a:moveTo>
                  <a:pt x="0" y="44605"/>
                </a:moveTo>
                <a:cubicBezTo>
                  <a:pt x="56375" y="24780"/>
                  <a:pt x="112751" y="4956"/>
                  <a:pt x="148683" y="44605"/>
                </a:cubicBezTo>
                <a:cubicBezTo>
                  <a:pt x="184615" y="84254"/>
                  <a:pt x="192049" y="266391"/>
                  <a:pt x="215590" y="282498"/>
                </a:cubicBezTo>
                <a:cubicBezTo>
                  <a:pt x="239131" y="298605"/>
                  <a:pt x="265151" y="142488"/>
                  <a:pt x="289931" y="141249"/>
                </a:cubicBezTo>
                <a:cubicBezTo>
                  <a:pt x="314712" y="140010"/>
                  <a:pt x="340731" y="292410"/>
                  <a:pt x="364273" y="275064"/>
                </a:cubicBezTo>
                <a:cubicBezTo>
                  <a:pt x="387815" y="257718"/>
                  <a:pt x="397726" y="74342"/>
                  <a:pt x="431180" y="37171"/>
                </a:cubicBezTo>
                <a:cubicBezTo>
                  <a:pt x="464634" y="0"/>
                  <a:pt x="542693" y="53278"/>
                  <a:pt x="564995" y="52039"/>
                </a:cubicBezTo>
              </a:path>
            </a:pathLst>
          </a:cu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1" y="3429000"/>
            <a:ext cx="2362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W-shape peak</a:t>
            </a:r>
          </a:p>
          <a:p>
            <a:r>
              <a:rPr lang="en-US" dirty="0"/>
              <a:t>-N—H bond for 1</a:t>
            </a:r>
            <a:r>
              <a:rPr lang="en-US" baseline="30000" dirty="0"/>
              <a:t>o</a:t>
            </a:r>
            <a:r>
              <a:rPr lang="en-US" dirty="0"/>
              <a:t> amine (R</a:t>
            </a:r>
            <a:r>
              <a:rPr lang="en-US" b="1" dirty="0"/>
              <a:t>NH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03941" y="4570141"/>
            <a:ext cx="1447800" cy="1677194"/>
            <a:chOff x="6781800" y="4724400"/>
            <a:chExt cx="1447800" cy="1677194"/>
          </a:xfrm>
        </p:grpSpPr>
        <p:sp>
          <p:nvSpPr>
            <p:cNvPr id="14" name="Freeform 13"/>
            <p:cNvSpPr/>
            <p:nvPr/>
          </p:nvSpPr>
          <p:spPr>
            <a:xfrm>
              <a:off x="6781800" y="4800600"/>
              <a:ext cx="1447800" cy="1558384"/>
            </a:xfrm>
            <a:custGeom>
              <a:avLst/>
              <a:gdLst>
                <a:gd name="connsiteX0" fmla="*/ 0 w 1167161"/>
                <a:gd name="connsiteY0" fmla="*/ 193288 h 1621884"/>
                <a:gd name="connsiteX1" fmla="*/ 327102 w 1167161"/>
                <a:gd name="connsiteY1" fmla="*/ 178420 h 1621884"/>
                <a:gd name="connsiteX2" fmla="*/ 416312 w 1167161"/>
                <a:gd name="connsiteY2" fmla="*/ 654206 h 1621884"/>
                <a:gd name="connsiteX3" fmla="*/ 446049 w 1167161"/>
                <a:gd name="connsiteY3" fmla="*/ 557562 h 1621884"/>
                <a:gd name="connsiteX4" fmla="*/ 520390 w 1167161"/>
                <a:gd name="connsiteY4" fmla="*/ 1271240 h 1621884"/>
                <a:gd name="connsiteX5" fmla="*/ 579863 w 1167161"/>
                <a:gd name="connsiteY5" fmla="*/ 1107688 h 1621884"/>
                <a:gd name="connsiteX6" fmla="*/ 617034 w 1167161"/>
                <a:gd name="connsiteY6" fmla="*/ 1471962 h 1621884"/>
                <a:gd name="connsiteX7" fmla="*/ 721112 w 1167161"/>
                <a:gd name="connsiteY7" fmla="*/ 208157 h 1621884"/>
                <a:gd name="connsiteX8" fmla="*/ 795453 w 1167161"/>
                <a:gd name="connsiteY8" fmla="*/ 557562 h 1621884"/>
                <a:gd name="connsiteX9" fmla="*/ 869795 w 1167161"/>
                <a:gd name="connsiteY9" fmla="*/ 89210 h 1621884"/>
                <a:gd name="connsiteX10" fmla="*/ 1167161 w 1167161"/>
                <a:gd name="connsiteY10" fmla="*/ 22303 h 16218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6542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  <a:gd name="connsiteX0" fmla="*/ 0 w 1167161"/>
                <a:gd name="connsiteY0" fmla="*/ 193288 h 1558384"/>
                <a:gd name="connsiteX1" fmla="*/ 327102 w 1167161"/>
                <a:gd name="connsiteY1" fmla="*/ 178420 h 1558384"/>
                <a:gd name="connsiteX2" fmla="*/ 416312 w 1167161"/>
                <a:gd name="connsiteY2" fmla="*/ 882806 h 1558384"/>
                <a:gd name="connsiteX3" fmla="*/ 446049 w 1167161"/>
                <a:gd name="connsiteY3" fmla="*/ 557562 h 1558384"/>
                <a:gd name="connsiteX4" fmla="*/ 520390 w 1167161"/>
                <a:gd name="connsiteY4" fmla="*/ 1271240 h 1558384"/>
                <a:gd name="connsiteX5" fmla="*/ 579863 w 1167161"/>
                <a:gd name="connsiteY5" fmla="*/ 1107688 h 1558384"/>
                <a:gd name="connsiteX6" fmla="*/ 617034 w 1167161"/>
                <a:gd name="connsiteY6" fmla="*/ 1471962 h 1558384"/>
                <a:gd name="connsiteX7" fmla="*/ 721113 w 1167161"/>
                <a:gd name="connsiteY7" fmla="*/ 589157 h 1558384"/>
                <a:gd name="connsiteX8" fmla="*/ 795453 w 1167161"/>
                <a:gd name="connsiteY8" fmla="*/ 557562 h 1558384"/>
                <a:gd name="connsiteX9" fmla="*/ 869795 w 1167161"/>
                <a:gd name="connsiteY9" fmla="*/ 89210 h 1558384"/>
                <a:gd name="connsiteX10" fmla="*/ 1167161 w 1167161"/>
                <a:gd name="connsiteY10" fmla="*/ 22303 h 155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161" h="1558384">
                  <a:moveTo>
                    <a:pt x="0" y="193288"/>
                  </a:moveTo>
                  <a:cubicBezTo>
                    <a:pt x="128858" y="147444"/>
                    <a:pt x="257717" y="63500"/>
                    <a:pt x="327102" y="178420"/>
                  </a:cubicBezTo>
                  <a:cubicBezTo>
                    <a:pt x="396487" y="293340"/>
                    <a:pt x="396488" y="819616"/>
                    <a:pt x="416312" y="882806"/>
                  </a:cubicBezTo>
                  <a:cubicBezTo>
                    <a:pt x="436137" y="945996"/>
                    <a:pt x="428703" y="492823"/>
                    <a:pt x="446049" y="557562"/>
                  </a:cubicBezTo>
                  <a:cubicBezTo>
                    <a:pt x="463395" y="622301"/>
                    <a:pt x="498088" y="1179552"/>
                    <a:pt x="520390" y="1271240"/>
                  </a:cubicBezTo>
                  <a:cubicBezTo>
                    <a:pt x="542692" y="1362928"/>
                    <a:pt x="563756" y="1074234"/>
                    <a:pt x="579863" y="1107688"/>
                  </a:cubicBezTo>
                  <a:cubicBezTo>
                    <a:pt x="595970" y="1141142"/>
                    <a:pt x="593492" y="1558384"/>
                    <a:pt x="617034" y="1471962"/>
                  </a:cubicBezTo>
                  <a:cubicBezTo>
                    <a:pt x="640576" y="1385540"/>
                    <a:pt x="691377" y="741557"/>
                    <a:pt x="721113" y="589157"/>
                  </a:cubicBezTo>
                  <a:cubicBezTo>
                    <a:pt x="750849" y="436757"/>
                    <a:pt x="770673" y="640886"/>
                    <a:pt x="795453" y="557562"/>
                  </a:cubicBezTo>
                  <a:cubicBezTo>
                    <a:pt x="820233" y="474238"/>
                    <a:pt x="807844" y="178420"/>
                    <a:pt x="869795" y="89210"/>
                  </a:cubicBezTo>
                  <a:cubicBezTo>
                    <a:pt x="931746" y="0"/>
                    <a:pt x="1070517" y="4957"/>
                    <a:pt x="1167161" y="22303"/>
                  </a:cubicBezTo>
                </a:path>
              </a:pathLst>
            </a:cu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H="1" flipV="1">
              <a:off x="6704806" y="5715000"/>
              <a:ext cx="1372394" cy="79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086600" y="4724400"/>
              <a:ext cx="806631" cy="26161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3000 cm</a:t>
              </a:r>
              <a:r>
                <a:rPr lang="en-US" sz="1100" baseline="30000" dirty="0"/>
                <a:t>-1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72200" y="48768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peak shouldered just above 3000 cm</a:t>
            </a:r>
            <a:r>
              <a:rPr lang="en-US" baseline="30000" dirty="0"/>
              <a:t>-1  </a:t>
            </a:r>
            <a:r>
              <a:rPr lang="en-US" dirty="0"/>
              <a:t> C=</a:t>
            </a:r>
            <a:r>
              <a:rPr lang="en-US" b="1" dirty="0"/>
              <a:t>C—H</a:t>
            </a:r>
            <a:r>
              <a:rPr lang="en-US" dirty="0"/>
              <a:t> or Ph</a:t>
            </a:r>
            <a:r>
              <a:rPr lang="en-US" b="1" dirty="0"/>
              <a:t>—H</a:t>
            </a:r>
            <a:r>
              <a:rPr lang="en-US" dirty="0"/>
              <a:t> </a:t>
            </a:r>
            <a:endParaRPr lang="en-US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6300" y="6324600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 descr="cyclohexyl-carboxaldehy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799"/>
            <a:ext cx="7486357" cy="32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0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Aldehydes</a:t>
            </a:r>
            <a:r>
              <a:rPr lang="en-US" sz="1600" b="1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(carbonyl) stretch from 1720-1740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Band is sensitive to conjugation, as are all carbonyls (upcoming slide)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A highly unique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C-H stretch appears as a doublet, 2720 &amp; 2820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called a “</a:t>
            </a:r>
            <a:r>
              <a:rPr lang="en-US" sz="1600" i="1" dirty="0">
                <a:latin typeface="Arial" charset="0"/>
              </a:rPr>
              <a:t>Fermi doublet</a:t>
            </a:r>
            <a:r>
              <a:rPr lang="en-US" sz="1600" dirty="0">
                <a:latin typeface="Arial" charset="0"/>
              </a:rPr>
              <a:t>”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 err="1">
                <a:latin typeface="Arial" charset="0"/>
              </a:rPr>
              <a:t>Cyclohexyl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carboxaldehyde</a:t>
            </a:r>
            <a:endParaRPr lang="en-US" sz="1600" dirty="0"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3200400"/>
            <a:ext cx="457200" cy="29718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495800" y="3352800"/>
            <a:ext cx="527824" cy="14478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10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14601"/>
            <a:ext cx="1171575" cy="426027"/>
          </a:xfrm>
          <a:prstGeom prst="rect">
            <a:avLst/>
          </a:prstGeom>
        </p:spPr>
      </p:pic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8534400" y="533400"/>
          <a:ext cx="1066800" cy="93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CS ChemDraw Drawing" r:id="rId5" imgW="725190" imgH="636563" progId="ChemDraw.Document.6.0">
                  <p:embed/>
                </p:oleObj>
              </mc:Choice>
              <mc:Fallback>
                <p:oleObj name="CS ChemDraw Drawing" r:id="rId5" imgW="725190" imgH="636563" progId="ChemDraw.Document.6.0">
                  <p:embed/>
                  <p:pic>
                    <p:nvPicPr>
                      <p:cNvPr id="1127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533400"/>
                        <a:ext cx="1066800" cy="936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9144000" y="838200"/>
            <a:ext cx="4572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14263" y="533400"/>
            <a:ext cx="258337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48200" y="4800601"/>
            <a:ext cx="676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(w-m)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56388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2730" y="6351563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3-methyl-2-pentano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430086" cy="32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1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Ketones</a:t>
            </a:r>
            <a:endParaRPr lang="en-US" sz="1600" b="1" dirty="0">
              <a:solidFill>
                <a:schemeClr val="accent6"/>
              </a:solidFill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Simplest of the carbonyl compounds as far as IR spectrum – carbonyl only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occurs at 1705-1725 cm</a:t>
            </a:r>
            <a:r>
              <a:rPr lang="en-US" sz="1600" baseline="30000" dirty="0">
                <a:latin typeface="Arial" charset="0"/>
              </a:rPr>
              <a:t>-1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3-methyl-2-pentanone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7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14601"/>
            <a:ext cx="1171575" cy="426027"/>
          </a:xfrm>
          <a:prstGeom prst="rect">
            <a:avLst/>
          </a:prstGeom>
        </p:spPr>
      </p:pic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8458200" y="533400"/>
          <a:ext cx="11450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CS ChemDraw Drawing" r:id="rId5" imgW="677711" imgH="541958" progId="ChemDraw.Document.6.0">
                  <p:embed/>
                </p:oleObj>
              </mc:Choice>
              <mc:Fallback>
                <p:oleObj name="CS ChemDraw Drawing" r:id="rId5" imgW="677711" imgH="541958" progId="ChemDraw.Document.6.0">
                  <p:embed/>
                  <p:pic>
                    <p:nvPicPr>
                      <p:cNvPr id="1229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3400"/>
                        <a:ext cx="11450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8610600" y="5334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53340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87978" y="6266398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G0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5671" y="5644486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275471" y="3587086"/>
            <a:ext cx="7924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4933071" y="3587086"/>
            <a:ext cx="76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866271" y="3587086"/>
            <a:ext cx="1219200" cy="457200"/>
          </a:xfrm>
          <a:prstGeom prst="rect">
            <a:avLst/>
          </a:prstGeom>
          <a:solidFill>
            <a:srgbClr val="99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UV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2799471" y="3587086"/>
            <a:ext cx="1066800" cy="4572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X-rays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5009271" y="3587086"/>
            <a:ext cx="914400" cy="457200"/>
          </a:xfrm>
          <a:prstGeom prst="rect">
            <a:avLst/>
          </a:prstGeom>
          <a:solidFill>
            <a:srgbClr val="FD150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charset="0"/>
              </a:rPr>
              <a:t>IR</a:t>
            </a:r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1123071" y="3587086"/>
            <a:ext cx="1676400" cy="457200"/>
          </a:xfrm>
          <a:prstGeom prst="rect">
            <a:avLst/>
          </a:prstGeom>
          <a:solidFill>
            <a:srgbClr val="3A00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ymbol" pitchFamily="18" charset="2"/>
              </a:rPr>
              <a:t>g</a:t>
            </a:r>
            <a:r>
              <a:rPr lang="en-US" sz="2400" b="1">
                <a:solidFill>
                  <a:srgbClr val="FFFF00"/>
                </a:solidFill>
                <a:latin typeface="Arial" charset="0"/>
              </a:rPr>
              <a:t>-rays</a:t>
            </a:r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7371471" y="3587086"/>
            <a:ext cx="1905000" cy="457200"/>
          </a:xfrm>
          <a:prstGeom prst="rect">
            <a:avLst/>
          </a:prstGeom>
          <a:solidFill>
            <a:srgbClr val="68001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Radio</a:t>
            </a:r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923671" y="3587086"/>
            <a:ext cx="1447800" cy="457200"/>
          </a:xfrm>
          <a:prstGeom prst="rect">
            <a:avLst/>
          </a:prstGeom>
          <a:solidFill>
            <a:srgbClr val="9E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Microwave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>
            <a:off x="1123071" y="2596486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>
            <a:off x="1123071" y="1072486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4018671" y="2291687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Energy (kcal/mol)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3942472" y="2596486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300-30</a:t>
            </a:r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5009272" y="2596486"/>
            <a:ext cx="735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300-30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6228472" y="2596487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-4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3104272" y="2596486"/>
            <a:ext cx="631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&gt; 300</a:t>
            </a:r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7904872" y="2596487"/>
            <a:ext cx="5950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-6</a:t>
            </a:r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4933071" y="3587086"/>
            <a:ext cx="762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2789" name="Text Box 22"/>
          <p:cNvSpPr txBox="1">
            <a:spLocks noChangeArrowheads="1"/>
          </p:cNvSpPr>
          <p:nvPr/>
        </p:nvSpPr>
        <p:spPr bwMode="auto">
          <a:xfrm>
            <a:off x="4552072" y="5644487"/>
            <a:ext cx="100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charset="0"/>
              </a:rPr>
              <a:t>Visible</a:t>
            </a:r>
          </a:p>
        </p:txBody>
      </p:sp>
      <p:sp>
        <p:nvSpPr>
          <p:cNvPr id="32790" name="Text Box 23"/>
          <p:cNvSpPr txBox="1">
            <a:spLocks noChangeArrowheads="1"/>
          </p:cNvSpPr>
          <p:nvPr/>
        </p:nvSpPr>
        <p:spPr bwMode="auto">
          <a:xfrm>
            <a:off x="3866272" y="767687"/>
            <a:ext cx="2176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Frequency</a:t>
            </a:r>
            <a:r>
              <a:rPr lang="en-US" b="1">
                <a:latin typeface="Times New Roman" pitchFamily="18" charset="0"/>
              </a:rPr>
              <a:t>, </a:t>
            </a:r>
            <a:r>
              <a:rPr lang="en-US" b="1">
                <a:latin typeface="Symbol" pitchFamily="18" charset="2"/>
              </a:rPr>
              <a:t>n</a:t>
            </a:r>
            <a:r>
              <a:rPr lang="en-US" b="1">
                <a:latin typeface="Times New Roman" pitchFamily="18" charset="0"/>
              </a:rPr>
              <a:t> </a:t>
            </a:r>
            <a:r>
              <a:rPr lang="en-US" b="1">
                <a:latin typeface="Arial" charset="0"/>
              </a:rPr>
              <a:t>in Hz</a:t>
            </a:r>
          </a:p>
        </p:txBody>
      </p:sp>
      <p:sp>
        <p:nvSpPr>
          <p:cNvPr id="32791" name="Text Box 24"/>
          <p:cNvSpPr txBox="1">
            <a:spLocks noChangeArrowheads="1"/>
          </p:cNvSpPr>
          <p:nvPr/>
        </p:nvSpPr>
        <p:spPr bwMode="auto">
          <a:xfrm>
            <a:off x="4094871" y="1072487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15</a:t>
            </a:r>
          </a:p>
        </p:txBody>
      </p:sp>
      <p:sp>
        <p:nvSpPr>
          <p:cNvPr id="32792" name="Text Box 25"/>
          <p:cNvSpPr txBox="1">
            <a:spLocks noChangeArrowheads="1"/>
          </p:cNvSpPr>
          <p:nvPr/>
        </p:nvSpPr>
        <p:spPr bwMode="auto">
          <a:xfrm>
            <a:off x="5161671" y="1072487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charset="0"/>
              </a:rPr>
              <a:t>~10</a:t>
            </a:r>
            <a:r>
              <a:rPr lang="en-US" sz="1400" b="1" baseline="30000" dirty="0">
                <a:latin typeface="Arial" charset="0"/>
              </a:rPr>
              <a:t>13</a:t>
            </a:r>
          </a:p>
        </p:txBody>
      </p:sp>
      <p:sp>
        <p:nvSpPr>
          <p:cNvPr id="32793" name="Text Box 26"/>
          <p:cNvSpPr txBox="1">
            <a:spLocks noChangeArrowheads="1"/>
          </p:cNvSpPr>
          <p:nvPr/>
        </p:nvSpPr>
        <p:spPr bwMode="auto">
          <a:xfrm>
            <a:off x="6228471" y="1072487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10</a:t>
            </a:r>
          </a:p>
        </p:txBody>
      </p:sp>
      <p:sp>
        <p:nvSpPr>
          <p:cNvPr id="32794" name="Text Box 27"/>
          <p:cNvSpPr txBox="1">
            <a:spLocks noChangeArrowheads="1"/>
          </p:cNvSpPr>
          <p:nvPr/>
        </p:nvSpPr>
        <p:spPr bwMode="auto">
          <a:xfrm>
            <a:off x="7904871" y="1072487"/>
            <a:ext cx="5549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5</a:t>
            </a:r>
          </a:p>
        </p:txBody>
      </p:sp>
      <p:sp>
        <p:nvSpPr>
          <p:cNvPr id="32795" name="Text Box 28"/>
          <p:cNvSpPr txBox="1">
            <a:spLocks noChangeArrowheads="1"/>
          </p:cNvSpPr>
          <p:nvPr/>
        </p:nvSpPr>
        <p:spPr bwMode="auto">
          <a:xfrm>
            <a:off x="2875671" y="1072487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17</a:t>
            </a:r>
          </a:p>
        </p:txBody>
      </p:sp>
      <p:sp>
        <p:nvSpPr>
          <p:cNvPr id="32796" name="Text Box 29"/>
          <p:cNvSpPr txBox="1">
            <a:spLocks noChangeArrowheads="1"/>
          </p:cNvSpPr>
          <p:nvPr/>
        </p:nvSpPr>
        <p:spPr bwMode="auto">
          <a:xfrm>
            <a:off x="1656471" y="1072487"/>
            <a:ext cx="622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~10</a:t>
            </a:r>
            <a:r>
              <a:rPr lang="en-US" sz="1400" b="1" baseline="30000">
                <a:latin typeface="Arial" charset="0"/>
              </a:rPr>
              <a:t>19</a:t>
            </a:r>
          </a:p>
        </p:txBody>
      </p:sp>
      <p:sp>
        <p:nvSpPr>
          <p:cNvPr id="32797" name="Line 30"/>
          <p:cNvSpPr>
            <a:spLocks noChangeShapeType="1"/>
          </p:cNvSpPr>
          <p:nvPr/>
        </p:nvSpPr>
        <p:spPr bwMode="auto">
          <a:xfrm>
            <a:off x="4933071" y="404428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>
            <a:off x="5009271" y="4044286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>
            <a:off x="2875671" y="5111086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5009271" y="5111086"/>
            <a:ext cx="2057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>
            <a:off x="1123071" y="1834486"/>
            <a:ext cx="8153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802" name="Text Box 35"/>
          <p:cNvSpPr txBox="1">
            <a:spLocks noChangeArrowheads="1"/>
          </p:cNvSpPr>
          <p:nvPr/>
        </p:nvSpPr>
        <p:spPr bwMode="auto">
          <a:xfrm>
            <a:off x="4094872" y="1529687"/>
            <a:ext cx="170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Wavelength</a:t>
            </a:r>
            <a:r>
              <a:rPr lang="en-US" b="1">
                <a:latin typeface="Times New Roman" pitchFamily="18" charset="0"/>
              </a:rPr>
              <a:t>, </a:t>
            </a:r>
            <a:r>
              <a:rPr lang="en-US" b="1">
                <a:latin typeface="Symbol" pitchFamily="18" charset="2"/>
              </a:rPr>
              <a:t>l</a:t>
            </a:r>
            <a:endParaRPr lang="en-US" b="1">
              <a:latin typeface="Arial" charset="0"/>
            </a:endParaRPr>
          </a:p>
        </p:txBody>
      </p:sp>
      <p:sp>
        <p:nvSpPr>
          <p:cNvPr id="32803" name="Text Box 36"/>
          <p:cNvSpPr txBox="1">
            <a:spLocks noChangeArrowheads="1"/>
          </p:cNvSpPr>
          <p:nvPr/>
        </p:nvSpPr>
        <p:spPr bwMode="auto">
          <a:xfrm>
            <a:off x="4094872" y="1834486"/>
            <a:ext cx="696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4" name="Text Box 37"/>
          <p:cNvSpPr txBox="1">
            <a:spLocks noChangeArrowheads="1"/>
          </p:cNvSpPr>
          <p:nvPr/>
        </p:nvSpPr>
        <p:spPr bwMode="auto">
          <a:xfrm>
            <a:off x="5161672" y="1834486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1000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5" name="Text Box 38"/>
          <p:cNvSpPr txBox="1">
            <a:spLocks noChangeArrowheads="1"/>
          </p:cNvSpPr>
          <p:nvPr/>
        </p:nvSpPr>
        <p:spPr bwMode="auto">
          <a:xfrm>
            <a:off x="6228472" y="1834486"/>
            <a:ext cx="83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0.01 cm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6" name="Text Box 39"/>
          <p:cNvSpPr txBox="1">
            <a:spLocks noChangeArrowheads="1"/>
          </p:cNvSpPr>
          <p:nvPr/>
        </p:nvSpPr>
        <p:spPr bwMode="auto">
          <a:xfrm>
            <a:off x="7904871" y="1834486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100 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2875671" y="1834486"/>
            <a:ext cx="947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~0.01 nm</a:t>
            </a:r>
            <a:endParaRPr lang="en-US" sz="1400" b="1" baseline="30000">
              <a:latin typeface="Arial" charset="0"/>
            </a:endParaRP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1656472" y="1834486"/>
            <a:ext cx="1046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</a:rPr>
              <a:t>~.0001 nm</a:t>
            </a:r>
            <a:endParaRPr lang="en-US" sz="1400" b="1" baseline="30000">
              <a:latin typeface="Arial" charset="0"/>
            </a:endParaRPr>
          </a:p>
        </p:txBody>
      </p:sp>
      <p:pic>
        <p:nvPicPr>
          <p:cNvPr id="32809" name="Picture 42" descr="wa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7871" y="2977486"/>
            <a:ext cx="784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10" name="Picture 43" descr="wa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3071" y="2977486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954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28602"/>
              </p:ext>
            </p:extLst>
          </p:nvPr>
        </p:nvGraphicFramePr>
        <p:xfrm>
          <a:off x="1123071" y="4044286"/>
          <a:ext cx="8153400" cy="131064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nuclear excitation (PET)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 electron excitation (X-ray cryst.)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 excitation (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vibration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rotation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Nuclear Magnetic Resonance  NMR (MRI)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59831" y="6047684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600" smtClean="0"/>
              <a:pPr>
                <a:defRPr/>
              </a:pPr>
              <a:t>3</a:t>
            </a:fld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2403EE-30A3-47D1-9C2D-66AC773D073F}"/>
              </a:ext>
            </a:extLst>
          </p:cNvPr>
          <p:cNvSpPr/>
          <p:nvPr/>
        </p:nvSpPr>
        <p:spPr>
          <a:xfrm>
            <a:off x="235243" y="21889"/>
            <a:ext cx="4442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Electromagnetic Spectrum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Ethyl-pivalat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19" y="2971800"/>
            <a:ext cx="7387883" cy="343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524000" y="533401"/>
            <a:ext cx="571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2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Esters</a:t>
            </a:r>
          </a:p>
          <a:p>
            <a:pPr marL="1144588" lvl="2" indent="-168275">
              <a:buFont typeface="Arial" pitchFamily="34" charset="0"/>
              <a:buChar char="•"/>
            </a:pPr>
            <a:r>
              <a:rPr lang="en-US" sz="1600" dirty="0">
                <a:latin typeface="Arial" charset="0"/>
              </a:rPr>
              <a:t>C=O stretch at 1735-1750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44588" lvl="2" indent="-168275">
              <a:buFont typeface="Arial" pitchFamily="34" charset="0"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 typeface="Arial" pitchFamily="34" charset="0"/>
              <a:buChar char="•"/>
            </a:pPr>
            <a:r>
              <a:rPr lang="en-US" sz="1600" dirty="0">
                <a:latin typeface="Arial" charset="0"/>
              </a:rPr>
              <a:t>Strong band for C-O at a higher frequency than ethers or  alcohols at 1150-1250 cm</a:t>
            </a:r>
            <a:r>
              <a:rPr lang="en-US" sz="1600" baseline="30000" dirty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3200400"/>
            <a:ext cx="5334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0" y="3352800"/>
            <a:ext cx="381000" cy="2819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Ethyl pivalate</a:t>
            </a:r>
          </a:p>
        </p:txBody>
      </p:sp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8382000" y="533401"/>
          <a:ext cx="1447800" cy="93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S ChemDraw Drawing" r:id="rId4" imgW="834566" imgH="537386" progId="ChemDraw.Document.6.0">
                  <p:embed/>
                </p:oleObj>
              </mc:Choice>
              <mc:Fallback>
                <p:oleObj name="CS ChemDraw Drawing" r:id="rId4" imgW="834566" imgH="537386" progId="ChemDraw.Document.6.0">
                  <p:embed/>
                  <p:pic>
                    <p:nvPicPr>
                      <p:cNvPr id="133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533401"/>
                        <a:ext cx="1447800" cy="933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9296400" y="838200"/>
            <a:ext cx="304800" cy="3810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789020" y="434898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991600" y="914400"/>
            <a:ext cx="4572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0" y="53340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3400" y="56388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pic>
        <p:nvPicPr>
          <p:cNvPr id="17" name="Picture 16" descr="carbonyl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903336" y="2173866"/>
            <a:ext cx="1323975" cy="48144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22561" y="6406487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4-phenylbutyric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19" y="2971799"/>
            <a:ext cx="7500425" cy="331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70104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3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Carboxylic Acids: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Gives the messiest of IR spectra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C=O band occurs between 1700-1725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The highly dissociated O-H bond has a broad band from 2400-3500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covering up to half the IR spectrum in some cases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 dirty="0">
                <a:latin typeface="Arial" charset="0"/>
              </a:rPr>
              <a:t>4-phenylbutyric acid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00" y="3124200"/>
            <a:ext cx="2209800" cy="2514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391400" y="3200400"/>
            <a:ext cx="457200" cy="29718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00800" y="3124200"/>
            <a:ext cx="457200" cy="30480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carbony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1" y="2590801"/>
            <a:ext cx="1171575" cy="426027"/>
          </a:xfrm>
          <a:prstGeom prst="rect">
            <a:avLst/>
          </a:prstGeom>
        </p:spPr>
      </p:pic>
      <p:graphicFrame>
        <p:nvGraphicFramePr>
          <p:cNvPr id="14348" name="Object 12"/>
          <p:cNvGraphicFramePr>
            <a:graphicFrameLocks noChangeAspect="1"/>
          </p:cNvGraphicFramePr>
          <p:nvPr/>
        </p:nvGraphicFramePr>
        <p:xfrm>
          <a:off x="7924800" y="609600"/>
          <a:ext cx="24320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CS ChemDraw Drawing" r:id="rId5" imgW="1369842" imgH="462827" progId="ChemDraw.Document.6.0">
                  <p:embed/>
                </p:oleObj>
              </mc:Choice>
              <mc:Fallback>
                <p:oleObj name="CS ChemDraw Drawing" r:id="rId5" imgW="1369842" imgH="462827" progId="ChemDraw.Document.6.0">
                  <p:embed/>
                  <p:pic>
                    <p:nvPicPr>
                      <p:cNvPr id="1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9600"/>
                        <a:ext cx="24320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9906000" y="914400"/>
            <a:ext cx="457200" cy="6096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448800" y="1066800"/>
            <a:ext cx="533400" cy="457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9525000" y="685800"/>
            <a:ext cx="3048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19307" y="54864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(w – m)</a:t>
            </a:r>
          </a:p>
          <a:p>
            <a:pPr algn="ctr"/>
            <a:r>
              <a:rPr lang="en-US" sz="1400" b="1" dirty="0" err="1"/>
              <a:t>br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55626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0" y="55626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95135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Acid anhydrides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Coupling of the anhydride though the ether oxygen splits the carbonyl band into two with a separation of 70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Bands are at 1740-1770 cm-1 and 1810-1840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i="1" dirty="0">
              <a:solidFill>
                <a:srgbClr val="FF0000"/>
              </a:solidFill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Mixed mode C-O stretch at 1000-1100 cm</a:t>
            </a:r>
            <a:r>
              <a:rPr lang="en-US" sz="1600" baseline="30000" dirty="0">
                <a:latin typeface="Arial" charset="0"/>
              </a:rPr>
              <a:t>-1</a:t>
            </a:r>
            <a:endParaRPr lang="en-US" sz="1600" dirty="0">
              <a:latin typeface="Arial" charset="0"/>
            </a:endParaRPr>
          </a:p>
        </p:txBody>
      </p:sp>
      <p:pic>
        <p:nvPicPr>
          <p:cNvPr id="15364" name="Picture 5" descr="propionic-anhydr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514492" cy="31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248400" y="3124200"/>
            <a:ext cx="457200" cy="3124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Propionic anhydride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772400" y="3124200"/>
            <a:ext cx="609600" cy="31242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8077201" y="609600"/>
          <a:ext cx="20367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CS ChemDraw Drawing" r:id="rId4" imgW="2037240" imgH="723600" progId="ChemDraw.Document.6.0">
                  <p:embed/>
                </p:oleObj>
              </mc:Choice>
              <mc:Fallback>
                <p:oleObj name="CS ChemDraw Drawing" r:id="rId4" imgW="2037240" imgH="723600" progId="ChemDraw.Document.6.0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609600"/>
                        <a:ext cx="20367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763000" y="914400"/>
            <a:ext cx="685800" cy="533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6106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296400" y="609600"/>
            <a:ext cx="3048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67400" y="53340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9600" y="53340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26128" y="6384674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pivalamid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799"/>
            <a:ext cx="7486357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524000" y="533400"/>
            <a:ext cx="624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6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Amides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Display features of amines and carbonyl compounds</a:t>
            </a: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C=O stretch at 1640-1680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amide is primary (-NH</a:t>
            </a:r>
            <a:r>
              <a:rPr lang="en-US" sz="1600" baseline="-25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) the N-H stretch occurs from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doublet</a:t>
            </a:r>
          </a:p>
          <a:p>
            <a:pPr marL="1196975" lvl="2" indent="-220663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96975" lvl="2" indent="-220663">
              <a:buFontTx/>
              <a:buChar char="•"/>
            </a:pPr>
            <a:r>
              <a:rPr lang="en-US" sz="1600" dirty="0">
                <a:latin typeface="Arial" charset="0"/>
              </a:rPr>
              <a:t>If the amide is secondary (-NHR) the N-H stretch occurs at 3200-3500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as a sharp singlet</a:t>
            </a:r>
            <a:endParaRPr lang="en-US" sz="1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pivalamide</a:t>
            </a:r>
          </a:p>
        </p:txBody>
      </p:sp>
      <p:graphicFrame>
        <p:nvGraphicFramePr>
          <p:cNvPr id="17410" name="Object 7"/>
          <p:cNvGraphicFramePr>
            <a:graphicFrameLocks noChangeAspect="1"/>
          </p:cNvGraphicFramePr>
          <p:nvPr/>
        </p:nvGraphicFramePr>
        <p:xfrm>
          <a:off x="8458200" y="533400"/>
          <a:ext cx="115972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CS ChemDraw Drawing" r:id="rId4" imgW="1234440" imgH="1053360" progId="ChemDraw.Document.6.0">
                  <p:embed/>
                </p:oleObj>
              </mc:Choice>
              <mc:Fallback>
                <p:oleObj name="CS ChemDraw Drawing" r:id="rId4" imgW="1234440" imgH="1053360" progId="ChemDraw.Document.6.0">
                  <p:embed/>
                  <p:pic>
                    <p:nvPicPr>
                      <p:cNvPr id="174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533400"/>
                        <a:ext cx="1159726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553200" y="3124201"/>
            <a:ext cx="4572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5200" y="3352800"/>
            <a:ext cx="685800" cy="23622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296400" y="990600"/>
            <a:ext cx="304800" cy="381000"/>
          </a:xfrm>
          <a:prstGeom prst="roundRect">
            <a:avLst/>
          </a:prstGeom>
          <a:solidFill>
            <a:srgbClr val="0070C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915400" y="533400"/>
            <a:ext cx="381000" cy="6096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76600" y="563880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(m – 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55626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32061" y="6406487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6019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7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Nitro group (-NO</a:t>
            </a:r>
            <a:r>
              <a:rPr lang="en-US" sz="1600" b="1" baseline="-25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Proper Lewis structure gives a bond order of 1.5 from nitrogen to each oxygen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Two bands are seen (symmetric and asymmetric) at 1300-1380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and 1500-1570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group is a strong resonance withdrawing group and is itself vulnerable to resonance effects</a:t>
            </a:r>
          </a:p>
          <a:p>
            <a:pPr marL="1319213" lvl="2" indent="-457200">
              <a:buFontTx/>
              <a:buAutoNum type="arabicPeriod" startAt="17"/>
            </a:pPr>
            <a:endParaRPr lang="en-US" sz="1600" dirty="0">
              <a:latin typeface="Arial" charset="0"/>
            </a:endParaRPr>
          </a:p>
        </p:txBody>
      </p:sp>
      <p:pic>
        <p:nvPicPr>
          <p:cNvPr id="18436" name="Picture 5" descr="2-nitropropan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1"/>
            <a:ext cx="7458222" cy="29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2-nitropropane</a:t>
            </a: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8686801" y="609600"/>
          <a:ext cx="677863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CS ChemDraw Drawing" r:id="rId4" imgW="877320" imgH="1005120" progId="ChemDraw.Document.6.0">
                  <p:embed/>
                </p:oleObj>
              </mc:Choice>
              <mc:Fallback>
                <p:oleObj name="CS ChemDraw Drawing" r:id="rId4" imgW="877320" imgH="1005120" progId="ChemDraw.Document.6.0">
                  <p:embed/>
                  <p:pic>
                    <p:nvPicPr>
                      <p:cNvPr id="1843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1" y="609600"/>
                        <a:ext cx="677863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934200" y="3200401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315200" y="3200401"/>
            <a:ext cx="228600" cy="3008313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10600" y="609600"/>
            <a:ext cx="838200" cy="457200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77000" y="52578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0" y="52578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26993" y="6330385"/>
            <a:ext cx="683339" cy="365125"/>
          </a:xfrm>
        </p:spPr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56388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62013" lvl="1" indent="-457200">
              <a:buFontTx/>
              <a:buAutoNum type="arabicPeriod" startAt="18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Nitriles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 (the </a:t>
            </a: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cyano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- or –C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  <a:cs typeface="Arial" charset="0"/>
              </a:rPr>
              <a:t>≡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N group)</a:t>
            </a: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Principle group is the carbon nitrogen triple bond at 2100-2280 cm</a:t>
            </a:r>
            <a:r>
              <a:rPr lang="en-US" sz="1600" baseline="30000" dirty="0">
                <a:latin typeface="Arial" charset="0"/>
              </a:rPr>
              <a:t>-1</a:t>
            </a:r>
          </a:p>
          <a:p>
            <a:pPr marL="1144588" lvl="2" indent="-168275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144588" lvl="2" indent="-168275">
              <a:buFontTx/>
              <a:buChar char="•"/>
            </a:pPr>
            <a:r>
              <a:rPr lang="en-US" sz="1600" dirty="0">
                <a:latin typeface="Arial" charset="0"/>
              </a:rPr>
              <a:t>This peak is usually much more intense than that of the </a:t>
            </a:r>
            <a:r>
              <a:rPr lang="en-US" sz="1600" dirty="0" err="1">
                <a:latin typeface="Arial" charset="0"/>
              </a:rPr>
              <a:t>alkyne</a:t>
            </a:r>
            <a:r>
              <a:rPr lang="en-US" sz="1600" dirty="0">
                <a:latin typeface="Arial" charset="0"/>
              </a:rPr>
              <a:t> due to the </a:t>
            </a:r>
            <a:r>
              <a:rPr lang="en-US" sz="1600" dirty="0" err="1">
                <a:latin typeface="Arial" charset="0"/>
              </a:rPr>
              <a:t>electronegativity</a:t>
            </a:r>
            <a:r>
              <a:rPr lang="en-US" sz="1600" dirty="0">
                <a:latin typeface="Arial" charset="0"/>
              </a:rPr>
              <a:t> difference between carbon and nitrogen</a:t>
            </a:r>
          </a:p>
        </p:txBody>
      </p:sp>
      <p:pic>
        <p:nvPicPr>
          <p:cNvPr id="19460" name="Picture 3" descr="propionitrile"/>
          <p:cNvPicPr preferRelativeResize="0"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2720" y="2971800"/>
            <a:ext cx="7196744" cy="30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7559040" y="182880"/>
            <a:ext cx="3017520" cy="1371600"/>
          </a:xfrm>
          <a:prstGeom prst="round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/>
          <a:lstStyle/>
          <a:p>
            <a:pPr algn="ctr" eaLnBrk="0" hangingPunct="0">
              <a:defRPr/>
            </a:pPr>
            <a:r>
              <a:rPr lang="en-US" sz="1600">
                <a:latin typeface="Arial" charset="0"/>
              </a:rPr>
              <a:t>propionitrile</a:t>
            </a:r>
          </a:p>
        </p:txBody>
      </p:sp>
      <p:graphicFrame>
        <p:nvGraphicFramePr>
          <p:cNvPr id="19458" name="Object 5"/>
          <p:cNvGraphicFramePr>
            <a:graphicFrameLocks noChangeAspect="1"/>
          </p:cNvGraphicFramePr>
          <p:nvPr/>
        </p:nvGraphicFramePr>
        <p:xfrm>
          <a:off x="8382000" y="609600"/>
          <a:ext cx="152746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CS ChemDraw Drawing" r:id="rId4" imgW="1089720" imgH="489600" progId="ChemDraw.Document.6.0">
                  <p:embed/>
                </p:oleObj>
              </mc:Choice>
              <mc:Fallback>
                <p:oleObj name="CS ChemDraw Drawing" r:id="rId4" imgW="1089720" imgH="489600" progId="ChemDraw.Document.6.0">
                  <p:embed/>
                  <p:pic>
                    <p:nvPicPr>
                      <p:cNvPr id="194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609600"/>
                        <a:ext cx="1527464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181600" y="3200401"/>
            <a:ext cx="381000" cy="3008313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18091527">
            <a:off x="8535560" y="404297"/>
            <a:ext cx="381000" cy="863484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4648201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200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524000" y="533401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Tx/>
              <a:buAutoNum type="arabicPeriod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Conjugation</a:t>
            </a:r>
            <a:r>
              <a:rPr lang="en-US" sz="1600" dirty="0">
                <a:latin typeface="Arial" charset="0"/>
              </a:rPr>
              <a:t> – by resonance, conjugation lowers the energy of a double or triple bond.  The effect of this is readily observed in the IR spectrum:</a:t>
            </a: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Conjugation will lower the observed IR band for a carbonyl from 20-40 cm</a:t>
            </a:r>
            <a:r>
              <a:rPr lang="en-US" sz="1600" baseline="30000" dirty="0">
                <a:latin typeface="Arial" charset="0"/>
              </a:rPr>
              <a:t>-1</a:t>
            </a:r>
            <a:r>
              <a:rPr lang="en-US" sz="1600" dirty="0">
                <a:latin typeface="Arial" charset="0"/>
              </a:rPr>
              <a:t> provided conjugation gives a strong resonance contributor</a:t>
            </a: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Inductive effects are usually small, unless coupled with a resonance contributor (note –CH</a:t>
            </a:r>
            <a:r>
              <a:rPr lang="en-US" sz="1600" baseline="-25000" dirty="0">
                <a:latin typeface="Arial" charset="0"/>
              </a:rPr>
              <a:t>3</a:t>
            </a:r>
            <a:r>
              <a:rPr lang="en-US" sz="1600" dirty="0">
                <a:latin typeface="Arial" charset="0"/>
              </a:rPr>
              <a:t> and –</a:t>
            </a:r>
            <a:r>
              <a:rPr lang="en-US" sz="1600" dirty="0" err="1">
                <a:latin typeface="Arial" charset="0"/>
              </a:rPr>
              <a:t>Cl</a:t>
            </a:r>
            <a:r>
              <a:rPr lang="en-US" sz="1600" dirty="0">
                <a:latin typeface="Arial" charset="0"/>
              </a:rPr>
              <a:t> above)</a:t>
            </a:r>
          </a:p>
        </p:txBody>
      </p:sp>
      <p:graphicFrame>
        <p:nvGraphicFramePr>
          <p:cNvPr id="20482" name="Object 10"/>
          <p:cNvGraphicFramePr>
            <a:graphicFrameLocks noChangeAspect="1"/>
          </p:cNvGraphicFramePr>
          <p:nvPr/>
        </p:nvGraphicFramePr>
        <p:xfrm>
          <a:off x="4879976" y="1450975"/>
          <a:ext cx="25828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CS ChemDraw Drawing" r:id="rId3" imgW="2309978" imgH="1087852" progId="ChemDraw.Document.6.0">
                  <p:embed/>
                </p:oleObj>
              </mc:Choice>
              <mc:Fallback>
                <p:oleObj name="CS ChemDraw Drawing" r:id="rId3" imgW="2309978" imgH="1087852" progId="ChemDraw.Document.6.0">
                  <p:embed/>
                  <p:pic>
                    <p:nvPicPr>
                      <p:cNvPr id="204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76" y="1450975"/>
                        <a:ext cx="2582863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1"/>
          <p:cNvGraphicFramePr>
            <a:graphicFrameLocks noChangeAspect="1"/>
          </p:cNvGraphicFramePr>
          <p:nvPr/>
        </p:nvGraphicFramePr>
        <p:xfrm>
          <a:off x="4038600" y="3429000"/>
          <a:ext cx="5410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CS ChemDraw Drawing" r:id="rId5" imgW="3976920" imgH="559800" progId="ChemDraw.Document.6.0">
                  <p:embed/>
                </p:oleObj>
              </mc:Choice>
              <mc:Fallback>
                <p:oleObj name="CS ChemDraw Drawing" r:id="rId5" imgW="3976920" imgH="559800" progId="ChemDraw.Document.6.0">
                  <p:embed/>
                  <p:pic>
                    <p:nvPicPr>
                      <p:cNvPr id="204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29000"/>
                        <a:ext cx="5410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12"/>
          <p:cNvGraphicFramePr>
            <a:graphicFrameLocks noChangeAspect="1"/>
          </p:cNvGraphicFramePr>
          <p:nvPr/>
        </p:nvGraphicFramePr>
        <p:xfrm>
          <a:off x="4191000" y="4344989"/>
          <a:ext cx="48577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CS ChemDraw Drawing" r:id="rId7" imgW="4151132" imgH="1141171" progId="ChemDraw.Document.6.0">
                  <p:embed/>
                </p:oleObj>
              </mc:Choice>
              <mc:Fallback>
                <p:oleObj name="CS ChemDraw Drawing" r:id="rId7" imgW="4151132" imgH="1141171" progId="ChemDraw.Document.6.0">
                  <p:embed/>
                  <p:pic>
                    <p:nvPicPr>
                      <p:cNvPr id="204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44989"/>
                        <a:ext cx="48577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524000" y="533400"/>
            <a:ext cx="88392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 typeface="+mj-lt"/>
              <a:buAutoNum type="arabicPeriod" startAt="2"/>
            </a:pPr>
            <a:r>
              <a:rPr lang="en-US" sz="1600" b="1" dirty="0" err="1">
                <a:solidFill>
                  <a:schemeClr val="accent6"/>
                </a:solidFill>
                <a:latin typeface="Arial" charset="0"/>
              </a:rPr>
              <a:t>Steric</a:t>
            </a: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 effects </a:t>
            </a:r>
            <a:r>
              <a:rPr lang="en-US" sz="1600" dirty="0">
                <a:latin typeface="Arial" charset="0"/>
              </a:rPr>
              <a:t>– usually not important in IR spectroscopy, unless they reduce the strength of a bond (usually </a:t>
            </a:r>
            <a:r>
              <a:rPr lang="en-US" sz="1600" dirty="0">
                <a:latin typeface="Symbol" pitchFamily="18" charset="2"/>
              </a:rPr>
              <a:t>p</a:t>
            </a:r>
            <a:r>
              <a:rPr lang="en-US" sz="1600" dirty="0">
                <a:latin typeface="Arial" charset="0"/>
              </a:rPr>
              <a:t>) by interfering with proper orbital overlap:</a:t>
            </a: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Here the methyl group in the structure at the right causes the carbonyl group to be slightly out of plane, interfering with resonance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319213" lvl="2" indent="-457200">
              <a:buFontTx/>
              <a:buAutoNum type="arabicPeriod" startAt="2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Strain effects </a:t>
            </a:r>
            <a:r>
              <a:rPr lang="en-US" sz="1600" dirty="0">
                <a:latin typeface="Arial" charset="0"/>
              </a:rPr>
              <a:t>– changes in bond angle forced by the constraints of a ring will cause a slight change in hybridization, and therefore, bond strength</a:t>
            </a: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baseline="300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As bond angle decreases, carbon becomes more electronegative, as well as less sp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 hybridized (bond angle &lt; 120</a:t>
            </a:r>
            <a:r>
              <a:rPr lang="en-US" sz="1600" dirty="0">
                <a:latin typeface="Arial" charset="0"/>
                <a:cs typeface="Arial" charset="0"/>
              </a:rPr>
              <a:t>°</a:t>
            </a:r>
            <a:r>
              <a:rPr lang="en-US" sz="1600" dirty="0">
                <a:latin typeface="Arial" charset="0"/>
              </a:rPr>
              <a:t>)</a:t>
            </a:r>
          </a:p>
        </p:txBody>
      </p:sp>
      <p:graphicFrame>
        <p:nvGraphicFramePr>
          <p:cNvPr id="21506" name="Object 8"/>
          <p:cNvGraphicFramePr>
            <a:graphicFrameLocks noChangeAspect="1"/>
          </p:cNvGraphicFramePr>
          <p:nvPr/>
        </p:nvGraphicFramePr>
        <p:xfrm>
          <a:off x="4800600" y="1447800"/>
          <a:ext cx="3048000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CS ChemDraw Drawing" r:id="rId3" imgW="2421360" imgH="898560" progId="ChemDraw.Document.6.0">
                  <p:embed/>
                </p:oleObj>
              </mc:Choice>
              <mc:Fallback>
                <p:oleObj name="CS ChemDraw Drawing" r:id="rId3" imgW="2421360" imgH="898560" progId="ChemDraw.Document.6.0">
                  <p:embed/>
                  <p:pic>
                    <p:nvPicPr>
                      <p:cNvPr id="2150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048000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9"/>
          <p:cNvGraphicFramePr>
            <a:graphicFrameLocks noChangeAspect="1"/>
          </p:cNvGraphicFramePr>
          <p:nvPr/>
        </p:nvGraphicFramePr>
        <p:xfrm>
          <a:off x="3276600" y="4191001"/>
          <a:ext cx="65532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CS ChemDraw Drawing" r:id="rId5" imgW="5338800" imgH="883440" progId="ChemDraw.Document.6.0">
                  <p:embed/>
                </p:oleObj>
              </mc:Choice>
              <mc:Fallback>
                <p:oleObj name="CS ChemDraw Drawing" r:id="rId5" imgW="5338800" imgH="883440" progId="ChemDraw.Document.6.0">
                  <p:embed/>
                  <p:pic>
                    <p:nvPicPr>
                      <p:cNvPr id="2150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1"/>
                        <a:ext cx="65532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600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0" y="533401"/>
            <a:ext cx="8839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lvl="1" indent="-457200"/>
            <a:r>
              <a:rPr lang="en-US" sz="1600" b="1" dirty="0">
                <a:latin typeface="Arial" charset="0"/>
              </a:rPr>
              <a:t>Effects on IR bands</a:t>
            </a:r>
          </a:p>
          <a:p>
            <a:pPr marL="1319213" lvl="2" indent="-457200">
              <a:buFont typeface="+mj-lt"/>
              <a:buAutoNum type="arabicPeriod" startAt="4"/>
            </a:pPr>
            <a:r>
              <a:rPr lang="en-US" sz="1600" b="1" dirty="0">
                <a:solidFill>
                  <a:schemeClr val="accent6"/>
                </a:solidFill>
                <a:latin typeface="Arial" charset="0"/>
              </a:rPr>
              <a:t>Hydrogen bonding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Hydrogen bonding causes a broadening in the band due to the creation of a continuum of bond energies associated with it</a:t>
            </a: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In the solution phase these effects are readily apparent; in the gas phase where these effects disappear or in lieu of </a:t>
            </a:r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effects, the band appears as sharp as all other IR bands:</a:t>
            </a: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>
                <a:latin typeface="Arial" charset="0"/>
              </a:rPr>
              <a:t>Gas phase spectrum of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1-butanol </a:t>
            </a: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endParaRPr lang="en-US" sz="1600" dirty="0">
              <a:latin typeface="Arial" charset="0"/>
            </a:endParaRPr>
          </a:p>
          <a:p>
            <a:pPr marL="1890713" lvl="3" indent="-457200"/>
            <a:r>
              <a:rPr lang="en-US" sz="1600" dirty="0" err="1">
                <a:latin typeface="Arial" charset="0"/>
              </a:rPr>
              <a:t>Steric</a:t>
            </a:r>
            <a:r>
              <a:rPr lang="en-US" sz="1600" dirty="0">
                <a:latin typeface="Arial" charset="0"/>
              </a:rPr>
              <a:t> hindrance to H-bonding</a:t>
            </a:r>
          </a:p>
          <a:p>
            <a:pPr marL="1890713" lvl="3" indent="-457200"/>
            <a:r>
              <a:rPr lang="en-US" sz="1600" dirty="0">
                <a:latin typeface="Arial" charset="0"/>
              </a:rPr>
              <a:t>in a </a:t>
            </a:r>
            <a:r>
              <a:rPr lang="en-US" sz="1600" dirty="0" err="1">
                <a:latin typeface="Arial" charset="0"/>
              </a:rPr>
              <a:t>di-</a:t>
            </a:r>
            <a:r>
              <a:rPr lang="en-US" sz="1600" i="1" dirty="0" err="1">
                <a:latin typeface="Arial" charset="0"/>
              </a:rPr>
              <a:t>tert</a:t>
            </a:r>
            <a:r>
              <a:rPr lang="en-US" sz="1600" dirty="0" err="1">
                <a:latin typeface="Arial" charset="0"/>
              </a:rPr>
              <a:t>-butylphenol</a:t>
            </a: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endParaRPr lang="en-US" sz="1600" dirty="0">
              <a:latin typeface="Arial" charset="0"/>
            </a:endParaRPr>
          </a:p>
          <a:p>
            <a:pPr marL="1890713" lvl="3" indent="-457200">
              <a:buFontTx/>
              <a:buChar char="•"/>
            </a:pPr>
            <a:r>
              <a:rPr lang="en-US" sz="1600" dirty="0">
                <a:latin typeface="Arial" charset="0"/>
              </a:rPr>
              <a:t>H-bonding can interact with other functional groups to lower frequencies</a:t>
            </a:r>
          </a:p>
        </p:txBody>
      </p:sp>
      <p:pic>
        <p:nvPicPr>
          <p:cNvPr id="22533" name="Picture 6" descr="1-butano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2362200"/>
            <a:ext cx="3886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tert-butyl-pheno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810000"/>
            <a:ext cx="38862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9"/>
          <p:cNvGraphicFramePr>
            <a:graphicFrameLocks noChangeAspect="1"/>
          </p:cNvGraphicFramePr>
          <p:nvPr/>
        </p:nvGraphicFramePr>
        <p:xfrm>
          <a:off x="5029200" y="3886200"/>
          <a:ext cx="1219200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CS ChemDraw Drawing" r:id="rId5" imgW="976320" imgH="825120" progId="ChemDraw.Document.6.0">
                  <p:embed/>
                </p:oleObj>
              </mc:Choice>
              <mc:Fallback>
                <p:oleObj name="CS ChemDraw Drawing" r:id="rId5" imgW="976320" imgH="825120" progId="ChemDraw.Document.6.0">
                  <p:embed/>
                  <p:pic>
                    <p:nvPicPr>
                      <p:cNvPr id="2253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886200"/>
                        <a:ext cx="1219200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10"/>
          <p:cNvGraphicFramePr>
            <a:graphicFrameLocks noChangeAspect="1"/>
          </p:cNvGraphicFramePr>
          <p:nvPr/>
        </p:nvGraphicFramePr>
        <p:xfrm>
          <a:off x="5867400" y="5486401"/>
          <a:ext cx="11430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CS ChemDraw Drawing" r:id="rId7" imgW="954000" imgH="692640" progId="ChemDraw.Document.6.0">
                  <p:embed/>
                </p:oleObj>
              </mc:Choice>
              <mc:Fallback>
                <p:oleObj name="CS ChemDraw Drawing" r:id="rId7" imgW="954000" imgH="692640" progId="ChemDraw.Document.6.0">
                  <p:embed/>
                  <p:pic>
                    <p:nvPicPr>
                      <p:cNvPr id="2253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86401"/>
                        <a:ext cx="11430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A2CB7-07E5-4533-A42A-6765B4834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83469-56F9-4EA9-B618-8C25B1A8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A39D31-A6F6-4945-AE12-6121FA473E5C}"/>
              </a:ext>
            </a:extLst>
          </p:cNvPr>
          <p:cNvSpPr/>
          <p:nvPr/>
        </p:nvSpPr>
        <p:spPr>
          <a:xfrm>
            <a:off x="154745" y="857181"/>
            <a:ext cx="917213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srgbClr val="00B0F0"/>
                </a:solidFill>
              </a:rPr>
              <a:t>CONTENTS</a:t>
            </a:r>
          </a:p>
          <a:p>
            <a:endParaRPr lang="en-US" sz="3600" dirty="0">
              <a:solidFill>
                <a:srgbClr val="00B0F0"/>
              </a:solidFill>
            </a:endParaRPr>
          </a:p>
          <a:p>
            <a:r>
              <a:rPr lang="en-US" sz="3200" dirty="0"/>
              <a:t>1</a:t>
            </a:r>
            <a:r>
              <a:rPr lang="en-US" sz="3600" dirty="0"/>
              <a:t>. </a:t>
            </a:r>
            <a:r>
              <a:rPr lang="en-US" sz="2800" dirty="0">
                <a:latin typeface="Arial Black" panose="020B0A04020102020204" pitchFamily="34" charset="0"/>
              </a:rPr>
              <a:t>INTRODUCTION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2. THEORY-MOLECULAR VIBRATION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r>
              <a:rPr lang="en-US" sz="2800" dirty="0">
                <a:latin typeface="Arial Black" panose="020B0A04020102020204" pitchFamily="34" charset="0"/>
              </a:rPr>
              <a:t>3. INSTRUMENTATION </a:t>
            </a:r>
          </a:p>
          <a:p>
            <a:endParaRPr lang="en-US" sz="2800" dirty="0">
              <a:latin typeface="Arial Black" panose="020B0A04020102020204" pitchFamily="34" charset="0"/>
            </a:endParaRPr>
          </a:p>
          <a:p>
            <a:pPr marL="609600" indent="-609600"/>
            <a:r>
              <a:rPr lang="en-US" sz="2800" dirty="0">
                <a:latin typeface="Arial Black" panose="020B0A04020102020204" pitchFamily="34" charset="0"/>
              </a:rPr>
              <a:t>4.  Infrared Group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9A370-9532-4067-8EC6-A72B2E18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600" smtClean="0"/>
              <a:t>5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0184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7DF5-DCC8-4AFC-8BB2-5E14C6E5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89" y="0"/>
            <a:ext cx="8596668" cy="656492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1.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24CAAF-9C4C-4227-8C03-0AAFF72AFF01}"/>
              </a:ext>
            </a:extLst>
          </p:cNvPr>
          <p:cNvSpPr/>
          <p:nvPr/>
        </p:nvSpPr>
        <p:spPr>
          <a:xfrm>
            <a:off x="0" y="656492"/>
            <a:ext cx="10526929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IR spectroscopy is an useful tool to identify functional groups in organic molecules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IR spectrum is an important record which gives sufficient information about the structure of a compound and also determine the functional group.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Spectroscopy </a:t>
            </a:r>
            <a:r>
              <a:rPr lang="en-US" dirty="0"/>
              <a:t>is the study of the interaction of matter with the electromagnetic spectrum.</a:t>
            </a:r>
          </a:p>
          <a:p>
            <a:endParaRPr lang="en-US" dirty="0"/>
          </a:p>
          <a:p>
            <a:pPr marL="1371600" lvl="2" indent="-457200" algn="just" eaLnBrk="0" hangingPunct="0">
              <a:buFontTx/>
              <a:buAutoNum type="arabicPeriod"/>
            </a:pPr>
            <a:r>
              <a:rPr lang="en-US" dirty="0"/>
              <a:t>Electromagnetic radiation displays the properties of both particles and waves.</a:t>
            </a:r>
          </a:p>
          <a:p>
            <a:pPr lvl="2" algn="just" eaLnBrk="0" hangingPunct="0"/>
            <a:endParaRPr lang="en-US" dirty="0"/>
          </a:p>
          <a:p>
            <a:pPr lvl="2" algn="just" eaLnBrk="0" hangingPunct="0"/>
            <a:r>
              <a:rPr lang="en-US" dirty="0"/>
              <a:t>2. The particle component is called a </a:t>
            </a:r>
            <a:r>
              <a:rPr lang="en-US" b="1" i="1" dirty="0"/>
              <a:t>photon.</a:t>
            </a:r>
          </a:p>
          <a:p>
            <a:pPr marL="1371600" lvl="2" indent="-457200" algn="just" eaLnBrk="0" hangingPunct="0">
              <a:buFontTx/>
              <a:buAutoNum type="arabicPeriod"/>
            </a:pPr>
            <a:endParaRPr lang="en-US" dirty="0"/>
          </a:p>
          <a:p>
            <a:pPr lvl="2" algn="just" eaLnBrk="0" hangingPunct="0"/>
            <a:r>
              <a:rPr lang="en-US" dirty="0"/>
              <a:t>3. The </a:t>
            </a:r>
            <a:r>
              <a:rPr lang="en-US" b="1" dirty="0"/>
              <a:t>energy (E) </a:t>
            </a:r>
            <a:r>
              <a:rPr lang="en-US" dirty="0"/>
              <a:t>component of a photon is proportional to the frequency. </a:t>
            </a:r>
          </a:p>
          <a:p>
            <a:pPr lvl="2" algn="just" eaLnBrk="0" hangingPunct="0"/>
            <a:r>
              <a:rPr lang="en-US" dirty="0"/>
              <a:t>Where </a:t>
            </a:r>
            <a:r>
              <a:rPr lang="en-US" b="1" dirty="0"/>
              <a:t>h</a:t>
            </a:r>
            <a:r>
              <a:rPr lang="en-US" dirty="0"/>
              <a:t> is </a:t>
            </a:r>
            <a:r>
              <a:rPr lang="en-US" b="1" dirty="0"/>
              <a:t>Planck’s constant </a:t>
            </a:r>
            <a:r>
              <a:rPr lang="en-US" dirty="0"/>
              <a:t>and </a:t>
            </a:r>
            <a:r>
              <a:rPr lang="en-US" sz="2400" b="1" dirty="0">
                <a:latin typeface="Symbol" pitchFamily="18" charset="2"/>
              </a:rPr>
              <a:t>n</a:t>
            </a:r>
            <a:r>
              <a:rPr lang="en-US" dirty="0"/>
              <a:t> is the </a:t>
            </a:r>
            <a:r>
              <a:rPr lang="en-US" b="1" dirty="0"/>
              <a:t>frequency</a:t>
            </a:r>
            <a:r>
              <a:rPr lang="en-US" dirty="0"/>
              <a:t> in Hertz (cycles per second) </a:t>
            </a:r>
          </a:p>
          <a:p>
            <a:pPr lvl="2" algn="just" eaLnBrk="0" hangingPunct="0"/>
            <a:endParaRPr lang="en-US" dirty="0"/>
          </a:p>
          <a:p>
            <a:pPr marL="1371600" lvl="2" indent="-457200" algn="just" eaLnBrk="0" hangingPunct="0"/>
            <a:r>
              <a:rPr lang="en-US" dirty="0"/>
              <a:t>                                                            </a:t>
            </a:r>
            <a:r>
              <a:rPr lang="en-US" sz="2400" dirty="0"/>
              <a:t> </a:t>
            </a:r>
            <a:r>
              <a:rPr lang="en-US" sz="2400" b="1" dirty="0"/>
              <a:t>E = </a:t>
            </a:r>
            <a:r>
              <a:rPr lang="en-US" sz="2400" b="1" dirty="0" err="1"/>
              <a:t>h</a:t>
            </a:r>
            <a:r>
              <a:rPr lang="en-US" sz="2400" b="1" dirty="0" err="1">
                <a:latin typeface="Symbol" pitchFamily="18" charset="2"/>
              </a:rPr>
              <a:t>n</a:t>
            </a:r>
            <a:endParaRPr lang="en-US" sz="2400" b="1" dirty="0">
              <a:latin typeface="Symbol" pitchFamily="18" charset="2"/>
            </a:endParaRPr>
          </a:p>
          <a:p>
            <a:pPr marL="1371600" lvl="2" indent="-457200" algn="just" eaLnBrk="0" hangingPunct="0"/>
            <a:endParaRPr lang="en-US" sz="2400" b="1" dirty="0">
              <a:latin typeface="Symbol" pitchFamily="18" charset="2"/>
            </a:endParaRPr>
          </a:p>
          <a:p>
            <a:pPr marL="1371600" lvl="2" indent="-457200" algn="ctr" eaLnBrk="0" hangingPunct="0">
              <a:buFont typeface="Symbol" panose="05050102010706020507" pitchFamily="18" charset="2"/>
              <a:buChar char="n"/>
            </a:pPr>
            <a:r>
              <a:rPr lang="en-US" sz="2400" b="1" dirty="0">
                <a:latin typeface="Symbol" pitchFamily="18" charset="2"/>
              </a:rPr>
              <a:t>= </a:t>
            </a:r>
            <a:r>
              <a:rPr lang="en-US" sz="2400" b="1" i="1" dirty="0">
                <a:latin typeface="Times New Roman" pitchFamily="18" charset="0"/>
              </a:rPr>
              <a:t>c / </a:t>
            </a:r>
            <a:r>
              <a:rPr lang="en-US" sz="2400" b="1" dirty="0">
                <a:latin typeface="Symbol" pitchFamily="18" charset="2"/>
              </a:rPr>
              <a:t>l</a:t>
            </a:r>
          </a:p>
          <a:p>
            <a:pPr marL="1371600" lvl="2" indent="-457200" algn="ctr" eaLnBrk="0" hangingPunct="0"/>
            <a:r>
              <a:rPr lang="en-US" sz="2400" b="1" i="1" dirty="0">
                <a:latin typeface="Arial" charset="0"/>
              </a:rPr>
              <a:t>E</a:t>
            </a:r>
            <a:r>
              <a:rPr lang="en-US" sz="2400" b="1" dirty="0">
                <a:latin typeface="Times New Roman" pitchFamily="18" charset="0"/>
              </a:rPr>
              <a:t> = </a:t>
            </a:r>
            <a:r>
              <a:rPr lang="en-US" sz="2400" b="1" i="1" dirty="0" err="1">
                <a:latin typeface="Times New Roman" pitchFamily="18" charset="0"/>
              </a:rPr>
              <a:t>hc</a:t>
            </a:r>
            <a:r>
              <a:rPr lang="en-US" sz="2400" b="1" i="1" dirty="0">
                <a:latin typeface="Times New Roman" pitchFamily="18" charset="0"/>
              </a:rPr>
              <a:t> / </a:t>
            </a:r>
            <a:r>
              <a:rPr lang="en-US" sz="2400" b="1" dirty="0">
                <a:latin typeface="Symbol" pitchFamily="18" charset="2"/>
              </a:rPr>
              <a:t>l</a:t>
            </a:r>
          </a:p>
          <a:p>
            <a:pPr marL="1371600" lvl="2" indent="-457200" algn="ctr" eaLnBrk="0" hangingPunct="0"/>
            <a:endParaRPr lang="en-US" sz="2400" b="1" dirty="0">
              <a:latin typeface="Symbol" pitchFamily="18" charset="2"/>
            </a:endParaRPr>
          </a:p>
          <a:p>
            <a:pPr marL="1371600" lvl="2" indent="-457200" algn="ctr" eaLnBrk="0" hangingPunct="0"/>
            <a:r>
              <a:rPr lang="en-US" sz="2000" b="1" i="1" dirty="0">
                <a:solidFill>
                  <a:schemeClr val="accent6"/>
                </a:solidFill>
                <a:latin typeface="Arial" charset="0"/>
              </a:rPr>
              <a:t>C, is</a:t>
            </a:r>
            <a:r>
              <a:rPr lang="en-US" sz="2000" dirty="0">
                <a:latin typeface="Arial" charset="0"/>
              </a:rPr>
              <a:t> speed of light (constant)</a:t>
            </a:r>
          </a:p>
          <a:p>
            <a:pPr marL="1371600" lvl="2" indent="-457200" algn="ctr" eaLnBrk="0" hangingPunct="0"/>
            <a:r>
              <a:rPr lang="en-US" sz="2000" b="1" dirty="0">
                <a:latin typeface="Symbol" pitchFamily="18" charset="2"/>
              </a:rPr>
              <a:t>l, </a:t>
            </a:r>
            <a:r>
              <a:rPr lang="en-US" sz="2000" dirty="0">
                <a:latin typeface="Arial" charset="0"/>
              </a:rPr>
              <a:t>is </a:t>
            </a:r>
            <a:r>
              <a:rPr lang="en-US" sz="2000" b="1" i="1" dirty="0">
                <a:solidFill>
                  <a:schemeClr val="accent6"/>
                </a:solidFill>
                <a:latin typeface="Arial" charset="0"/>
              </a:rPr>
              <a:t>wavelength in cm</a:t>
            </a:r>
          </a:p>
          <a:p>
            <a:pPr marL="1371600" lvl="2" indent="-457200" algn="ctr" eaLnBrk="0" hangingPunct="0"/>
            <a:endParaRPr lang="en-US" sz="2000" b="1" i="1" dirty="0">
              <a:solidFill>
                <a:schemeClr val="accent6"/>
              </a:solidFill>
              <a:latin typeface="Arial" charset="0"/>
            </a:endParaRPr>
          </a:p>
          <a:p>
            <a:pPr marL="1371600" lvl="2" indent="-457200" eaLnBrk="0" hangingPunct="0"/>
            <a:endParaRPr lang="en-US" sz="2000" dirty="0"/>
          </a:p>
          <a:p>
            <a:pPr marL="1371600" lvl="2" indent="-457200" eaLnBrk="0" hangingPunct="0"/>
            <a:endParaRPr lang="en-US" sz="2000" b="1" dirty="0">
              <a:latin typeface="Symbol" pitchFamily="18" charset="2"/>
            </a:endParaRPr>
          </a:p>
          <a:p>
            <a:pPr marL="1371600" lvl="2" indent="-457200" algn="ctr" eaLnBrk="0" hangingPunct="0"/>
            <a:endParaRPr lang="en-US" sz="2400" b="1" i="1" dirty="0">
              <a:latin typeface="Times New Roman" pitchFamily="18" charset="0"/>
            </a:endParaRPr>
          </a:p>
          <a:p>
            <a:pPr marL="1371600" lvl="2" indent="-457200" algn="ctr" eaLnBrk="0" hangingPunct="0"/>
            <a:endParaRPr lang="en-US" b="1" i="1" dirty="0">
              <a:latin typeface="Times New Roman" pitchFamily="18" charset="0"/>
            </a:endParaRPr>
          </a:p>
          <a:p>
            <a:pPr marL="1371600" lvl="2" indent="-457200" algn="ctr" eaLnBrk="0" hangingPunct="0"/>
            <a:endParaRPr lang="en-US" b="1" dirty="0">
              <a:latin typeface="Symbol" pitchFamily="18" charset="2"/>
            </a:endParaRPr>
          </a:p>
          <a:p>
            <a:pPr marL="1371600" lvl="2" indent="-457200" algn="ctr" eaLnBrk="0" hangingPunct="0"/>
            <a:endParaRPr lang="en-US" b="1" dirty="0">
              <a:latin typeface="Symbol" pitchFamily="18" charset="2"/>
            </a:endParaRPr>
          </a:p>
          <a:p>
            <a:pPr marL="1371600" lvl="2" indent="-457200" algn="just" eaLnBrk="0" hangingPunct="0"/>
            <a:endParaRPr lang="en-US" b="1" dirty="0">
              <a:latin typeface="Symbol" pitchFamily="18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AC365-9345-4A89-8ED7-323EC8E7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751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58EDFD-8C30-4520-94C9-C5E1555AFC69}"/>
              </a:ext>
            </a:extLst>
          </p:cNvPr>
          <p:cNvSpPr/>
          <p:nvPr/>
        </p:nvSpPr>
        <p:spPr>
          <a:xfrm>
            <a:off x="396551" y="332322"/>
            <a:ext cx="8874057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4"/>
                </a:solidFill>
              </a:rPr>
              <a:t>2. THEORY-MOLECULAR VIBRATION</a:t>
            </a:r>
          </a:p>
          <a:p>
            <a:pPr eaLnBrk="0" hangingPunct="0"/>
            <a:endParaRPr lang="en-US" sz="2800" dirty="0">
              <a:solidFill>
                <a:schemeClr val="accent4"/>
              </a:solidFill>
            </a:endParaRPr>
          </a:p>
          <a:p>
            <a:pPr eaLnBrk="0" hangingPunct="0"/>
            <a:r>
              <a:rPr lang="en-US" sz="2000" dirty="0"/>
              <a:t>1. IR spectroscopy is a result of </a:t>
            </a:r>
            <a:r>
              <a:rPr lang="en-US" sz="2000" u="sng" dirty="0"/>
              <a:t>molecular vibrational </a:t>
            </a:r>
            <a:r>
              <a:rPr lang="en-US" sz="2000" dirty="0"/>
              <a:t>transitions that occur      when light interacts with matter Molecules are always vibrating.</a:t>
            </a:r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A612F-99CE-4D55-97A0-84A6A477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400" smtClean="0"/>
              <a:t>7</a:t>
            </a:fld>
            <a:endParaRPr lang="en-US" sz="1400" dirty="0"/>
          </a:p>
        </p:txBody>
      </p:sp>
      <p:pic>
        <p:nvPicPr>
          <p:cNvPr id="5" name="Picture 4" descr="vibration">
            <a:extLst>
              <a:ext uri="{FF2B5EF4-FFF2-40B4-BE49-F238E27FC236}">
                <a16:creationId xmlns:a16="http://schemas.microsoft.com/office/drawing/2014/main" id="{0D078C83-547A-40FE-BDDD-F8AC1E77A4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431" y="1868073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">
            <a:extLst>
              <a:ext uri="{FF2B5EF4-FFF2-40B4-BE49-F238E27FC236}">
                <a16:creationId xmlns:a16="http://schemas.microsoft.com/office/drawing/2014/main" id="{CFC4BDFE-F9D4-4453-9854-59A4CA925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825" y="2322928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3" descr="sine_wave">
            <a:extLst>
              <a:ext uri="{FF2B5EF4-FFF2-40B4-BE49-F238E27FC236}">
                <a16:creationId xmlns:a16="http://schemas.microsoft.com/office/drawing/2014/main" id="{C7520E0C-8101-434B-95F3-5BC12588D9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8732" y="2170528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2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06952" y="496887"/>
            <a:ext cx="8183562" cy="4187825"/>
          </a:xfrm>
        </p:spPr>
        <p:txBody>
          <a:bodyPr/>
          <a:lstStyle/>
          <a:p>
            <a:pPr marL="457200" lvl="1" indent="0">
              <a:buClrTx/>
              <a:buNone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2. When a wave of infrared light encounters this oscillating EM field generated by the oscillating dipole of the same frequency, the two waves couple, and IR light is absorbed</a:t>
            </a:r>
          </a:p>
          <a:p>
            <a:pPr lvl="1">
              <a:buClrTx/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457200" lvl="1" indent="0">
              <a:buClrTx/>
              <a:buNone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3. The coupled wave now vibrates with twice the amplitude</a:t>
            </a: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sz="1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4" descr="vibr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11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48006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 rot="5400000">
            <a:off x="6134100" y="35433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4953001" y="2667000"/>
            <a:ext cx="30428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IR beam from spectrometer</a:t>
            </a:r>
          </a:p>
        </p:txBody>
      </p:sp>
      <p:pic>
        <p:nvPicPr>
          <p:cNvPr id="36872" name="Picture 9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434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4191000" y="5105401"/>
            <a:ext cx="2246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EM oscillating wave</a:t>
            </a:r>
          </a:p>
          <a:p>
            <a:r>
              <a:rPr lang="en-US"/>
              <a:t>from bond vibration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70104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876" name="Picture 13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7848601" y="3657600"/>
            <a:ext cx="19143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“coupled” wave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z="1400" smtClean="0"/>
              <a:pPr>
                <a:defRPr/>
              </a:pPr>
              <a:t>8</a:t>
            </a:fld>
            <a:endParaRPr lang="en-US" sz="1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 txBox="1">
            <a:spLocks noGrp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ar-IQ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457200"/>
            <a:ext cx="6096000" cy="1143000"/>
          </a:xfrm>
        </p:spPr>
        <p:txBody>
          <a:bodyPr/>
          <a:lstStyle/>
          <a:p>
            <a:r>
              <a:rPr lang="en-US" dirty="0"/>
              <a:t>Molecular Vibrations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676400"/>
            <a:ext cx="77724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Covalent bonds vibrate at only certain allowable frequencies.</a:t>
            </a:r>
          </a:p>
        </p:txBody>
      </p:sp>
      <p:pic>
        <p:nvPicPr>
          <p:cNvPr id="11272" name="Picture 6" descr="E:\Wade ed5 PPT\Graphics\Chapter 12\Reduced\FG12_01-01UN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463" y="2761919"/>
            <a:ext cx="73152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413D5-FEFA-4664-B57B-26C8064A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B3A7-274D-4EC9-959B-91A0D784ADF9}" type="slidenum">
              <a:rPr lang="en-US" sz="1600" smtClean="0"/>
              <a:t>9</a:t>
            </a:fld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370</TotalTime>
  <Words>2195</Words>
  <Application>Microsoft Office PowerPoint</Application>
  <PresentationFormat>Widescreen</PresentationFormat>
  <Paragraphs>559</Paragraphs>
  <Slides>38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Black</vt:lpstr>
      <vt:lpstr>Calibri</vt:lpstr>
      <vt:lpstr>Symbol</vt:lpstr>
      <vt:lpstr>Tahoma</vt:lpstr>
      <vt:lpstr>Times New Roman</vt:lpstr>
      <vt:lpstr>Trebuchet MS</vt:lpstr>
      <vt:lpstr>Wingdings</vt:lpstr>
      <vt:lpstr>Wingdings 3</vt:lpstr>
      <vt:lpstr>Facet</vt:lpstr>
      <vt:lpstr>CS ChemDraw Drawing</vt:lpstr>
      <vt:lpstr>INFRARED SPECTROSCOPY </vt:lpstr>
      <vt:lpstr>PowerPoint Presentation</vt:lpstr>
      <vt:lpstr>PowerPoint Presentation</vt:lpstr>
      <vt:lpstr>PowerPoint Presentation</vt:lpstr>
      <vt:lpstr>PowerPoint Presentation</vt:lpstr>
      <vt:lpstr>1. Introduction</vt:lpstr>
      <vt:lpstr>PowerPoint Presentation</vt:lpstr>
      <vt:lpstr>PowerPoint Presentation</vt:lpstr>
      <vt:lpstr>Molecular Vibrations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INFRARED SPECTROSCOPY </dc:title>
  <dc:creator>ayad raauf</dc:creator>
  <cp:lastModifiedBy>ayad raauf</cp:lastModifiedBy>
  <cp:revision>56</cp:revision>
  <dcterms:created xsi:type="dcterms:W3CDTF">2020-04-05T07:59:44Z</dcterms:created>
  <dcterms:modified xsi:type="dcterms:W3CDTF">2020-04-09T08:09:05Z</dcterms:modified>
</cp:coreProperties>
</file>