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76" r:id="rId6"/>
    <p:sldId id="275" r:id="rId7"/>
    <p:sldId id="272" r:id="rId8"/>
    <p:sldId id="261" r:id="rId9"/>
    <p:sldId id="264" r:id="rId10"/>
    <p:sldId id="265" r:id="rId11"/>
    <p:sldId id="266" r:id="rId12"/>
    <p:sldId id="283" r:id="rId13"/>
    <p:sldId id="280" r:id="rId14"/>
    <p:sldId id="281" r:id="rId15"/>
    <p:sldId id="277" r:id="rId16"/>
    <p:sldId id="282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683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19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42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123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493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433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124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42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94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767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614F-BD91-4847-820D-89134CBA45F7}" type="datetimeFigureOut">
              <a:rPr lang="ar-IQ" smtClean="0"/>
              <a:t>07/09/1441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7828-A2E3-4355-A9B4-A1423B97F13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340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smtClean="0"/>
              <a:t>Epithelial Tissues</a:t>
            </a:r>
            <a:endParaRPr lang="ar-IQ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Dr. </a:t>
            </a:r>
            <a:r>
              <a:rPr lang="en-US" sz="4400" b="1" dirty="0" err="1" smtClean="0">
                <a:solidFill>
                  <a:schemeClr val="tx1"/>
                </a:solidFill>
              </a:rPr>
              <a:t>Fitua</a:t>
            </a:r>
            <a:r>
              <a:rPr lang="en-US" sz="4400" b="1" dirty="0" smtClean="0">
                <a:solidFill>
                  <a:schemeClr val="tx1"/>
                </a:solidFill>
              </a:rPr>
              <a:t> Al-</a:t>
            </a:r>
            <a:r>
              <a:rPr lang="en-US" sz="4400" b="1" dirty="0" err="1" smtClean="0">
                <a:solidFill>
                  <a:schemeClr val="tx1"/>
                </a:solidFill>
              </a:rPr>
              <a:t>Saedi</a:t>
            </a:r>
            <a:endParaRPr lang="ar-IQ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747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2- Stratified epithelium</a:t>
            </a:r>
            <a:r>
              <a:rPr lang="en-US" b="1" dirty="0"/>
              <a:t>: </a:t>
            </a:r>
            <a:endParaRPr lang="en-US" dirty="0"/>
          </a:p>
          <a:p>
            <a:pPr algn="l"/>
            <a:r>
              <a:rPr lang="en-US" dirty="0"/>
              <a:t>This type of epithelium consists of many cell layers. </a:t>
            </a:r>
            <a:endParaRPr lang="en-US" dirty="0" smtClean="0"/>
          </a:p>
          <a:p>
            <a:pPr algn="l"/>
            <a:endParaRPr lang="en-US" b="1" dirty="0"/>
          </a:p>
          <a:p>
            <a:pPr algn="l"/>
            <a:r>
              <a:rPr lang="en-US" sz="2000" b="1" dirty="0" smtClean="0"/>
              <a:t>a</a:t>
            </a:r>
            <a:r>
              <a:rPr lang="en-US" sz="2000" b="1" dirty="0"/>
              <a:t>. Stratified squamous epithelium: </a:t>
            </a:r>
            <a:endParaRPr lang="en-US" sz="20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 </a:t>
            </a:r>
            <a:r>
              <a:rPr lang="en-US" dirty="0"/>
              <a:t>are two types of this tissue</a:t>
            </a:r>
            <a:r>
              <a:rPr lang="en-US" dirty="0" smtClean="0"/>
              <a:t>: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1- Keratinized </a:t>
            </a:r>
            <a:r>
              <a:rPr lang="en-US" dirty="0"/>
              <a:t>which is found in the skin (epidermis</a:t>
            </a:r>
            <a:r>
              <a:rPr lang="en-US" dirty="0" smtClean="0"/>
              <a:t>). 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2- Non-keratinized </a:t>
            </a:r>
            <a:r>
              <a:rPr lang="en-US" dirty="0" smtClean="0"/>
              <a:t>which </a:t>
            </a:r>
            <a:r>
              <a:rPr lang="en-US" dirty="0"/>
              <a:t>found in the mouth and vagina. 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07" y="3538799"/>
            <a:ext cx="1920237" cy="13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68" y="1916832"/>
            <a:ext cx="1943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7603" y="4210882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461702" y="53732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b="1" dirty="0"/>
              <a:t>b. Stratified cuboidal epithelium: </a:t>
            </a:r>
            <a:endParaRPr lang="en-US" sz="20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This </a:t>
            </a:r>
            <a:r>
              <a:rPr lang="en-US" dirty="0"/>
              <a:t>type is found in the ducts of the glands. </a:t>
            </a:r>
            <a:endParaRPr lang="ar-IQ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68" y="5373216"/>
            <a:ext cx="2203368" cy="9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1" dirty="0"/>
              <a:t>c. Stratified columnar epithelium: </a:t>
            </a:r>
            <a:endParaRPr lang="en-US" dirty="0"/>
          </a:p>
          <a:p>
            <a:pPr algn="l"/>
            <a:r>
              <a:rPr lang="en-US" dirty="0"/>
              <a:t>This type is found in the in conjunctiva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487486" y="3463908"/>
            <a:ext cx="274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d. Transitional epithelium: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522432" y="3833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This type is found only in the urinary </a:t>
            </a:r>
            <a:r>
              <a:rPr lang="en-US" dirty="0" smtClean="0"/>
              <a:t>system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85" y="3520271"/>
            <a:ext cx="2805431" cy="154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408" y="251356"/>
            <a:ext cx="329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2- Stratified epithelium</a:t>
            </a:r>
            <a:r>
              <a:rPr lang="en-US" sz="2400" b="1" dirty="0"/>
              <a:t>: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54" y="659215"/>
            <a:ext cx="3745162" cy="16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128792" cy="656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B-Glandular epithelium (the glands):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35722" y="734417"/>
            <a:ext cx="81247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Some epithelial cells may be specialized to perform a secretory </a:t>
            </a:r>
            <a:endParaRPr lang="ar-IQ" dirty="0" smtClean="0"/>
          </a:p>
          <a:p>
            <a:pPr algn="l"/>
            <a:r>
              <a:rPr lang="en-US" dirty="0" smtClean="0"/>
              <a:t>function.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Comprised </a:t>
            </a:r>
            <a:r>
              <a:rPr lang="en-US" dirty="0"/>
              <a:t>of organized collections of secretory epithelial cells, </a:t>
            </a:r>
            <a:r>
              <a:rPr lang="en-US" b="1" dirty="0"/>
              <a:t>glands</a:t>
            </a:r>
            <a:r>
              <a:rPr lang="en-US" dirty="0"/>
              <a:t> (also called </a:t>
            </a:r>
            <a:r>
              <a:rPr lang="en-US" b="1" i="1" dirty="0"/>
              <a:t>glandular epithelia</a:t>
            </a:r>
            <a:r>
              <a:rPr lang="en-US" dirty="0"/>
              <a:t>) are broadly divided into two categories: </a:t>
            </a:r>
          </a:p>
          <a:p>
            <a:pPr algn="l"/>
            <a:r>
              <a:rPr lang="en-US" b="1" dirty="0" smtClean="0"/>
              <a:t>endocrine</a:t>
            </a:r>
            <a:r>
              <a:rPr lang="en-US" dirty="0"/>
              <a:t> (without ducts) &amp; </a:t>
            </a:r>
            <a:r>
              <a:rPr lang="en-US" b="1" dirty="0"/>
              <a:t>exocrine</a:t>
            </a:r>
            <a:r>
              <a:rPr lang="en-US" dirty="0"/>
              <a:t> (with ducts). </a:t>
            </a:r>
            <a:endParaRPr lang="ar-IQ" dirty="0"/>
          </a:p>
          <a:p>
            <a:pPr algn="l"/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23528" y="3039446"/>
            <a:ext cx="7297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/>
            <a:r>
              <a:rPr lang="en-US" b="1" dirty="0"/>
              <a:t>Endocrine </a:t>
            </a:r>
            <a:r>
              <a:rPr lang="en-US" b="1" dirty="0" smtClean="0"/>
              <a:t>Glands</a:t>
            </a:r>
            <a:r>
              <a:rPr lang="en-US" dirty="0"/>
              <a:t> </a:t>
            </a:r>
            <a:r>
              <a:rPr lang="en-US" dirty="0" smtClean="0"/>
              <a:t>release </a:t>
            </a:r>
            <a:r>
              <a:rPr lang="en-US" dirty="0"/>
              <a:t>their </a:t>
            </a:r>
            <a:r>
              <a:rPr lang="en-US" dirty="0" smtClean="0"/>
              <a:t>secretions—called</a:t>
            </a:r>
            <a:r>
              <a:rPr lang="en-US" dirty="0"/>
              <a:t> </a:t>
            </a:r>
            <a:r>
              <a:rPr lang="en-US" i="1" dirty="0"/>
              <a:t>hormones</a:t>
            </a:r>
            <a:r>
              <a:rPr lang="en-US" dirty="0"/>
              <a:t>—directly into </a:t>
            </a:r>
            <a:endParaRPr lang="en-US" dirty="0" smtClean="0"/>
          </a:p>
          <a:p>
            <a:pPr algn="l" rtl="0" fontAlgn="base"/>
            <a:r>
              <a:rPr lang="en-US" dirty="0" smtClean="0"/>
              <a:t>the </a:t>
            </a:r>
            <a:r>
              <a:rPr lang="en-US" dirty="0"/>
              <a:t>bloodstream for distribution to target tissues with specialized receptors.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488" y="372296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Examples include the </a:t>
            </a:r>
            <a:r>
              <a:rPr lang="en-US" b="1" dirty="0"/>
              <a:t>pituitary gland</a:t>
            </a:r>
            <a:r>
              <a:rPr lang="en-US" dirty="0"/>
              <a:t>, the </a:t>
            </a:r>
            <a:r>
              <a:rPr lang="en-US" b="1" dirty="0"/>
              <a:t>ovaries</a:t>
            </a:r>
            <a:r>
              <a:rPr lang="en-US" dirty="0"/>
              <a:t> &amp; </a:t>
            </a:r>
            <a:r>
              <a:rPr lang="en-US" b="1" dirty="0"/>
              <a:t>testes</a:t>
            </a:r>
            <a:r>
              <a:rPr lang="en-US" dirty="0"/>
              <a:t>, and the </a:t>
            </a:r>
            <a:r>
              <a:rPr lang="en-US" b="1" dirty="0"/>
              <a:t>pancreas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276667" y="4494366"/>
            <a:ext cx="734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b="1" dirty="0"/>
              <a:t>Exocrine </a:t>
            </a:r>
            <a:r>
              <a:rPr lang="en-US" b="1" dirty="0" smtClean="0"/>
              <a:t>Glands</a:t>
            </a:r>
            <a:r>
              <a:rPr lang="en-US" dirty="0"/>
              <a:t> </a:t>
            </a:r>
            <a:r>
              <a:rPr lang="en-US" dirty="0" smtClean="0"/>
              <a:t>release </a:t>
            </a:r>
            <a:r>
              <a:rPr lang="en-US" dirty="0"/>
              <a:t>their secretions into a lumen </a:t>
            </a:r>
            <a:r>
              <a:rPr lang="en-US" dirty="0" smtClean="0"/>
              <a:t>through </a:t>
            </a:r>
            <a:r>
              <a:rPr lang="en-US" dirty="0"/>
              <a:t>an epithelial-lined tube called a </a:t>
            </a:r>
            <a:r>
              <a:rPr lang="en-US" b="1" dirty="0"/>
              <a:t>duct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225017" y="5301208"/>
            <a:ext cx="476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Examples include </a:t>
            </a:r>
            <a:r>
              <a:rPr lang="en-US" b="1" dirty="0" smtClean="0"/>
              <a:t>salivary glands &amp;</a:t>
            </a:r>
            <a:r>
              <a:rPr lang="en-US" b="1" dirty="0"/>
              <a:t> sweat glands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73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616" y="773996"/>
            <a:ext cx="770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262263" y="1143328"/>
            <a:ext cx="79821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endParaRPr lang="en-US" dirty="0"/>
          </a:p>
          <a:p>
            <a:pPr algn="l" rtl="0" fontAlgn="base"/>
            <a:r>
              <a:rPr lang="en-US" dirty="0"/>
              <a:t>While most exocrine glands are </a:t>
            </a:r>
            <a:r>
              <a:rPr lang="en-US" b="1" dirty="0"/>
              <a:t>multicellular</a:t>
            </a:r>
            <a:r>
              <a:rPr lang="en-US" dirty="0"/>
              <a:t>, </a:t>
            </a:r>
            <a:r>
              <a:rPr lang="en-US" sz="2000" b="1" dirty="0"/>
              <a:t>goblet cells </a:t>
            </a:r>
            <a:r>
              <a:rPr lang="en-US" dirty="0"/>
              <a:t>are the only example of </a:t>
            </a:r>
            <a:r>
              <a:rPr lang="en-US" b="1" dirty="0"/>
              <a:t>unicellular exocrine glands </a:t>
            </a:r>
            <a:r>
              <a:rPr lang="en-US" dirty="0"/>
              <a:t>in </a:t>
            </a:r>
            <a:r>
              <a:rPr lang="en-US" dirty="0" smtClean="0"/>
              <a:t>mammals</a:t>
            </a:r>
            <a:r>
              <a:rPr lang="en-US" dirty="0"/>
              <a:t>.</a:t>
            </a:r>
            <a:r>
              <a:rPr lang="en-US" dirty="0" smtClean="0"/>
              <a:t> They </a:t>
            </a:r>
            <a:r>
              <a:rPr lang="en-US" dirty="0"/>
              <a:t>can be found in the epithelium lining of the </a:t>
            </a:r>
            <a:r>
              <a:rPr lang="en-US" dirty="0" smtClean="0"/>
              <a:t>intestines.</a:t>
            </a:r>
            <a:endParaRPr lang="en-US" dirty="0"/>
          </a:p>
          <a:p>
            <a:pPr algn="l"/>
            <a:r>
              <a:rPr lang="en-US" dirty="0"/>
              <a:t>These specialized epithelial cells secrete mucus are typically found in simple and pseudostratified columnar membranes</a:t>
            </a:r>
            <a:endParaRPr lang="ar-IQ" dirty="0"/>
          </a:p>
        </p:txBody>
      </p:sp>
      <p:pic>
        <p:nvPicPr>
          <p:cNvPr id="9" name="Picture 8" descr="Created with BioRender.co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52" y="3068960"/>
            <a:ext cx="3337920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91344" y="424534"/>
            <a:ext cx="3274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~~~</a:t>
            </a:r>
            <a:r>
              <a:rPr lang="en-US" b="1" dirty="0" smtClean="0"/>
              <a:t> </a:t>
            </a:r>
            <a:r>
              <a:rPr lang="en-US" sz="2800" b="1" dirty="0" smtClean="0"/>
              <a:t>Exocrine </a:t>
            </a:r>
            <a:r>
              <a:rPr lang="en-US" sz="2800" b="1" dirty="0"/>
              <a:t>Glands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3799212" y="6034444"/>
            <a:ext cx="16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Goblet cell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190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16" y="740515"/>
            <a:ext cx="8712968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inherit"/>
                <a:ea typeface="Times New Roman"/>
                <a:cs typeface="Times New Roman"/>
              </a:rPr>
              <a:t>Protection</a:t>
            </a:r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Epithelia provide a layer of protection </a:t>
            </a:r>
            <a:r>
              <a:rPr lang="en-US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for all 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underlying tissues from toxins, </a:t>
            </a:r>
            <a:r>
              <a:rPr lang="en-US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pathogens, 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etc.</a:t>
            </a:r>
            <a:endParaRPr lang="en-US" sz="1600" dirty="0"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e.g. stratified squamous keratinized epithelium of the </a:t>
            </a:r>
            <a:r>
              <a:rPr lang="en-US" i="1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skin</a:t>
            </a: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endParaRPr lang="en-US" sz="1600" dirty="0"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herit"/>
                <a:ea typeface="Times New Roman"/>
                <a:cs typeface="Times New Roman"/>
              </a:rPr>
              <a:t>Absorption and/or Secretion</a:t>
            </a:r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Depending on the location, some epithelia are involved in absorption </a:t>
            </a:r>
            <a:r>
              <a:rPr lang="en-US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or 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secretion</a:t>
            </a:r>
            <a:endParaRPr lang="en-US" sz="1600" dirty="0"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e.g. simple cuboidal epithelium of the choroid plexus</a:t>
            </a:r>
            <a:endParaRPr lang="en-US" sz="1600" dirty="0"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</a:t>
            </a:r>
            <a:endParaRPr lang="en-US" sz="1600" dirty="0"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herit"/>
                <a:ea typeface="Times New Roman"/>
                <a:cs typeface="Times New Roman"/>
              </a:rPr>
              <a:t>Motility</a:t>
            </a:r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1500"/>
              </a:spcAft>
            </a:pP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Some epithelia have motile cilia on their apical surface that move in coordinated waves to move particles (e.g. mucus)</a:t>
            </a:r>
            <a:endParaRPr lang="en-US" sz="1600" dirty="0"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e.g. ciliated pseudostratified columnar epithelium of the </a:t>
            </a:r>
            <a:r>
              <a:rPr lang="en-US" i="1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trachea</a:t>
            </a: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endParaRPr lang="en-US" sz="1600" i="1" dirty="0">
              <a:solidFill>
                <a:srgbClr val="000000"/>
              </a:solidFill>
              <a:latin typeface="inherit"/>
              <a:ea typeface="Calibri"/>
              <a:cs typeface="Times New Roman"/>
            </a:endParaRP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endParaRPr lang="en-US" sz="1600" dirty="0"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inherit"/>
                <a:ea typeface="Times New Roman"/>
                <a:cs typeface="Times New Roman"/>
              </a:rPr>
              <a:t>Sensation</a:t>
            </a:r>
            <a:endParaRPr lang="en-US" sz="1600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pPr algn="l" rtl="0" fontAlgn="base">
              <a:lnSpc>
                <a:spcPts val="1560"/>
              </a:lnSpc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e.g</a:t>
            </a:r>
            <a:r>
              <a:rPr lang="en-US" i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. stratified squamous non-keratinized epithelium of the cornea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56" y="260648"/>
            <a:ext cx="391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Function of epithelial tissues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9394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46876"/>
            <a:ext cx="887775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	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ar-IQ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9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76" y="2828835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The </a:t>
            </a:r>
            <a:r>
              <a:rPr lang="en-US" sz="2000" b="1" dirty="0"/>
              <a:t>human </a:t>
            </a:r>
            <a:r>
              <a:rPr lang="en-US" sz="2000" b="1" dirty="0" smtClean="0"/>
              <a:t>body is composed of four main types </a:t>
            </a:r>
            <a:r>
              <a:rPr lang="en-US" sz="2000" b="1" dirty="0"/>
              <a:t>of </a:t>
            </a:r>
            <a:r>
              <a:rPr lang="en-US" sz="2000" b="1" dirty="0" smtClean="0"/>
              <a:t>tissues </a:t>
            </a:r>
            <a:r>
              <a:rPr lang="en-US" sz="2000" dirty="0" smtClean="0"/>
              <a:t>: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349983" y="402916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1</a:t>
            </a:r>
            <a:r>
              <a:rPr lang="en-US" sz="2000" b="1" dirty="0" smtClean="0"/>
              <a:t>. Epithelial </a:t>
            </a:r>
            <a:r>
              <a:rPr lang="en-US" sz="2000" b="1" dirty="0"/>
              <a:t>tissues </a:t>
            </a:r>
            <a:endParaRPr lang="en-US" sz="2000" b="1" dirty="0" smtClean="0"/>
          </a:p>
          <a:p>
            <a:pPr algn="l"/>
            <a:r>
              <a:rPr lang="en-US" sz="2000" b="1" dirty="0" smtClean="0"/>
              <a:t>2</a:t>
            </a:r>
            <a:r>
              <a:rPr lang="en-US" sz="2000" b="1" dirty="0"/>
              <a:t>. Connective </a:t>
            </a:r>
            <a:r>
              <a:rPr lang="en-US" sz="2000" b="1" dirty="0" smtClean="0"/>
              <a:t>tissues</a:t>
            </a:r>
            <a:endParaRPr lang="en-US" sz="2000" dirty="0"/>
          </a:p>
          <a:p>
            <a:pPr algn="l"/>
            <a:r>
              <a:rPr lang="en-US" sz="2000" b="1" dirty="0"/>
              <a:t>3. Muscular </a:t>
            </a:r>
            <a:r>
              <a:rPr lang="en-US" sz="2000" b="1" dirty="0" smtClean="0"/>
              <a:t>tissues</a:t>
            </a:r>
            <a:endParaRPr lang="en-US" sz="2000" dirty="0"/>
          </a:p>
          <a:p>
            <a:pPr algn="l"/>
            <a:r>
              <a:rPr lang="en-US" sz="2000" b="1" dirty="0" smtClean="0"/>
              <a:t>4</a:t>
            </a:r>
            <a:r>
              <a:rPr lang="en-US" sz="2000" b="1" dirty="0"/>
              <a:t>. Nervous </a:t>
            </a:r>
            <a:r>
              <a:rPr lang="en-US" sz="2000" b="1" dirty="0" smtClean="0"/>
              <a:t>tissues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7570" y="2202228"/>
            <a:ext cx="89676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A</a:t>
            </a:r>
            <a:r>
              <a:rPr lang="en-US" sz="2000" dirty="0"/>
              <a:t> </a:t>
            </a:r>
            <a:r>
              <a:rPr lang="en-US" sz="2000" b="1" dirty="0"/>
              <a:t>tissue</a:t>
            </a:r>
            <a:r>
              <a:rPr lang="en-US" sz="2000" dirty="0"/>
              <a:t> is a group of cells and their extracellular matrix that share the same embryonic origin and perform a similar </a:t>
            </a:r>
            <a:r>
              <a:rPr lang="en-US" sz="2000" dirty="0" smtClean="0"/>
              <a:t>function. </a:t>
            </a:r>
          </a:p>
          <a:p>
            <a:pPr algn="l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49983" y="1632721"/>
            <a:ext cx="2322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/>
              <a:t>Tissue Definition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983" y="884932"/>
            <a:ext cx="499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The study of animal </a:t>
            </a:r>
            <a:r>
              <a:rPr lang="en-US" sz="2000" b="1" dirty="0"/>
              <a:t>tissues</a:t>
            </a:r>
            <a:r>
              <a:rPr lang="en-US" sz="2000" dirty="0"/>
              <a:t> is called </a:t>
            </a:r>
            <a:r>
              <a:rPr lang="en-US" sz="2000" b="1" dirty="0"/>
              <a:t>histology</a:t>
            </a:r>
            <a:r>
              <a:rPr lang="en-US" b="1" dirty="0"/>
              <a:t>.</a:t>
            </a:r>
            <a:endParaRPr lang="ar-IQ" dirty="0"/>
          </a:p>
        </p:txBody>
      </p:sp>
      <p:sp>
        <p:nvSpPr>
          <p:cNvPr id="8" name="TextBox 7"/>
          <p:cNvSpPr txBox="1"/>
          <p:nvPr/>
        </p:nvSpPr>
        <p:spPr>
          <a:xfrm>
            <a:off x="349983" y="156645"/>
            <a:ext cx="15717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Histology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6041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152" y="332656"/>
            <a:ext cx="8884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 smtClean="0">
                <a:solidFill>
                  <a:srgbClr val="000000"/>
                </a:solidFill>
              </a:rPr>
              <a:t>Epithelial Tissues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</a:rPr>
              <a:t> </a:t>
            </a:r>
            <a:endParaRPr lang="en-US" sz="24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endParaRPr lang="en-US" sz="2000" b="0" i="0" u="none" strike="noStrike" baseline="0" dirty="0" smtClean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Epithelial tissues are essentially large sheets of cells covering </a:t>
            </a:r>
            <a:r>
              <a:rPr lang="en-US" sz="2000" dirty="0" smtClean="0"/>
              <a:t>the </a:t>
            </a:r>
            <a:r>
              <a:rPr lang="en-US" sz="2000" dirty="0"/>
              <a:t>internal </a:t>
            </a:r>
            <a:r>
              <a:rPr lang="en-US" sz="2000" dirty="0" smtClean="0"/>
              <a:t>and external </a:t>
            </a:r>
            <a:r>
              <a:rPr lang="en-US" sz="2000" dirty="0"/>
              <a:t>surfaces of the </a:t>
            </a:r>
            <a:r>
              <a:rPr lang="en-US" sz="2000" dirty="0" smtClean="0"/>
              <a:t>body.</a:t>
            </a:r>
            <a:endParaRPr lang="ar-IQ" sz="2000" dirty="0"/>
          </a:p>
        </p:txBody>
      </p:sp>
      <p:sp>
        <p:nvSpPr>
          <p:cNvPr id="4" name="Rectangle 3"/>
          <p:cNvSpPr/>
          <p:nvPr/>
        </p:nvSpPr>
        <p:spPr>
          <a:xfrm>
            <a:off x="368152" y="2276871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000" dirty="0"/>
              <a:t>Epithelia arise from all of the 3 primary germ layers: </a:t>
            </a:r>
            <a:r>
              <a:rPr lang="en-US" sz="2000" b="1" dirty="0"/>
              <a:t>ectoderm</a:t>
            </a:r>
            <a:r>
              <a:rPr lang="en-US" sz="2000" dirty="0"/>
              <a:t> (outer layer; e.g. skin &amp; surface of sense organs), </a:t>
            </a:r>
            <a:r>
              <a:rPr lang="en-US" sz="2000" b="1" dirty="0"/>
              <a:t>mesoderm</a:t>
            </a:r>
            <a:r>
              <a:rPr lang="en-US" sz="2000" dirty="0"/>
              <a:t> (middle layer; e.g. lining of body cavities), and </a:t>
            </a:r>
            <a:r>
              <a:rPr lang="en-US" sz="2000" b="1" dirty="0"/>
              <a:t>endoderm</a:t>
            </a:r>
            <a:r>
              <a:rPr lang="en-US" sz="2000" dirty="0"/>
              <a:t> (inner layer; e.g. internal linings of gastrointestinal &amp; respiratory tracts).</a:t>
            </a:r>
          </a:p>
        </p:txBody>
      </p:sp>
    </p:spTree>
    <p:extLst>
      <p:ext uri="{BB962C8B-B14F-4D97-AF65-F5344CB8AC3E}">
        <p14:creationId xmlns:p14="http://schemas.microsoft.com/office/powerpoint/2010/main" val="3529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7686600" cy="220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  <a:spcAft>
                <a:spcPts val="1500"/>
              </a:spcAft>
            </a:pPr>
            <a:r>
              <a:rPr lang="en-US" sz="2000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General characteristics of epithelial cells and tissues</a:t>
            </a:r>
            <a:r>
              <a:rPr lang="en-US" sz="2000" b="1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:</a:t>
            </a:r>
            <a:endParaRPr lang="en-US" b="1" dirty="0">
              <a:ea typeface="Calibri"/>
              <a:cs typeface="Arial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Polar: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Epithelial cells have structurally- and functionally-distinct </a:t>
            </a:r>
            <a:r>
              <a:rPr lang="en-US" u="sng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apical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and </a:t>
            </a:r>
            <a:r>
              <a:rPr lang="en-US" u="sng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basal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surfaces. The apical surface faces the external environment or lumen </a:t>
            </a:r>
            <a:r>
              <a:rPr lang="en-US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the basal surface faces the basement </a:t>
            </a:r>
            <a:r>
              <a:rPr lang="en-US" dirty="0" smtClean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membrane.</a:t>
            </a:r>
            <a:endParaRPr lang="en-US" dirty="0">
              <a:solidFill>
                <a:srgbClr val="000000"/>
              </a:solidFill>
              <a:latin typeface="inherit"/>
              <a:ea typeface="Times New Roman"/>
              <a:cs typeface="Times New Roman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dirty="0" smtClean="0">
              <a:solidFill>
                <a:srgbClr val="000000"/>
              </a:solidFill>
              <a:latin typeface="inherit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536977"/>
            <a:ext cx="82286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Closely-connected continuous sheets: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Epithelial cells typically fit closely together, forming continuous sheets of tissue. The lateral surfaces of these cells interact through junctional complexes (adhering junctions, tight junctions, and desmosomes) and gap junctions</a:t>
            </a:r>
          </a:p>
        </p:txBody>
      </p:sp>
      <p:pic>
        <p:nvPicPr>
          <p:cNvPr id="5" name="Picture 4" descr="Created with BioRender.co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35" y="3903505"/>
            <a:ext cx="6668618" cy="2889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0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84" y="290859"/>
            <a:ext cx="90285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General characteristics of epithelial cells and tissues</a:t>
            </a:r>
            <a:r>
              <a:rPr lang="en-US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8280920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Avascular: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Epithelial tissue does not contain blood vessels, with few exceptions (e.g. </a:t>
            </a:r>
            <a:r>
              <a:rPr lang="en-US" dirty="0" err="1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stria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vascularis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 of inner ear).</a:t>
            </a:r>
            <a:r>
              <a:rPr lang="en-US" dirty="0">
                <a:latin typeface="inherit"/>
                <a:ea typeface="Times New Roman"/>
                <a:cs typeface="Times New Roman"/>
              </a:rPr>
              <a:t> 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600" dirty="0" smtClean="0">
              <a:ea typeface="Calibri"/>
              <a:cs typeface="Arial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600" dirty="0">
              <a:ea typeface="Calibri"/>
              <a:cs typeface="Arial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600" dirty="0">
              <a:ea typeface="Calibri"/>
              <a:cs typeface="Arial"/>
            </a:endParaRPr>
          </a:p>
          <a:p>
            <a:pPr marL="342900" lvl="0" indent="-342900" algn="l" rtl="0" fontAlgn="base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Supported by connective tissue: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 Epithelia rely on support from underlying connective tissue, facilitated by a layer of extracellular matrix called a basement</a:t>
            </a:r>
            <a:r>
              <a:rPr lang="en-US" u="sng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membrane</a:t>
            </a:r>
            <a:r>
              <a:rPr lang="en-US" u="sng" dirty="0">
                <a:solidFill>
                  <a:srgbClr val="000000"/>
                </a:solidFill>
                <a:latin typeface="inherit"/>
                <a:ea typeface="Times New Roman"/>
                <a:cs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0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Two </a:t>
            </a:r>
            <a:r>
              <a:rPr lang="en-US" sz="2000" dirty="0"/>
              <a:t>main types of </a:t>
            </a:r>
            <a:r>
              <a:rPr lang="en-US" sz="2000" dirty="0" smtClean="0"/>
              <a:t>epithelial  </a:t>
            </a:r>
            <a:r>
              <a:rPr lang="en-US" sz="2000" dirty="0"/>
              <a:t>tissues</a:t>
            </a:r>
            <a:r>
              <a:rPr lang="en-US" sz="2000" dirty="0" smtClean="0"/>
              <a:t>: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 </a:t>
            </a:r>
            <a:r>
              <a:rPr lang="en-US" sz="2000" b="1" dirty="0"/>
              <a:t>A- Covering or lining </a:t>
            </a:r>
            <a:r>
              <a:rPr lang="en-US" sz="2000" b="1" dirty="0" smtClean="0"/>
              <a:t>epithelium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/>
              <a:t>B- </a:t>
            </a:r>
            <a:r>
              <a:rPr lang="en-US" sz="2000" b="1" dirty="0"/>
              <a:t>Glandular </a:t>
            </a:r>
            <a:r>
              <a:rPr lang="en-US" sz="2000" b="1" dirty="0" smtClean="0"/>
              <a:t>epithelium</a:t>
            </a:r>
            <a:r>
              <a:rPr lang="en-US" sz="2000" dirty="0"/>
              <a:t> 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92006"/>
            <a:ext cx="40879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Types </a:t>
            </a:r>
            <a:r>
              <a:rPr lang="en-US" sz="2800" b="1" dirty="0"/>
              <a:t>of epithelial  tissues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981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90869"/>
            <a:ext cx="76498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A. Covering or lining </a:t>
            </a:r>
            <a:r>
              <a:rPr lang="en-US" sz="2400" b="1" dirty="0" smtClean="0"/>
              <a:t>epithelium </a:t>
            </a:r>
            <a:endParaRPr lang="en-US" sz="24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They </a:t>
            </a:r>
            <a:r>
              <a:rPr lang="en-US" dirty="0"/>
              <a:t>are classified according to the number of structural layers into </a:t>
            </a:r>
            <a:r>
              <a:rPr lang="en-US" dirty="0" smtClean="0"/>
              <a:t>:</a:t>
            </a:r>
          </a:p>
          <a:p>
            <a:pPr algn="l"/>
            <a:endParaRPr lang="en-US" b="1" dirty="0"/>
          </a:p>
          <a:p>
            <a:pPr algn="l"/>
            <a:r>
              <a:rPr lang="en-US" sz="2000" b="1" dirty="0" smtClean="0"/>
              <a:t>Simple</a:t>
            </a:r>
            <a:r>
              <a:rPr lang="en-US" sz="2000" b="1" dirty="0"/>
              <a:t> </a:t>
            </a:r>
            <a:r>
              <a:rPr lang="en-US" sz="2000" b="1" dirty="0" smtClean="0"/>
              <a:t>epithelium</a:t>
            </a:r>
          </a:p>
          <a:p>
            <a:pPr algn="l"/>
            <a:r>
              <a:rPr lang="en-US" dirty="0" smtClean="0"/>
              <a:t>Is </a:t>
            </a:r>
            <a:r>
              <a:rPr lang="en-US" dirty="0"/>
              <a:t>an </a:t>
            </a:r>
            <a:r>
              <a:rPr lang="en-US" b="1" dirty="0"/>
              <a:t>epithelial</a:t>
            </a:r>
            <a:r>
              <a:rPr lang="en-US" dirty="0"/>
              <a:t> tissue made up of only one layer of </a:t>
            </a:r>
            <a:r>
              <a:rPr lang="en-US" b="1" dirty="0"/>
              <a:t>epithelial</a:t>
            </a:r>
            <a:r>
              <a:rPr lang="en-US" dirty="0"/>
              <a:t> cells. </a:t>
            </a:r>
            <a:r>
              <a:rPr lang="en-US" dirty="0" smtClean="0"/>
              <a:t>These cells are in direct contact with the basement membrane</a:t>
            </a:r>
            <a:endParaRPr lang="en-US" b="1" dirty="0" smtClean="0"/>
          </a:p>
          <a:p>
            <a:pPr marL="285750" indent="-285750" algn="l">
              <a:buFontTx/>
              <a:buChar char="-"/>
            </a:pPr>
            <a:endParaRPr lang="en-US" b="1" dirty="0" smtClean="0"/>
          </a:p>
          <a:p>
            <a:pPr marL="285750" indent="-285750" algn="l">
              <a:buFontTx/>
              <a:buChar char="-"/>
            </a:pPr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7"/>
            <a:ext cx="5832648" cy="9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841664"/>
            <a:ext cx="7001788" cy="124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190" y="3797752"/>
            <a:ext cx="8535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Stratified </a:t>
            </a:r>
            <a:r>
              <a:rPr lang="en-US" sz="2000" b="1" dirty="0" smtClean="0"/>
              <a:t>epithelium </a:t>
            </a:r>
          </a:p>
          <a:p>
            <a:pPr algn="l"/>
            <a:r>
              <a:rPr lang="en-US" sz="2000" dirty="0"/>
              <a:t> </a:t>
            </a:r>
            <a:r>
              <a:rPr lang="en-US" sz="2000" dirty="0" smtClean="0"/>
              <a:t>This type </a:t>
            </a:r>
            <a:r>
              <a:rPr lang="en-US" sz="2000" dirty="0"/>
              <a:t>of </a:t>
            </a:r>
            <a:r>
              <a:rPr lang="en-US" sz="2000" b="1" dirty="0"/>
              <a:t>epithelial</a:t>
            </a:r>
            <a:r>
              <a:rPr lang="en-US" sz="2000" dirty="0"/>
              <a:t> </a:t>
            </a:r>
            <a:r>
              <a:rPr lang="en-US" sz="2000" dirty="0" smtClean="0"/>
              <a:t>is </a:t>
            </a:r>
            <a:r>
              <a:rPr lang="en-US" sz="2000" dirty="0"/>
              <a:t>composed of more than one layer of </a:t>
            </a:r>
            <a:r>
              <a:rPr lang="en-US" sz="2000" b="1" dirty="0"/>
              <a:t>epithelial</a:t>
            </a:r>
            <a:r>
              <a:rPr lang="en-US" sz="2000" dirty="0"/>
              <a:t> cells. The basal layer is the only one that is in contact with the basal lamina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5872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27967"/>
            <a:ext cx="85106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. Simple epithelium includes: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b="1" dirty="0" smtClean="0"/>
              <a:t>a</a:t>
            </a:r>
            <a:r>
              <a:rPr lang="en-US" b="1" dirty="0"/>
              <a:t>. Simple squamous epithelium: </a:t>
            </a:r>
            <a:endParaRPr lang="en-US" dirty="0" smtClean="0"/>
          </a:p>
          <a:p>
            <a:pPr algn="l"/>
            <a:r>
              <a:rPr lang="en-US" dirty="0" smtClean="0"/>
              <a:t>This </a:t>
            </a:r>
            <a:r>
              <a:rPr lang="en-US" dirty="0"/>
              <a:t>type of tissues is found in the following parts in the body: </a:t>
            </a:r>
          </a:p>
          <a:p>
            <a:pPr algn="l"/>
            <a:r>
              <a:rPr lang="en-US" dirty="0" smtClean="0"/>
              <a:t>➢ </a:t>
            </a:r>
            <a:r>
              <a:rPr lang="en-US" dirty="0"/>
              <a:t>lining the inside of the blood vessels [called: endothelium] </a:t>
            </a:r>
          </a:p>
          <a:p>
            <a:pPr algn="l"/>
            <a:r>
              <a:rPr lang="en-US" dirty="0"/>
              <a:t>➢ lining the inside of the lung cavities [mesothelium] </a:t>
            </a:r>
          </a:p>
          <a:p>
            <a:pPr algn="l"/>
            <a:r>
              <a:rPr lang="en-US" dirty="0"/>
              <a:t>➢ lining the inside of the mouth and esophagus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136" y="29501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1" dirty="0"/>
              <a:t>b. Simple cuboidal epithelium: </a:t>
            </a:r>
            <a:endParaRPr lang="en-US" dirty="0"/>
          </a:p>
          <a:p>
            <a:pPr algn="l"/>
            <a:r>
              <a:rPr lang="en-US" dirty="0"/>
              <a:t>This type of tissues is found in the following parts in the body: </a:t>
            </a:r>
          </a:p>
          <a:p>
            <a:pPr algn="l"/>
            <a:r>
              <a:rPr lang="en-US" dirty="0"/>
              <a:t>➢ lining the tubules within the kidney </a:t>
            </a:r>
          </a:p>
          <a:p>
            <a:pPr algn="l"/>
            <a:r>
              <a:rPr lang="en-US" dirty="0"/>
              <a:t>➢ lining the ducts of many glands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8" y="2950131"/>
            <a:ext cx="3060000" cy="18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Simple Squamous Epithelium - Definition and Examples | Biology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4" descr="Simple Squamous Epithelium - Definition and Examples | Biology ...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91" y="887584"/>
            <a:ext cx="2553225" cy="15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996951"/>
            <a:ext cx="6300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d. Pseudostratified epithelium: </a:t>
            </a:r>
            <a:endParaRPr lang="en-US" dirty="0"/>
          </a:p>
          <a:p>
            <a:pPr algn="l"/>
            <a:r>
              <a:rPr lang="en-US" dirty="0"/>
              <a:t>It </a:t>
            </a:r>
            <a:r>
              <a:rPr lang="en-US" dirty="0" smtClean="0"/>
              <a:t>consists </a:t>
            </a:r>
            <a:r>
              <a:rPr lang="en-US" dirty="0"/>
              <a:t>of many types of cells arranged in different levels and therefore it gives this tissue a pseudostratified shape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Non-ciliated </a:t>
            </a:r>
            <a:r>
              <a:rPr lang="en-US" b="1" dirty="0"/>
              <a:t>pseudostratified </a:t>
            </a:r>
            <a:r>
              <a:rPr lang="en-US" dirty="0"/>
              <a:t>columnar epithelia are located in the membranous part of male vas deferens, </a:t>
            </a:r>
            <a:r>
              <a:rPr lang="en-US" dirty="0" smtClean="0"/>
              <a:t>while </a:t>
            </a:r>
            <a:r>
              <a:rPr lang="en-US" b="1" dirty="0"/>
              <a:t>ciliated type </a:t>
            </a:r>
            <a:r>
              <a:rPr lang="en-US" dirty="0"/>
              <a:t>of this tissue is found in the trachea. </a:t>
            </a:r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5157192"/>
            <a:ext cx="2059024" cy="15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006337"/>
            <a:ext cx="5607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c. Simple columnar epithelium: </a:t>
            </a:r>
            <a:endParaRPr lang="en-US" dirty="0"/>
          </a:p>
          <a:p>
            <a:pPr algn="l"/>
            <a:r>
              <a:rPr lang="en-US" dirty="0"/>
              <a:t>This type of tissues is lining the stomach and the intestines</a:t>
            </a:r>
            <a:endParaRPr lang="ar-IQ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24" y="328762"/>
            <a:ext cx="2403542" cy="189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Pseudostratified Columnar Epithelium - Definition &amp; Funct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4" descr="Pseudostratified Columnar Epithelium - Definition &amp; Function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9" y="2780928"/>
            <a:ext cx="1851721" cy="19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312738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1-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Simple epithelium includes</a:t>
            </a:r>
            <a:r>
              <a:rPr lang="en-US" b="1" dirty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538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Epithelial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ببببب</dc:creator>
  <cp:lastModifiedBy>ببببب</cp:lastModifiedBy>
  <cp:revision>43</cp:revision>
  <dcterms:created xsi:type="dcterms:W3CDTF">2020-04-23T11:57:53Z</dcterms:created>
  <dcterms:modified xsi:type="dcterms:W3CDTF">2020-04-29T10:07:01Z</dcterms:modified>
</cp:coreProperties>
</file>